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8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5588" autoAdjust="0"/>
    <p:restoredTop sz="94662" autoAdjust="0"/>
  </p:normalViewPr>
  <p:slideViewPr>
    <p:cSldViewPr>
      <p:cViewPr>
        <p:scale>
          <a:sx n="57" d="100"/>
          <a:sy n="57" d="100"/>
        </p:scale>
        <p:origin x="-2244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68A52-C929-484C-8581-5ABD1457C7B8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ED474-575D-4BFF-8745-EFDF27570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7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ED474-575D-4BFF-8745-EFDF27570F7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A3D4FF-A42C-453C-924C-B851E5BAE78C}" type="datetimeFigureOut">
              <a:rPr lang="ru-RU" smtClean="0"/>
              <a:t>07.08.2017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6BF571-38E2-46A5-A1D8-3369AA980E6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Театрализованная деятельность в старшей группе 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077072"/>
            <a:ext cx="3750240" cy="17526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Каюмова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Эндже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Халимовна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Воспитатель.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Театрализованное занятие включает в себя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Просмотр кукольных сценок. </a:t>
            </a:r>
          </a:p>
          <a:p>
            <a:r>
              <a:rPr lang="ru-RU" dirty="0">
                <a:solidFill>
                  <a:schemeClr val="accent2"/>
                </a:solidFill>
              </a:rPr>
              <a:t>Театрализованной игры. </a:t>
            </a:r>
          </a:p>
          <a:p>
            <a:r>
              <a:rPr lang="ru-RU" dirty="0">
                <a:solidFill>
                  <a:schemeClr val="accent2"/>
                </a:solidFill>
              </a:rPr>
              <a:t>Разыгрывание разнообразных сказок и инсценировок. </a:t>
            </a:r>
          </a:p>
          <a:p>
            <a:r>
              <a:rPr lang="ru-RU" dirty="0">
                <a:solidFill>
                  <a:schemeClr val="accent2"/>
                </a:solidFill>
              </a:rPr>
              <a:t>Беседы о театре. </a:t>
            </a:r>
          </a:p>
          <a:p>
            <a:r>
              <a:rPr lang="ru-RU" dirty="0">
                <a:solidFill>
                  <a:schemeClr val="accent2"/>
                </a:solidFill>
              </a:rPr>
              <a:t>Упражнения по формированию выразительности исполнения песенного, танцевального творчества. </a:t>
            </a:r>
          </a:p>
          <a:p>
            <a:r>
              <a:rPr lang="ru-RU" dirty="0">
                <a:solidFill>
                  <a:schemeClr val="accent2"/>
                </a:solidFill>
              </a:rPr>
              <a:t>Упражнения по социально-эмоциональному развитию детей.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07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64904"/>
            <a:ext cx="93245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Задачи и содержание 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работы</a:t>
            </a:r>
            <a:r>
              <a:rPr lang="ru-RU" sz="6000" b="1" dirty="0">
                <a:solidFill>
                  <a:srgbClr val="FF0000"/>
                </a:solidFill>
              </a:rPr>
              <a:t>: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68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912" y="2060848"/>
            <a:ext cx="4032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Первая – формирование положительного отношения детей к театрализованным играм. Это подразумевает углубление их интереса к определенному виду театрализованной игры, образу героя, сюжету, наличие интереса к театральной культуре, осознание причин положительного или индифферентного отношения к игре, связанного с наличием или отсутствием интереса и способности к самовыражению в театрализованной деятельности</a:t>
            </a:r>
            <a:r>
              <a:rPr lang="ru-RU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2060848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Новым аспектом совместной деятельности взрослого и детей становится приобщение детей к театральной культуре, т. е. знакомство с назначением театра, историей его возникновения в России, устройством здания театра, деятельностью людей, работающих в театре, яркими представителями данных профессий, видами и жанрами театрального искусства (драматический, музыкальный, кукольный, театр зверей, клоунада и пр.) .</a:t>
            </a:r>
          </a:p>
        </p:txBody>
      </p:sp>
    </p:spTree>
    <p:extLst>
      <p:ext uri="{BB962C8B-B14F-4D97-AF65-F5344CB8AC3E}">
        <p14:creationId xmlns:p14="http://schemas.microsoft.com/office/powerpoint/2010/main" val="224988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89844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/>
                </a:solidFill>
              </a:rPr>
              <a:t>В старшем дошкольном возрасте происходит углубление театрально-игрового опыта за счет освоения разных видов игры-драматизации и режиссерской театрализованной игры. Старшему дошкольнику наравне с образно-игровыми этюдами, играми-импровизациями, </a:t>
            </a:r>
            <a:r>
              <a:rPr lang="ru-RU" sz="2400" dirty="0" err="1">
                <a:solidFill>
                  <a:schemeClr val="accent2"/>
                </a:solidFill>
              </a:rPr>
              <a:t>инсценированием</a:t>
            </a:r>
            <a:r>
              <a:rPr lang="ru-RU" sz="2400" dirty="0">
                <a:solidFill>
                  <a:schemeClr val="accent2"/>
                </a:solidFill>
              </a:rPr>
              <a:t> становятся доступны самостоятельные постановки спектаклей, в том числе на основе «коллажа» из нескольких литературных произведений. Например, «Путешествие по сказкам А. С. Пушкина», «Новые приключения героев сказок Ш. Перро» и пр. Опыт режиссерской игры обогащается за счет марионеток, кукол с «живой рукой», тростевых кукол. </a:t>
            </a:r>
          </a:p>
        </p:txBody>
      </p:sp>
    </p:spTree>
    <p:extLst>
      <p:ext uri="{BB962C8B-B14F-4D97-AF65-F5344CB8AC3E}">
        <p14:creationId xmlns:p14="http://schemas.microsoft.com/office/powerpoint/2010/main" val="330270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89844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/>
                </a:solidFill>
              </a:rPr>
              <a:t>Яркой особенностью игр детей после 6 лет становится их частичный переход в речевой план. Это объясняется тенденцией к объединению разных видов сюжетной игры, в том числе игры-фантазирования. Она становится основой или важной частью театрализованной игры, в которой реальный, литературный и фантазийный планы дополняют друг друга. Для старших дошкольников характерны игры «с продолжением». Они осваивают и новую для себя игру «В театр», предполагающую сочетание ролевой и театрализованной игры, на основе знакомства с театром, деятельностью людей, участвующих в постановке спектакля. </a:t>
            </a:r>
          </a:p>
        </p:txBody>
      </p:sp>
    </p:spTree>
    <p:extLst>
      <p:ext uri="{BB962C8B-B14F-4D97-AF65-F5344CB8AC3E}">
        <p14:creationId xmlns:p14="http://schemas.microsoft.com/office/powerpoint/2010/main" val="41602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9100" y="242088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 rot="10800000">
            <a:off x="6516216" y="2852936"/>
            <a:ext cx="216024" cy="7200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24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916113"/>
            <a:ext cx="8229600" cy="4389437"/>
          </a:xfrm>
        </p:spPr>
        <p:txBody>
          <a:bodyPr>
            <a:normAutofit fontScale="70000" lnSpcReduction="2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Цель:</a:t>
            </a:r>
          </a:p>
          <a:p>
            <a:r>
              <a:rPr lang="ru-RU" sz="3600" dirty="0" smtClean="0">
                <a:solidFill>
                  <a:schemeClr val="accent1"/>
                </a:solidFill>
              </a:rPr>
              <a:t>Развивать артистические способности детей через театрализованную деятельность</a:t>
            </a:r>
            <a:r>
              <a:rPr lang="ru-RU" sz="3600" dirty="0" smtClean="0"/>
              <a:t>.</a:t>
            </a:r>
          </a:p>
          <a:p>
            <a:pPr>
              <a:buFont typeface="Wingdings" pitchFamily="2" charset="2"/>
              <a:buNone/>
            </a:pPr>
            <a:endParaRPr lang="ru-RU" sz="3600" b="1" dirty="0" smtClean="0"/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sz="4000" b="1" dirty="0" smtClean="0">
                <a:solidFill>
                  <a:srgbClr val="FF0000"/>
                </a:solidFill>
              </a:rPr>
              <a:t>Задачи: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- </a:t>
            </a:r>
            <a:r>
              <a:rPr lang="ru-RU" sz="2800" b="1" dirty="0" smtClean="0">
                <a:solidFill>
                  <a:schemeClr val="accent1"/>
                </a:solidFill>
              </a:rPr>
              <a:t>Совершенствовать артистические навыки детей , раскрепощать ребенка;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accent1"/>
                </a:solidFill>
              </a:rPr>
              <a:t>Последовательно знакомить детей с видами театра;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accent1"/>
                </a:solidFill>
              </a:rPr>
              <a:t>Работать над речью, интонацией;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accent1"/>
                </a:solidFill>
              </a:rPr>
              <a:t>Пробуждать в детях способности живо представлять себе происходящее, горячо сочувствовать, сопереживать. </a:t>
            </a:r>
          </a:p>
          <a:p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84784"/>
            <a:ext cx="770485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FF0000"/>
                </a:solidFill>
                <a:latin typeface="Trebuchet MS" pitchFamily="34" charset="0"/>
                <a:cs typeface="Times New Roman" pitchFamily="18" charset="0"/>
              </a:rPr>
              <a:t>Основные требования к организации театрализованных игр</a:t>
            </a:r>
            <a:endParaRPr lang="ru-RU" sz="24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Содержательность и разнообразие тематики.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Постоянное, ежедневное включение театрализованных игр во все формы педагогического процесса, что делает их такими же необходимыми для детей, как и сюжетно-ролевые игры.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Максимальная активность детей на этапах и подготовки, и проведения игр.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Сотрудничество детей друг с другом и с взрослыми на всех этапах организации театрализованной игры.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ea typeface="Times New Roman" pitchFamily="18" charset="0"/>
                <a:cs typeface="Arial" pitchFamily="34" charset="0"/>
              </a:rPr>
              <a:t>Последовательность и усложнение содержания тем и сюжетов, избранных для игр, соответствуют возрасту и умениям детей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sz="2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художественно-творческих способностей дошкольников в театрализованной деятельности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2870" y="2996952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chemeClr val="accent1"/>
                </a:solidFill>
              </a:rPr>
              <a:t>Игра</a:t>
            </a:r>
            <a:r>
              <a:rPr lang="ru-RU" sz="2000" dirty="0">
                <a:solidFill>
                  <a:schemeClr val="accent2"/>
                </a:solidFill>
              </a:rPr>
              <a:t> – наиболее доступный ребенку и интересный для него способ переработки и выражения впечатлений, знаний и эмоций. </a:t>
            </a:r>
          </a:p>
          <a:p>
            <a:r>
              <a:rPr lang="ru-RU" sz="2000" b="1" u="sng" dirty="0">
                <a:solidFill>
                  <a:schemeClr val="accent1"/>
                </a:solidFill>
              </a:rPr>
              <a:t>Театрализация</a:t>
            </a:r>
            <a:r>
              <a:rPr lang="ru-RU" sz="2000" u="sng" dirty="0">
                <a:solidFill>
                  <a:schemeClr val="accent1"/>
                </a:solidFill>
              </a:rPr>
              <a:t> </a:t>
            </a:r>
            <a:r>
              <a:rPr lang="ru-RU" sz="2000" dirty="0">
                <a:solidFill>
                  <a:schemeClr val="accent2"/>
                </a:solidFill>
              </a:rPr>
              <a:t>- это в первую очередь импровизация, оживление предметов и звуков. </a:t>
            </a:r>
          </a:p>
          <a:p>
            <a:r>
              <a:rPr lang="ru-RU" sz="2000" b="1" u="sng" dirty="0">
                <a:solidFill>
                  <a:schemeClr val="accent1"/>
                </a:solidFill>
              </a:rPr>
              <a:t>Театрализованная игра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dirty="0">
                <a:solidFill>
                  <a:schemeClr val="accent2"/>
                </a:solidFill>
              </a:rPr>
              <a:t>как один из ее видов является эффективным средством социализации дошкольника в процессе осмысления им нравственного подтекста литературного или фольклорного произведения.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908720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театрализованных игр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738" y="1524738"/>
            <a:ext cx="7272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Литературная или фольклорная основа их содержания. 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Наличие зрителей. </a:t>
            </a: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В театрализованной игре осуществляется эмоциональное развитие: 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дети знакомятся с чувствами, настроениями героев, 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осваивают способы их внешнего выражения, </a:t>
            </a:r>
          </a:p>
          <a:p>
            <a:pPr algn="just"/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осознают причины того или иного настроя. </a:t>
            </a: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Велико значение театрализованной игры и для речевого развития (совершенствование диалогов и монологов, освоение выразительности речи). Наконец, театрализованная игра является средством самовыражения и самореализации ребенка. </a:t>
            </a:r>
            <a:endParaRPr lang="ru-RU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4738" y="4941168"/>
            <a:ext cx="7056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tx2"/>
                </a:solidFill>
              </a:rPr>
              <a:t>Театрализованные игры можно разделить на две основные группы</a:t>
            </a:r>
            <a:r>
              <a:rPr lang="ru-RU" u="sng" dirty="0">
                <a:solidFill>
                  <a:schemeClr val="tx2"/>
                </a:solidFill>
              </a:rPr>
              <a:t>:</a:t>
            </a:r>
            <a:r>
              <a:rPr lang="ru-RU" u="sng" dirty="0">
                <a:solidFill>
                  <a:schemeClr val="accent2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драматизации и режиссерские (каждая из них, в свою очередь, подразделяется на несколько видов) .</a:t>
            </a:r>
          </a:p>
          <a:p>
            <a:r>
              <a:rPr lang="ru-RU" dirty="0">
                <a:solidFill>
                  <a:schemeClr val="accent2"/>
                </a:solidFill>
              </a:rPr>
              <a:t>В </a:t>
            </a:r>
            <a:r>
              <a:rPr lang="ru-RU" dirty="0">
                <a:solidFill>
                  <a:schemeClr val="tx2"/>
                </a:solidFill>
              </a:rPr>
              <a:t>играх-драматизациях </a:t>
            </a:r>
            <a:r>
              <a:rPr lang="ru-RU" dirty="0">
                <a:solidFill>
                  <a:schemeClr val="accent2"/>
                </a:solidFill>
              </a:rPr>
              <a:t>ребенок, исполняя роль в качестве «артиста», самостоятельно создает образ с помощью комплекса средств вербальной и невербальной выразительности.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Видами драматизаций являются: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u="sng" dirty="0">
                <a:solidFill>
                  <a:schemeClr val="tx2"/>
                </a:solidFill>
              </a:rPr>
              <a:t>игры-имитации</a:t>
            </a:r>
            <a:r>
              <a:rPr lang="ru-RU" dirty="0"/>
              <a:t> </a:t>
            </a:r>
            <a:r>
              <a:rPr lang="ru-RU" dirty="0">
                <a:solidFill>
                  <a:schemeClr val="accent2"/>
                </a:solidFill>
              </a:rPr>
              <a:t>образов животных, людей, литературных персонажей; </a:t>
            </a:r>
          </a:p>
          <a:p>
            <a:r>
              <a:rPr lang="ru-RU" b="1" u="sng" dirty="0">
                <a:solidFill>
                  <a:schemeClr val="tx2"/>
                </a:solidFill>
              </a:rPr>
              <a:t>ролевые диалоги </a:t>
            </a:r>
            <a:r>
              <a:rPr lang="ru-RU" dirty="0">
                <a:solidFill>
                  <a:schemeClr val="accent2"/>
                </a:solidFill>
              </a:rPr>
              <a:t>на основе текста;</a:t>
            </a:r>
          </a:p>
          <a:p>
            <a:r>
              <a:rPr lang="ru-RU" b="1" u="sng" dirty="0">
                <a:solidFill>
                  <a:schemeClr val="tx2"/>
                </a:solidFill>
              </a:rPr>
              <a:t>инсценировки </a:t>
            </a:r>
            <a:r>
              <a:rPr lang="ru-RU" dirty="0">
                <a:solidFill>
                  <a:schemeClr val="accent2"/>
                </a:solidFill>
              </a:rPr>
              <a:t>произведений; </a:t>
            </a:r>
          </a:p>
          <a:p>
            <a:r>
              <a:rPr lang="ru-RU" b="1" u="sng" dirty="0">
                <a:solidFill>
                  <a:schemeClr val="tx2"/>
                </a:solidFill>
              </a:rPr>
              <a:t>постановки спектаклей</a:t>
            </a:r>
            <a:r>
              <a:rPr lang="ru-RU" b="1" u="sng" dirty="0"/>
              <a:t> </a:t>
            </a:r>
            <a:r>
              <a:rPr lang="ru-RU" dirty="0">
                <a:solidFill>
                  <a:schemeClr val="accent2"/>
                </a:solidFill>
              </a:rPr>
              <a:t>по одному или нескольким произведениям; </a:t>
            </a:r>
          </a:p>
          <a:p>
            <a:r>
              <a:rPr lang="ru-RU" b="1" u="sng" dirty="0">
                <a:solidFill>
                  <a:schemeClr val="tx2"/>
                </a:solidFill>
              </a:rPr>
              <a:t>игры-импровизации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с разыгрыванием сюжета (или нескольких сюжетов) без предварительной подготовки. </a:t>
            </a:r>
          </a:p>
          <a:p>
            <a:r>
              <a:rPr lang="ru-RU" b="1" u="sng" dirty="0">
                <a:solidFill>
                  <a:schemeClr val="tx2"/>
                </a:solidFill>
              </a:rPr>
              <a:t>В режиссерской игре </a:t>
            </a:r>
            <a:r>
              <a:rPr lang="ru-RU" dirty="0">
                <a:solidFill>
                  <a:schemeClr val="accent2"/>
                </a:solidFill>
              </a:rPr>
              <a:t>«артистами являются игрушки или их заместители, а ребенок, организуя деятельность как «сценарист и режиссер», управляет «артистами». «Озвучивая» героев и комментируя сюжет, он использует разные средства вербальной выразительности. Виды режиссерских игр определяются в соответствии с разнообразием театров, используемых в детском саду: настольный, плоскостной и объемный, кукольный (бибабо, пальчиковый, марионеток)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04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76872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- В </a:t>
            </a:r>
            <a:r>
              <a:rPr lang="ru-RU" sz="2400" dirty="0">
                <a:solidFill>
                  <a:schemeClr val="accent1"/>
                </a:solidFill>
              </a:rPr>
              <a:t>играх-драматизациях ребенок, исполняя роль в качестве «артиста», самостоятельно создает образ с помощью комплекса средств вербальной и невербальной выразительности</a:t>
            </a:r>
          </a:p>
          <a:p>
            <a:r>
              <a:rPr lang="ru-RU" sz="2400" b="1" u="sng" dirty="0">
                <a:solidFill>
                  <a:schemeClr val="tx2"/>
                </a:solidFill>
              </a:rPr>
              <a:t>Игры </a:t>
            </a:r>
            <a:r>
              <a:rPr lang="ru-RU" sz="2400" b="1" u="sng" dirty="0" smtClean="0">
                <a:solidFill>
                  <a:schemeClr val="tx2"/>
                </a:solidFill>
              </a:rPr>
              <a:t>– драматизации</a:t>
            </a:r>
            <a:endParaRPr lang="ru-RU" sz="2400" b="1" u="sng" dirty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accent1"/>
                </a:solidFill>
              </a:rPr>
              <a:t>- </a:t>
            </a:r>
            <a:r>
              <a:rPr lang="ru-RU" sz="2400" dirty="0" err="1" smtClean="0">
                <a:solidFill>
                  <a:schemeClr val="accent1"/>
                </a:solidFill>
              </a:rPr>
              <a:t>Инсценирование</a:t>
            </a:r>
            <a:r>
              <a:rPr lang="ru-RU" sz="2400" dirty="0" smtClean="0">
                <a:solidFill>
                  <a:schemeClr val="accent1"/>
                </a:solidFill>
              </a:rPr>
              <a:t>  </a:t>
            </a:r>
            <a:r>
              <a:rPr lang="ru-RU" sz="2400" dirty="0" err="1">
                <a:solidFill>
                  <a:schemeClr val="accent1"/>
                </a:solidFill>
              </a:rPr>
              <a:t>потешек</a:t>
            </a:r>
            <a:r>
              <a:rPr lang="ru-RU" sz="2400" dirty="0">
                <a:solidFill>
                  <a:schemeClr val="accent1"/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- </a:t>
            </a:r>
            <a:r>
              <a:rPr lang="ru-RU" sz="2400" dirty="0" err="1" smtClean="0">
                <a:solidFill>
                  <a:schemeClr val="accent1"/>
                </a:solidFill>
              </a:rPr>
              <a:t>Инсценирование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>
                <a:solidFill>
                  <a:schemeClr val="accent1"/>
                </a:solidFill>
              </a:rPr>
              <a:t>небольших сказок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- </a:t>
            </a:r>
            <a:r>
              <a:rPr lang="ru-RU" sz="2400" dirty="0" err="1" smtClean="0">
                <a:solidFill>
                  <a:schemeClr val="accent1"/>
                </a:solidFill>
              </a:rPr>
              <a:t>Инсценирование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>
                <a:solidFill>
                  <a:schemeClr val="accent1"/>
                </a:solidFill>
              </a:rPr>
              <a:t>песен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- </a:t>
            </a:r>
            <a:r>
              <a:rPr lang="ru-RU" sz="2400" dirty="0" err="1" smtClean="0">
                <a:solidFill>
                  <a:schemeClr val="accent1"/>
                </a:solidFill>
              </a:rPr>
              <a:t>Инсценироваание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>
                <a:solidFill>
                  <a:schemeClr val="accent1"/>
                </a:solidFill>
              </a:rPr>
              <a:t>небольших литературных текстов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-Творчество </a:t>
            </a:r>
            <a:r>
              <a:rPr lang="ru-RU" sz="2400" dirty="0">
                <a:solidFill>
                  <a:schemeClr val="accent1"/>
                </a:solidFill>
              </a:rPr>
              <a:t>детей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Классификация театрализованных игр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1749008"/>
            <a:ext cx="4283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Игры драматизаций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Кукольный театр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Вертикальный текст 10"/>
          <p:cNvSpPr>
            <a:spLocks noGrp="1"/>
          </p:cNvSpPr>
          <p:nvPr>
            <p:ph type="body" orient="vert" idx="1"/>
          </p:nvPr>
        </p:nvSpPr>
        <p:spPr>
          <a:xfrm>
            <a:off x="457200" y="1935480"/>
            <a:ext cx="8291264" cy="4389120"/>
          </a:xfrm>
        </p:spPr>
        <p:txBody>
          <a:bodyPr vert="horz">
            <a:normAutofit fontScale="77500" lnSpcReduction="20000"/>
          </a:bodyPr>
          <a:lstStyle/>
          <a:p>
            <a:r>
              <a:rPr lang="ru-RU" dirty="0">
                <a:solidFill>
                  <a:schemeClr val="accent2"/>
                </a:solidFill>
              </a:rPr>
              <a:t>это волшебный мир - одна из самых великих моделей Человека и Человечества. В отличие от драматического театра, где играют не куклы, а живые люди, кукольный театр более долговечен. Его актеры способны жить много столетий, и любая музейная кукла, ведомая рукой опытного кукловода, в любой момент способна ожить и сыграть перед нами ту самую кукольную комедию, которой восхищались зрители - короли, ремесленники, дворяне, купцы, наемные солдаты - и сто, и двести, и четыреста лет назад. </a:t>
            </a:r>
          </a:p>
          <a:p>
            <a:r>
              <a:rPr lang="ru-RU" b="1" dirty="0">
                <a:solidFill>
                  <a:schemeClr val="accent2"/>
                </a:solidFill>
              </a:rPr>
              <a:t>Игры в кукольный театр:</a:t>
            </a:r>
            <a:endParaRPr lang="ru-RU" dirty="0">
              <a:solidFill>
                <a:schemeClr val="accent2"/>
              </a:solidFill>
            </a:endParaRPr>
          </a:p>
          <a:p>
            <a:r>
              <a:rPr lang="ru-RU" dirty="0">
                <a:solidFill>
                  <a:schemeClr val="accent2"/>
                </a:solidFill>
              </a:rPr>
              <a:t>• Настольный театр. </a:t>
            </a:r>
          </a:p>
          <a:p>
            <a:r>
              <a:rPr lang="ru-RU" dirty="0">
                <a:solidFill>
                  <a:schemeClr val="accent2"/>
                </a:solidFill>
              </a:rPr>
              <a:t>• Театр на руке. </a:t>
            </a:r>
          </a:p>
          <a:p>
            <a:r>
              <a:rPr lang="ru-RU" dirty="0">
                <a:solidFill>
                  <a:schemeClr val="accent2"/>
                </a:solidFill>
              </a:rPr>
              <a:t>• Напольные куклы. </a:t>
            </a:r>
          </a:p>
          <a:p>
            <a:r>
              <a:rPr lang="ru-RU" dirty="0">
                <a:solidFill>
                  <a:schemeClr val="accent2"/>
                </a:solidFill>
              </a:rPr>
              <a:t>• Стендовый театр. </a:t>
            </a:r>
          </a:p>
          <a:p>
            <a:r>
              <a:rPr lang="ru-RU" dirty="0">
                <a:solidFill>
                  <a:schemeClr val="accent2"/>
                </a:solidFill>
              </a:rPr>
              <a:t>• Верховые куклы. </a:t>
            </a:r>
          </a:p>
          <a:p>
            <a:r>
              <a:rPr lang="ru-RU" dirty="0">
                <a:solidFill>
                  <a:schemeClr val="accent2"/>
                </a:solidFill>
              </a:rPr>
              <a:t>• Театр живой куклы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- спектакль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Игры</a:t>
            </a:r>
            <a:r>
              <a:rPr lang="ru-RU" dirty="0">
                <a:solidFill>
                  <a:schemeClr val="accent2"/>
                </a:solidFill>
              </a:rPr>
              <a:t> - спектакли характеризуются переносом акцента с процесса игры на ее результат, интересный не только участникам, но и зрителям. Их можно рассматривать как разновидность художественной деятельности, </a:t>
            </a:r>
          </a:p>
          <a:p>
            <a:r>
              <a:rPr lang="ru-RU" u="sng" dirty="0">
                <a:solidFill>
                  <a:schemeClr val="accent2"/>
                </a:solidFill>
              </a:rPr>
              <a:t>Игры – спектакли</a:t>
            </a:r>
            <a:endParaRPr lang="ru-RU" dirty="0">
              <a:solidFill>
                <a:schemeClr val="accent2"/>
              </a:solidFill>
            </a:endParaRPr>
          </a:p>
          <a:p>
            <a:r>
              <a:rPr lang="ru-RU" dirty="0">
                <a:solidFill>
                  <a:schemeClr val="accent2"/>
                </a:solidFill>
              </a:rPr>
              <a:t>Драматический спектакль</a:t>
            </a:r>
          </a:p>
          <a:p>
            <a:r>
              <a:rPr lang="ru-RU" dirty="0">
                <a:solidFill>
                  <a:schemeClr val="accent2"/>
                </a:solidFill>
              </a:rPr>
              <a:t>Музыкально-драматический спектакль</a:t>
            </a:r>
          </a:p>
          <a:p>
            <a:r>
              <a:rPr lang="ru-RU" dirty="0">
                <a:solidFill>
                  <a:schemeClr val="accent2"/>
                </a:solidFill>
              </a:rPr>
              <a:t>Детская опера</a:t>
            </a:r>
          </a:p>
          <a:p>
            <a:r>
              <a:rPr lang="ru-RU" dirty="0">
                <a:solidFill>
                  <a:schemeClr val="accent2"/>
                </a:solidFill>
              </a:rPr>
              <a:t>Спектакль на хореографической основе</a:t>
            </a:r>
          </a:p>
          <a:p>
            <a:r>
              <a:rPr lang="ru-RU" dirty="0">
                <a:solidFill>
                  <a:schemeClr val="accent2"/>
                </a:solidFill>
              </a:rPr>
              <a:t>Спектакль ритмопластики</a:t>
            </a:r>
          </a:p>
          <a:p>
            <a:r>
              <a:rPr lang="ru-RU" dirty="0">
                <a:solidFill>
                  <a:schemeClr val="accent2"/>
                </a:solidFill>
              </a:rPr>
              <a:t>Пантомима</a:t>
            </a:r>
          </a:p>
          <a:p>
            <a:r>
              <a:rPr lang="ru-RU" dirty="0">
                <a:solidFill>
                  <a:schemeClr val="accent2"/>
                </a:solidFill>
              </a:rPr>
              <a:t>Мюзикл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01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937</Words>
  <Application>Microsoft Office PowerPoint</Application>
  <PresentationFormat>Экран (4:3)</PresentationFormat>
  <Paragraphs>82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Театрализованная деятельность в старшей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Видами драматизаций являются:</vt:lpstr>
      <vt:lpstr>Презентация PowerPoint</vt:lpstr>
      <vt:lpstr>Кукольный театр</vt:lpstr>
      <vt:lpstr>Игры - спектакль</vt:lpstr>
      <vt:lpstr>Театрализованное занятие включает в себя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старшей группе</dc:title>
  <dc:creator>Эльмира</dc:creator>
  <cp:lastModifiedBy>XE500T1C-H01</cp:lastModifiedBy>
  <cp:revision>14</cp:revision>
  <dcterms:created xsi:type="dcterms:W3CDTF">2014-02-16T19:03:26Z</dcterms:created>
  <dcterms:modified xsi:type="dcterms:W3CDTF">2017-08-07T11:24:47Z</dcterms:modified>
</cp:coreProperties>
</file>