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sldIdLst>
    <p:sldId id="257" r:id="rId2"/>
    <p:sldId id="277" r:id="rId3"/>
    <p:sldId id="276" r:id="rId4"/>
    <p:sldId id="279" r:id="rId5"/>
    <p:sldId id="293" r:id="rId6"/>
    <p:sldId id="292" r:id="rId7"/>
    <p:sldId id="280" r:id="rId8"/>
    <p:sldId id="281" r:id="rId9"/>
    <p:sldId id="282" r:id="rId10"/>
    <p:sldId id="283" r:id="rId11"/>
    <p:sldId id="284" r:id="rId12"/>
    <p:sldId id="286" r:id="rId13"/>
    <p:sldId id="285" r:id="rId14"/>
    <p:sldId id="287" r:id="rId15"/>
    <p:sldId id="288" r:id="rId16"/>
    <p:sldId id="289" r:id="rId17"/>
    <p:sldId id="290" r:id="rId18"/>
    <p:sldId id="29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774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931940-EB9C-4E92-AB46-849B9F19CD71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F5D31A-74CC-43DC-8946-1A287D2498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634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5D31A-74CC-43DC-8946-1A287D2498FE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882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0A56-88AF-4380-A951-878A3F1D1371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D9E84-A3DE-473F-AFA5-9E42AB19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0A56-88AF-4380-A951-878A3F1D1371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D9E84-A3DE-473F-AFA5-9E42AB19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0A56-88AF-4380-A951-878A3F1D1371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D9E84-A3DE-473F-AFA5-9E42AB19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0A56-88AF-4380-A951-878A3F1D1371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D9E84-A3DE-473F-AFA5-9E42AB19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0A56-88AF-4380-A951-878A3F1D1371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D9E84-A3DE-473F-AFA5-9E42AB19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0A56-88AF-4380-A951-878A3F1D1371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D9E84-A3DE-473F-AFA5-9E42AB19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0A56-88AF-4380-A951-878A3F1D1371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D9E84-A3DE-473F-AFA5-9E42AB19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0A56-88AF-4380-A951-878A3F1D1371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D9E84-A3DE-473F-AFA5-9E42AB19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0A56-88AF-4380-A951-878A3F1D1371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D9E84-A3DE-473F-AFA5-9E42AB19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0A56-88AF-4380-A951-878A3F1D1371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D9E84-A3DE-473F-AFA5-9E42AB19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0A56-88AF-4380-A951-878A3F1D1371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D9E84-A3DE-473F-AFA5-9E42AB19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00A56-88AF-4380-A951-878A3F1D1371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D9E84-A3DE-473F-AFA5-9E42AB198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vprofsouze.ru/wp-content/uploads/2015/12/learn500.jpg" TargetMode="External"/><Relationship Id="rId13" Type="http://schemas.openxmlformats.org/officeDocument/2006/relationships/hyperlink" Target="http://cbscao.ru/sites/default/files/styles/1140width/public/4.png?itok=_3791wGx" TargetMode="External"/><Relationship Id="rId3" Type="http://schemas.openxmlformats.org/officeDocument/2006/relationships/hyperlink" Target="http://uchebana5.ru/images/1998/3994494/5d68a2d7.gif" TargetMode="External"/><Relationship Id="rId7" Type="http://schemas.openxmlformats.org/officeDocument/2006/relationships/hyperlink" Target="http://ra-nova.ru/images/ruslan/0006-015-obrazovatelnaja-sistema-shkola-2100.png" TargetMode="External"/><Relationship Id="rId12" Type="http://schemas.openxmlformats.org/officeDocument/2006/relationships/hyperlink" Target="http://pedpresa.com.ua/vish/files/2013/05/Informatika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emezivci-nvk.at.ua/999459_576827929030136_1597574371_n.jpg" TargetMode="External"/><Relationship Id="rId11" Type="http://schemas.openxmlformats.org/officeDocument/2006/relationships/hyperlink" Target="http://englishtips.org/uploads/posts/2009-01/1231786243_sbi.jpg" TargetMode="External"/><Relationship Id="rId5" Type="http://schemas.openxmlformats.org/officeDocument/2006/relationships/hyperlink" Target="http://enewstyle.com/images/561d349f1ab53.jpg" TargetMode="External"/><Relationship Id="rId10" Type="http://schemas.openxmlformats.org/officeDocument/2006/relationships/hyperlink" Target="http://img-fotki.yandex.ru/get/5407/lady-annadu.58/0_61fba_15841ff8_XL.jpg" TargetMode="External"/><Relationship Id="rId4" Type="http://schemas.openxmlformats.org/officeDocument/2006/relationships/hyperlink" Target="http://comp-videos.com/sites/default/files/kad%C4%B1nlar-i%C3%A7in-kurslar.jpg" TargetMode="External"/><Relationship Id="rId9" Type="http://schemas.openxmlformats.org/officeDocument/2006/relationships/hyperlink" Target="http://www.litres.ru/static/bookimages/11/17/90/11179021.bin.dir/11179021.cover.jpg" TargetMode="External"/><Relationship Id="rId14" Type="http://schemas.openxmlformats.org/officeDocument/2006/relationships/hyperlink" Target="http://www.knigirossii.ru/pictures/0/16/sbig-2220317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5229200"/>
            <a:ext cx="7632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102" name="Picture 6" descr="http://remezivci-nvk.at.ua/999459_576827929030136_1597574371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2067"/>
            <a:ext cx="9144000" cy="6858000"/>
          </a:xfrm>
          <a:prstGeom prst="rect">
            <a:avLst/>
          </a:prstGeom>
          <a:ln w="228600" cap="sq" cmpd="thickThin">
            <a:solidFill>
              <a:schemeClr val="tx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1403648" y="0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Gabriola" pitchFamily="82" charset="0"/>
                <a:ea typeface="MS UI Gothic" pitchFamily="34" charset="-128"/>
              </a:rPr>
              <a:t>Образовательные   технологии</a:t>
            </a:r>
            <a:endParaRPr lang="ru-RU" sz="4800" b="1" dirty="0">
              <a:solidFill>
                <a:schemeClr val="tx2">
                  <a:lumMod val="75000"/>
                </a:schemeClr>
              </a:solidFill>
              <a:latin typeface="Gabriola" pitchFamily="82" charset="0"/>
              <a:ea typeface="MS UI Gothic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1772816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Gabriola" pitchFamily="82" charset="0"/>
              </a:rPr>
              <a:t> </a:t>
            </a:r>
            <a:endParaRPr lang="ru-RU" sz="2400" b="1" dirty="0">
              <a:solidFill>
                <a:srgbClr val="FF0000"/>
              </a:solidFill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http://classicbus.ru/default/image/aHR0cDovL21pcnBwcy5ydS9mb24tZGxqYS1wcmV6ZW50YWNpaS82Ny5qcG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2852935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88641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mbria" pitchFamily="18" charset="0"/>
              </a:rPr>
              <a:t>Применение компьютерной техники позволяет сделать занятие привлекательным и по-настоящему современным, осуществлять индивидуализацию обучения, объективно и своевременно проводить контроль и подведение итогов. Развивающий эффект зависит от дизайна программы, доступности ее для ребенка, соответствия его уровню развития и интересу. Компьютерные технологии позволяют ставить перед ребенком и помогать ему решать познавательные и творческие задачи с опорой на наглядность (опосредованность) и ведущую для этого возраста деятельность – игру. </a:t>
            </a:r>
            <a:endParaRPr lang="ru-RU" dirty="0">
              <a:latin typeface="Cambria" pitchFamily="18" charset="0"/>
            </a:endParaRPr>
          </a:p>
        </p:txBody>
      </p:sp>
      <p:pic>
        <p:nvPicPr>
          <p:cNvPr id="6" name="Picture 2" descr="http://comp-videos.com/sites/default/files/kad%C4%B1nlar-i%C3%A7in-kursl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924944"/>
            <a:ext cx="6096000" cy="357187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http://classicbus.ru/default/image/aHR0cDovL21pcnBwcy5ydS9mb24tZGxqYS1wcmV6ZW50YWNpaS82Ny5qcG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2852935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260648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Диалоговые технологии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связаны с созданием коммуникативной среды, расширением пространства сотрудничества на уровне «учитель—ученик»,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ученик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ученик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«учитель—автор», «ученик—автор» в ходе постановке и решения учебно-познавательных задач.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1484784"/>
            <a:ext cx="842493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Назначение диалоговой технологии: в процессе диалогического общения на уроке учащиеся ищут различные способы для выражения своих мыслей, для осваивания и отстаивания новых ценностей.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Диалогическая деятельность учителя: направлена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 создание такой среды, которая способствует накоплению диалогического опыта решения личностью проблем.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ходе диалога учащиеся овладевают способностью и умением вести его на разных уровнях: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Личностный – диалог с собственным 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Межличностный уровень – Я и другой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Мультидиалог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обсуждение проблемы в малых группах (5-7 человек) </a:t>
            </a:r>
          </a:p>
        </p:txBody>
      </p:sp>
      <p:pic>
        <p:nvPicPr>
          <p:cNvPr id="9220" name="Picture 4" descr="http://img-fotki.yandex.ru/get/5407/lady-annadu.58/0_61fba_15841ff8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4581128"/>
            <a:ext cx="3888432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http://classicbus.ru/default/image/aHR0cDovL21pcnBwcy5ydS9mb24tZGxqYS1wcmV6ZW50YWNpaS82Ny5qcG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2852935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60648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Диалог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начинается в том случае, когда ученик делает высказывания типа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«я хочу сказать», «мое мнение», «мне хочется дополнить», «моя точка зрения».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зависимости от роли диалога в развитии личностных качеств выделяют следующие типы диалога: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Типы диалога                                             Характеристика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Мотивационный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	    Отражает интерес его участников к теме, диалогической форме     	                     общения.</a:t>
            </a:r>
          </a:p>
          <a:p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Критический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	    Характеризует критическое осмысление содержания диалога, 	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гипотетическое рассмотрение любых решений проблемы.</a:t>
            </a:r>
          </a:p>
          <a:p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Конфликтный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	        Отличается противоречивостью отношения личности к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                                                                                       предмету проблемы .</a:t>
            </a:r>
          </a:p>
          <a:p>
            <a:r>
              <a:rPr lang="ru-RU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Самопрезентирующий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Демонстрация личностью выгодного для нее имиджа .	</a:t>
            </a:r>
          </a:p>
          <a:p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Автономный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Внутренний диалог, выражающий проведение защитной 	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реакции личности</a:t>
            </a:r>
          </a:p>
          <a:p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Рефлексивный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       Указывает на способность личности вести самоанализ 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ru-RU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Самореализующий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Характеризуется моментом утверждения,     самораскрытия 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                        Характеризуется поиском личностью ценностей 	</a:t>
            </a:r>
          </a:p>
          <a:p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Духовный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        Глубинное проникновение в содержание, друг в друга .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http://classicbus.ru/default/image/aHR0cDovL21pcnBwcy5ydS9mb24tZGxqYS1wcmV6ZW50YWNpaS82Ny5qcG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2852935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88640"/>
            <a:ext cx="8568952" cy="39296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Организация диалогового обучения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Организация пространства (диалоговые формы взаимодействия ориентированы на общение лицом к лицу)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Содержание диалога – должно решать три задачи: учебно-познавательную, коммуникативно-развивающую и социально-ориентированную.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Использование 2-х видов диалога: 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информационный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когда в процессе восприятия каждый партнер получает новую информацию – процесс овладения новыми знаниями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интерпретационный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когда в ходе диалога происходит обмен мнениями, оценка известных обоим партнерам фактов, их интерпретация - может быть включен в любой структурный элемент урока).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englishtips.org/uploads/posts/2009-01/1231786243_sb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861048"/>
            <a:ext cx="2520280" cy="2736304"/>
          </a:xfrm>
          <a:prstGeom prst="ellips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http://classicbus.ru/default/image/aHR0cDovL21pcnBwcy5ydS9mb24tZGxqYS1wcmV6ZW50YWNpaS82Ny5qcG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2852935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32657"/>
            <a:ext cx="8496944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ведения диалога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Критиковать идеи, а не человека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Побуждать каждого участвовать в обсуждении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Выслушивать каждого, даже если с ним не согласен.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Пытаться разобраться в том, что непонятно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Стремиться понять разные взгляды на проблему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Не бояться изменить свою точку зрения под воздействием неоспоримых аргументов и фактов. </a:t>
            </a:r>
          </a:p>
        </p:txBody>
      </p:sp>
      <p:pic>
        <p:nvPicPr>
          <p:cNvPr id="6" name="Picture 2" descr="http://ra-nova.ru/images/ruslan/0006-015-obrazovatelnaja-sistema-shkola-21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564904"/>
            <a:ext cx="3888432" cy="41044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http://classicbus.ru/default/image/aHR0cDovL21pcnBwcy5ydS9mb24tZGxqYS1wcmV6ZW50YWNpaS82Ny5qcG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2852935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88640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Тренинговые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технологии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это система деятельности по отработке определенных алгоритмов учебно-познавательных действий и способов решения типовых задач в ходе обучения (тесты и практические упражнения).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268760"/>
            <a:ext cx="84249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тренинга-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создать учащимся психологические условия для полноценного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взаимодействия  на основе доверия и доброжелательных отношениях друг к другу;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Смоделировать реальные жизненные ситуации в которых: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-устраняется страх перед выражением собственного мнения;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-развивается готовность  сказать или принять помощь в экстремальной ситуации;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-формируется  уважение и понимание чужих проблем;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-приобретается навык анализа своих и чужих поступков;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-снимаются барьеры перед публичным выступлением;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-формируется чувство радости от совместного труда и творчества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 descr="http://vprofsouze.ru/wp-content/uploads/2015/12/learn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149080"/>
            <a:ext cx="4608512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http://classicbus.ru/default/image/aHR0cDovL21pcnBwcy5ydS9mb24tZGxqYS1wcmV6ZW50YWNpaS82Ny5qcG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2852935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332655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Cambria" pitchFamily="18" charset="0"/>
              </a:rPr>
              <a:t>Важной особенностью тренинга </a:t>
            </a:r>
            <a:r>
              <a:rPr lang="ru-RU" dirty="0" smtClean="0">
                <a:latin typeface="Cambria" pitchFamily="18" charset="0"/>
              </a:rPr>
              <a:t>является его структура. Как правило, в </a:t>
            </a:r>
            <a:r>
              <a:rPr lang="ru-RU" dirty="0" err="1" smtClean="0">
                <a:latin typeface="Cambria" pitchFamily="18" charset="0"/>
              </a:rPr>
              <a:t>тренинговых</a:t>
            </a:r>
            <a:r>
              <a:rPr lang="ru-RU" dirty="0" smtClean="0">
                <a:latin typeface="Cambria" pitchFamily="18" charset="0"/>
              </a:rPr>
              <a:t> занятиях выделяют пять стадий: подготовка (мотивация, настройка, планирование работы, установка правил), осознание (понимание сущности темы, ее значения лично для участника тренинга), переоценка (решение проблемных ситуаций на основе личного опыта, проблемное обсуждение решений, сравнение с личным опытом), действие (выполнение упражнений, творческих заданий, обсуждение результатов) и рефлексия (оценка результатов тренинга и степени удовлетворенности занятием всех участников). 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780928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Cambria" pitchFamily="18" charset="0"/>
              </a:rPr>
              <a:t>В тренинге </a:t>
            </a:r>
            <a:r>
              <a:rPr lang="ru-RU" dirty="0" smtClean="0">
                <a:latin typeface="Cambria" pitchFamily="18" charset="0"/>
              </a:rPr>
              <a:t>значительно активизируется познавательная активность учащихся, они легко включаются в работу на уроке. Однако еще не все учащиеся готовы к постоянной работе во время </a:t>
            </a:r>
            <a:r>
              <a:rPr lang="ru-RU" dirty="0" err="1" smtClean="0">
                <a:latin typeface="Cambria" pitchFamily="18" charset="0"/>
              </a:rPr>
              <a:t>тренинговых</a:t>
            </a:r>
            <a:r>
              <a:rPr lang="ru-RU" dirty="0" smtClean="0">
                <a:latin typeface="Cambria" pitchFamily="18" charset="0"/>
              </a:rPr>
              <a:t> занятий, не все умеют эффективно работать в группе, организовать необходимый продуктивный диалог, что свидетельствует о важности внедрения </a:t>
            </a:r>
            <a:r>
              <a:rPr lang="ru-RU" dirty="0" err="1" smtClean="0">
                <a:latin typeface="Cambria" pitchFamily="18" charset="0"/>
              </a:rPr>
              <a:t>тренинговых</a:t>
            </a:r>
            <a:r>
              <a:rPr lang="ru-RU" dirty="0" smtClean="0">
                <a:latin typeface="Cambria" pitchFamily="18" charset="0"/>
              </a:rPr>
              <a:t> технологий в образовательный процесс школы, особенно в условиях ФГОС. </a:t>
            </a:r>
            <a:endParaRPr lang="ru-RU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http://classicbus.ru/default/image/aHR0cDovL21pcnBwcy5ydS9mb24tZGxqYS1wcmV6ZW50YWNpaS82Ny5qcGc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188641"/>
            <a:ext cx="86409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C00000"/>
                </a:solidFill>
                <a:latin typeface="Cambria" pitchFamily="18" charset="0"/>
              </a:rPr>
              <a:t>Образовательные технологии </a:t>
            </a:r>
            <a:r>
              <a:rPr lang="ru-RU" sz="2000" dirty="0" smtClean="0">
                <a:latin typeface="Cambria" pitchFamily="18" charset="0"/>
              </a:rPr>
              <a:t>в сочетании с современными информационными технологиями могут существенно повысить эффективность образовательного процесса, решить стоящие перед образовательным учреждением задачи воспитания всесторонне развитой, творчески свободной личности. Происходит смена образовательной парадигмы: предлагаются иное содержание, иные подходы, иное право, иные отношения. Иное поведение, иной педагогический менталитет в рамках нового федерального государственного стандарта.      </a:t>
            </a:r>
            <a:r>
              <a:rPr lang="ru-RU" dirty="0" smtClean="0"/>
              <a:t> 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&amp;scy;&amp;kcy;&amp;acy;&amp;chcy;&amp;acy;&amp;tcy;&amp;softcy; &amp;Scy;&amp;ocy;&amp;vcy;&amp;rcy;&amp;iecy;&amp;mcy;&amp;iecy;&amp;ncy;&amp;ncy;&amp;ycy;&amp;iecy; &amp;ocy;&amp;bcy;&amp;rcy;&amp;acy;&amp;zcy;&amp;ocy;&amp;vcy;&amp;acy;&amp;tcy;&amp;iecy;&amp;lcy;&amp;softcy;&amp;ncy;&amp;ycy;&amp;iecy; &amp;tcy;&amp;iecy;&amp;khcy;&amp;ncy;&amp;ocy;&amp;lcy;&amp;ocy;&amp;gcy;&amp;icy;&amp;icy; &amp;bcy;&amp;iecy;&amp;scy;&amp;pcy;&amp;lcy;&amp;acy;&amp;tcy;&amp;ncy;&amp;o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3645024"/>
            <a:ext cx="2304256" cy="295232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76" name="Picture 4" descr="http://lib.mgppu.ru/SoftUnicode/AbsoRes/AbsoDbUnicode0/Notices/big%5C8217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645024"/>
            <a:ext cx="2088232" cy="288032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80" name="Picture 8" descr="http://www.nbrkomi.ru/content/2140/b%20%2810%2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104" y="3645024"/>
            <a:ext cx="1944216" cy="288032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http://classicbus.ru/default/image/aHR0cDovL21pcnBwcy5ydS9mb24tZGxqYS1wcmV6ZW50YWNpaS82Ny5qcG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2852935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412776"/>
            <a:ext cx="8568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3"/>
              </a:rPr>
              <a:t>1.http://uchebana5.ru/</a:t>
            </a:r>
            <a:r>
              <a:rPr lang="ru-RU" u="sng" dirty="0" err="1" smtClean="0">
                <a:hlinkClick r:id="rId3"/>
              </a:rPr>
              <a:t>images</a:t>
            </a:r>
            <a:r>
              <a:rPr lang="ru-RU" u="sng" dirty="0" smtClean="0">
                <a:hlinkClick r:id="rId3"/>
              </a:rPr>
              <a:t>/1998/3994494/5d68a2d7.gif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4"/>
              </a:rPr>
              <a:t>2.http://comp-videos.com/sites/default/files/kad%C4%B1nlar-i%C3%A7in-kurslar.jpg</a:t>
            </a:r>
            <a:r>
              <a:rPr lang="ru-RU" dirty="0" smtClean="0"/>
              <a:t>  </a:t>
            </a:r>
          </a:p>
          <a:p>
            <a:r>
              <a:rPr lang="ru-RU" u="sng" dirty="0" smtClean="0">
                <a:hlinkClick r:id="rId5"/>
              </a:rPr>
              <a:t>3.http://enewstyle.com/images/561d349f1ab53.jpg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6"/>
              </a:rPr>
              <a:t>4.http://remezivci-nvk.at.ua/999459_576827929030136_1597574371_n.jpg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7"/>
              </a:rPr>
              <a:t>5.http://ra-nova.ru/images/ruslan/0006-015-obrazovatelnaja-sistema-shkola-2100.png</a:t>
            </a:r>
            <a:r>
              <a:rPr lang="ru-RU" dirty="0" smtClean="0"/>
              <a:t>  </a:t>
            </a:r>
          </a:p>
          <a:p>
            <a:r>
              <a:rPr lang="ru-RU" u="sng" dirty="0" smtClean="0">
                <a:hlinkClick r:id="rId8"/>
              </a:rPr>
              <a:t>6.http://vprofsouze.ru/wp-content/uploads/2015/12/learn500.jpg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9"/>
              </a:rPr>
              <a:t>7.http://www.litres.ru/static/bookimages/11/17/90/11179021.bin.dir/11179021.cover.jpg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10"/>
              </a:rPr>
              <a:t>8.http://img-fotki.yandex.ru/get/5407/lady-annadu.58/0_61fba_15841ff8_XL.jpg</a:t>
            </a:r>
            <a:r>
              <a:rPr lang="ru-RU" dirty="0" smtClean="0"/>
              <a:t>  </a:t>
            </a:r>
          </a:p>
          <a:p>
            <a:r>
              <a:rPr lang="ru-RU" u="sng" dirty="0" smtClean="0">
                <a:hlinkClick r:id="rId11"/>
              </a:rPr>
              <a:t>9.http://englishtips.org/uploads/posts/2009-01/1231786243_sbi.jpg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12"/>
              </a:rPr>
              <a:t>10.http://pedpresa.com.ua/vish/files/2013/05/Informatika.jpg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13"/>
              </a:rPr>
              <a:t>11.http://cbscao.ru/sites/default/files/styles/1140width/public/4.png?itok=_3791wGx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14"/>
              </a:rPr>
              <a:t>12.http://www.knigirossii.ru/pictures/0/16/sbig-2220317.jpg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55776" y="332656"/>
            <a:ext cx="2360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Интернет –источники: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http://classicbus.ru/default/image/aHR0cDovL21pcnBwcy5ydS9mb24tZGxqYS1wcmV6ZW50YWNpaS82Ny5qcG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188641"/>
            <a:ext cx="842493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Образовательные технологии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это система деятельности педагога и учащихся в образовательном процессе, построенная на конкретной идее в соответствии определенными принципами организации и взаимосвязи целей — содержания методов. В опыте работы школ, вузов и других образовательных систем используются различные виды образовательных технологий. система деятельности педагога и учащегося, основанная на определённой идее, принципах организации и взаимосвязи целей, содержания и методов образования. Выделяют игровые технологии ,компьютерные технологии, диалоговые технологии, связанные с созданием коммуникативной среды 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тренинговые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технологии 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852935"/>
            <a:ext cx="864096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Образовательные технологии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В документах ЮНЕСКО технология обучения (понятие не является общепринятым в традиционной педагогике) рассматривается как системный метод создания, применения и определения всего учебного процесса преподавания и усвоения знаний с учетом… …  </a:t>
            </a:r>
          </a:p>
        </p:txBody>
      </p:sp>
      <p:pic>
        <p:nvPicPr>
          <p:cNvPr id="5" name="Picture 2" descr="http://uchebana5.ru/images/1998/3994494/5d68a2d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4869160"/>
            <a:ext cx="3384376" cy="16649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http://v.900igr.net:10/datas/pedagogika/Pedagogicheskie-tekhnologii-obuchenija/0070-070-Klassifikatsija-pedagogicheskikh-tekhnologi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http://classicbus.ru/default/image/aHR0cDovL21pcnBwcy5ydS9mb24tZGxqYS1wcmV6ZW50YWNpaS82Ny5qcG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2852935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88640"/>
            <a:ext cx="8784976" cy="361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Структурно-логические технологии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современных структурно-логических технологий является одним из важнейших ресурсов повышения качества урока как базовой единицы деятельности учителя.».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качестве основной структурно-логической технологии я использую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системный подход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как эффективную технологию развивающего обучения. Системный подход к обучению позволяет развить у учащихся системное мышление, навыки логического познания, стимулировать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деятельностную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активность учащихся. Кроме того, системный подход обеспечивает преемственность и логическую последовательность учебного материала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3717032"/>
            <a:ext cx="84969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Главный итог подобного подхода к обучению: опора на предыдущие знания, работа над системой общих понятий ведет не только к усвоению знаний, но и к развитию системно-логического мышления, и, следовательно, к более высоким результатам в обучении.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2" name="Picture 6" descr="http://www.litres.ru/static/bookimages/11/17/90/11179021.bin.dir/11179021.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4725144"/>
            <a:ext cx="1468810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http://classicbus.ru/default/image/aHR0cDovL21pcnBwcy5ydS9mb24tZGxqYS1wcmV6ZW50YWNpaS82Ny5qcG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2852935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332656"/>
            <a:ext cx="84969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Cambria" pitchFamily="18" charset="0"/>
              </a:rPr>
              <a:t>Структурно-логические схемы</a:t>
            </a:r>
            <a:r>
              <a:rPr lang="ru-RU" sz="2000" dirty="0" smtClean="0">
                <a:latin typeface="Cambria" pitchFamily="18" charset="0"/>
              </a:rPr>
              <a:t>, составленные самим учителем, или же совместно с учащимися дают возможность как воспринять, осмыслить изучаемый материал, так и проверить результат и применить знания на практике. </a:t>
            </a:r>
            <a:endParaRPr lang="ru-RU" sz="2000" dirty="0">
              <a:latin typeface="Cambr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1844824"/>
            <a:ext cx="842493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ambria" pitchFamily="18" charset="0"/>
              </a:rPr>
              <a:t>Благодаря «сжатию» программного материала представляется реальная возможность планировать систему разнотипных уроков. «Сжимается» учебный материал в различные схемы, лаконично и четко передающие содержание </a:t>
            </a:r>
            <a:r>
              <a:rPr lang="ru-RU" sz="2000" dirty="0" err="1" smtClean="0">
                <a:latin typeface="Cambria" pitchFamily="18" charset="0"/>
              </a:rPr>
              <a:t>описуемого</a:t>
            </a:r>
            <a:r>
              <a:rPr lang="ru-RU" sz="2000" dirty="0" smtClean="0">
                <a:latin typeface="Cambria" pitchFamily="18" charset="0"/>
              </a:rPr>
              <a:t> материала. Схемы, естественно, являются составляющим звеном приема схематизации, который мы рассмотрели в предыдущем пункте. </a:t>
            </a:r>
          </a:p>
          <a:p>
            <a:r>
              <a:rPr lang="ru-RU" sz="2000" dirty="0" smtClean="0">
                <a:latin typeface="Cambria" pitchFamily="18" charset="0"/>
              </a:rPr>
              <a:t>Опорно-логические схемы, по сути, являются одним из видов схематизации, а схематизация, в свою очередь, является методическим приемом моделирования. </a:t>
            </a:r>
          </a:p>
          <a:p>
            <a:r>
              <a:rPr lang="ru-RU" sz="2000" dirty="0" smtClean="0">
                <a:latin typeface="Cambria" pitchFamily="18" charset="0"/>
              </a:rPr>
              <a:t>Опорно-логические схемы могут иметь фрагментарный, эпизодический характер, охватывать небольшие объемы материала по биологии. Но чаще всего их построение связано с целой темой или даже разделом биологической науки. Структурно-логическая схема – один из способов, приёмов, которые помогают глубже осмыслить изучаемый материал. </a:t>
            </a:r>
            <a:endParaRPr lang="ru-RU" sz="20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http://classicbus.ru/default/image/aHR0cDovL21pcnBwcy5ydS9mb24tZGxqYS1wcmV6ZW50YWNpaS82Ny5qcG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2852935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1026" name="Picture 2" descr="http://festival.1september.ru/articles/604254/im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077072"/>
            <a:ext cx="7704856" cy="252028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9512" y="188640"/>
            <a:ext cx="871296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Cambria" pitchFamily="18" charset="0"/>
              </a:rPr>
              <a:t>                                              </a:t>
            </a:r>
            <a:r>
              <a:rPr lang="ru-RU" sz="2400" b="1" dirty="0" smtClean="0">
                <a:solidFill>
                  <a:srgbClr val="FF0000"/>
                </a:solidFill>
                <a:latin typeface="Cambria" pitchFamily="18" charset="0"/>
              </a:rPr>
              <a:t>Вывод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Cambria" pitchFamily="18" charset="0"/>
              </a:rPr>
              <a:t>Структурно-логические схемы </a:t>
            </a:r>
            <a:r>
              <a:rPr lang="ru-RU" sz="2000" dirty="0" smtClean="0">
                <a:latin typeface="Cambria" pitchFamily="18" charset="0"/>
              </a:rPr>
              <a:t>– это оригинальный эффективный инструментарий для активизации всех познавательных способностей учащихся, к которым, в первую очередь, относятся восприятие, воображение, память, представление, мышление. Они обеспечивают единый системный подход к изучению и, самое главное, к осмыслению основных понятий, что очень важно при освоении нового опыта. Кроме того, с их помощью можно решить следующие задачи в учебной деятельности: </a:t>
            </a:r>
          </a:p>
          <a:p>
            <a:r>
              <a:rPr lang="ru-RU" sz="2000" dirty="0" smtClean="0">
                <a:latin typeface="Cambria" pitchFamily="18" charset="0"/>
              </a:rPr>
              <a:t>Осмысленное усвоение понятий; получение осмысленных знаний. </a:t>
            </a:r>
          </a:p>
          <a:p>
            <a:r>
              <a:rPr lang="ru-RU" sz="2000" dirty="0" smtClean="0">
                <a:latin typeface="Cambria" pitchFamily="18" charset="0"/>
              </a:rPr>
              <a:t>Развитие различных видов мышления. </a:t>
            </a:r>
          </a:p>
          <a:p>
            <a:r>
              <a:rPr lang="ru-RU" sz="2000" dirty="0" smtClean="0">
                <a:latin typeface="Cambria" pitchFamily="18" charset="0"/>
              </a:rPr>
              <a:t>Повышение интеллектуально – творческого потенциала. </a:t>
            </a:r>
            <a:endParaRPr lang="ru-RU" sz="20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http://classicbus.ru/default/image/aHR0cDovL21pcnBwcy5ydS9mb24tZGxqYS1wcmV6ZW50YWNpaS82Ny5qcG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2852935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88640"/>
            <a:ext cx="849694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Игровые технологии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представляют собой игровую форму взаимодействия педагога и учащихся через реализацию определенного сюжета (игры, сказки, спектакля, делового общения). При этом образовательные задачи включены в содержание игры. В образовательном процессе используют занимательные, театрализованные, деловые, ролевые, компьютерные игры.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772817"/>
            <a:ext cx="84249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раскрытии сущности  игровой технологии следует выделить следующие компоненты: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мотивационный;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ориентационно-целевой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содержательно-операционный;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ценностно-волевой;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оценочный.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Эти компоненты включают ряд структурных элементов, которые представлены в таблице.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20" name="Picture 8" descr="http://pedpresa.com.ua/vish/files/2013/05/Informati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725144"/>
            <a:ext cx="2304256" cy="1832249"/>
          </a:xfrm>
          <a:prstGeom prst="rect">
            <a:avLst/>
          </a:prstGeom>
          <a:noFill/>
        </p:spPr>
      </p:pic>
      <p:pic>
        <p:nvPicPr>
          <p:cNvPr id="13324" name="Picture 12" descr="http://cbscao.ru/sites/default/files/styles/1140width/public/4.png?itok=_3791wG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293096"/>
            <a:ext cx="3960440" cy="2348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http://classicbus.ru/default/image/aHR0cDovL21pcnBwcy5ydS9mb24tZGxqYS1wcmV6ZW50YWNpaS82Ny5qcG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5536" y="260648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Компоненты игровой технологии</a:t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во взаимосвязи со структурными элементами игры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67544" y="1412777"/>
          <a:ext cx="8208912" cy="453650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993525"/>
                <a:gridCol w="4215387"/>
              </a:tblGrid>
              <a:tr h="64807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</a:t>
                      </a:r>
                      <a:r>
                        <a:rPr lang="ru-RU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Компонент игровой технологии</a:t>
                      </a:r>
                      <a:endParaRPr lang="ru-RU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ru-RU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Структурные </a:t>
                      </a:r>
                      <a:r>
                        <a:rPr lang="ru-RU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элементы игры</a:t>
                      </a:r>
                    </a:p>
                  </a:txBody>
                  <a:tcPr marL="0" marR="0" marT="0" marB="0" anchor="ctr"/>
                </a:tc>
              </a:tr>
              <a:tr h="129614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Мотивационный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Установочный </a:t>
                      </a: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момент, игровая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ситуация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648071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Ориентационно-целевой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Задачи </a:t>
                      </a: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игры</a:t>
                      </a:r>
                    </a:p>
                  </a:txBody>
                  <a:tcPr marL="0" marR="0" marT="0" marB="0" anchor="ctr"/>
                </a:tc>
              </a:tr>
              <a:tr h="648071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Содержательно-операционный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Правила </a:t>
                      </a: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игры, игровое действие</a:t>
                      </a:r>
                    </a:p>
                  </a:txBody>
                  <a:tcPr marL="0" marR="0" marT="0" marB="0" anchor="ctr"/>
                </a:tc>
              </a:tr>
              <a:tr h="648071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Ценностно-волевой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Игровое </a:t>
                      </a: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состояние</a:t>
                      </a:r>
                    </a:p>
                  </a:txBody>
                  <a:tcPr marL="0" marR="0" marT="0" marB="0" anchor="ctr"/>
                </a:tc>
              </a:tr>
              <a:tr h="648071">
                <a:tc>
                  <a:txBody>
                    <a:bodyPr/>
                    <a:lstStyle/>
                    <a:p>
                      <a:r>
                        <a:rPr lang="ru-RU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О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ценочный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Результат </a:t>
                      </a: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игры</a:t>
                      </a: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http://classicbus.ru/default/image/aHR0cDovL21pcnBwcy5ydS9mb24tZGxqYS1wcmV6ZW50YWNpaS82Ny5qcG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2852935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88640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Компьютерные технологии  </a:t>
            </a:r>
            <a:r>
              <a:rPr lang="ru-RU" dirty="0" smtClean="0">
                <a:latin typeface="Cambria" pitchFamily="18" charset="0"/>
              </a:rPr>
              <a:t>реализуются в рамках системы «учитель—компьютер—ученик» с помощью обучающих программ различного вида (информационных, </a:t>
            </a:r>
            <a:r>
              <a:rPr lang="ru-RU" dirty="0" err="1" smtClean="0">
                <a:latin typeface="Cambria" pitchFamily="18" charset="0"/>
              </a:rPr>
              <a:t>тренинговых</a:t>
            </a:r>
            <a:r>
              <a:rPr lang="ru-RU" dirty="0" smtClean="0">
                <a:latin typeface="Cambria" pitchFamily="18" charset="0"/>
              </a:rPr>
              <a:t>, контролирующих, развивающих и др.). 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124744"/>
            <a:ext cx="85689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mbria" pitchFamily="18" charset="0"/>
              </a:rPr>
              <a:t>Занятия детей с компьютером включают четыре взаимосвязанных компонента:</a:t>
            </a:r>
          </a:p>
          <a:p>
            <a:r>
              <a:rPr lang="ru-RU" dirty="0" smtClean="0">
                <a:latin typeface="Cambria" pitchFamily="18" charset="0"/>
              </a:rPr>
              <a:t>Активное познание детьми окружающего мира. </a:t>
            </a:r>
          </a:p>
          <a:p>
            <a:r>
              <a:rPr lang="ru-RU" dirty="0" smtClean="0">
                <a:latin typeface="Cambria" pitchFamily="18" charset="0"/>
              </a:rPr>
              <a:t>Поэтапное усвоение все усложняющихся игровых способов и средств решения игровых задач. </a:t>
            </a:r>
          </a:p>
          <a:p>
            <a:r>
              <a:rPr lang="ru-RU" dirty="0" smtClean="0">
                <a:latin typeface="Cambria" pitchFamily="18" charset="0"/>
              </a:rPr>
              <a:t>Изменение предметно-знаковой среды на экране монитора. </a:t>
            </a:r>
          </a:p>
          <a:p>
            <a:r>
              <a:rPr lang="ru-RU" dirty="0" smtClean="0">
                <a:latin typeface="Cambria" pitchFamily="18" charset="0"/>
              </a:rPr>
              <a:t>Активизирующее общение ребенка со взрослыми и другими детьми. 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3068960"/>
            <a:ext cx="84249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Компьютер</a:t>
            </a:r>
            <a:r>
              <a:rPr lang="ru-RU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ru-RU" dirty="0" smtClean="0">
                <a:latin typeface="Cambria" pitchFamily="18" charset="0"/>
              </a:rPr>
              <a:t>значительно расширяет возможности предъявления учебной информации, позволяет усилить мотивацию ребенка. Применение мультимедиа технологий (цвета, графики, звука, современных средств видеотехники) позволяет моделировать различные ситуации и среды. Игровые компоненты, включенные в мультимедиа программы, активизируют познавательную деятельность обучающихся и усиливают усвоение материала. </a:t>
            </a:r>
            <a:endParaRPr lang="ru-RU" dirty="0">
              <a:latin typeface="Cambria" pitchFamily="18" charset="0"/>
            </a:endParaRPr>
          </a:p>
        </p:txBody>
      </p:sp>
      <p:pic>
        <p:nvPicPr>
          <p:cNvPr id="8" name="Picture 2" descr="http://enewstyle.com/images/561d349f1ab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941168"/>
            <a:ext cx="4248472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483</TotalTime>
  <Words>1394</Words>
  <Application>Microsoft Office PowerPoint</Application>
  <PresentationFormat>Экран (4:3)</PresentationFormat>
  <Paragraphs>126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MS UI Gothic</vt:lpstr>
      <vt:lpstr>Arial</vt:lpstr>
      <vt:lpstr>Calibri</vt:lpstr>
      <vt:lpstr>Cambria</vt:lpstr>
      <vt:lpstr>Gabriola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Рита</dc:creator>
  <cp:lastModifiedBy>uchenik</cp:lastModifiedBy>
  <cp:revision>52</cp:revision>
  <dcterms:created xsi:type="dcterms:W3CDTF">2016-02-11T16:02:04Z</dcterms:created>
  <dcterms:modified xsi:type="dcterms:W3CDTF">2017-09-24T20:43:43Z</dcterms:modified>
</cp:coreProperties>
</file>