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7"/>
  </p:notesMasterIdLst>
  <p:sldIdLst>
    <p:sldId id="257" r:id="rId2"/>
    <p:sldId id="259" r:id="rId3"/>
    <p:sldId id="261" r:id="rId4"/>
    <p:sldId id="262" r:id="rId5"/>
    <p:sldId id="263" r:id="rId6"/>
    <p:sldId id="264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9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9B4721-DDFA-48D1-98B5-8ECF20945BF2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A5CDF7-193E-4F21-B39A-1B28DC189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D4988B-E8DE-4F1E-87C2-A999DE09D7F7}" type="slidenum">
              <a:rPr lang="ru-RU"/>
              <a:pPr/>
              <a:t>1</a:t>
            </a:fld>
            <a:endParaRPr lang="ru-RU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007B93-ABEC-4AE8-AB8D-E23EFB205F9D}" type="slidenum">
              <a:rPr lang="ru-RU"/>
              <a:pPr/>
              <a:t>10</a:t>
            </a:fld>
            <a:endParaRPr lang="ru-RU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F81AED-D104-42C6-A356-C55DBD5E1990}" type="slidenum">
              <a:rPr lang="ru-RU"/>
              <a:pPr/>
              <a:t>11</a:t>
            </a:fld>
            <a:endParaRPr lang="ru-RU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C323AF-B3F6-4AED-BF1A-0D005547F8C8}" type="slidenum">
              <a:rPr lang="ru-RU"/>
              <a:pPr/>
              <a:t>12</a:t>
            </a:fld>
            <a:endParaRPr lang="ru-RU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7F1535-1E33-4F06-88F0-55774FB767AA}" type="slidenum">
              <a:rPr lang="ru-RU"/>
              <a:pPr/>
              <a:t>13</a:t>
            </a:fld>
            <a:endParaRPr lang="ru-RU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343826-4DDF-498C-B4B6-ED11263813BD}" type="slidenum">
              <a:rPr lang="ru-RU"/>
              <a:pPr/>
              <a:t>14</a:t>
            </a:fld>
            <a:endParaRPr lang="ru-RU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9162CC-418E-49E0-B2C1-16552E690C99}" type="slidenum">
              <a:rPr lang="ru-RU"/>
              <a:pPr/>
              <a:t>15</a:t>
            </a:fld>
            <a:endParaRPr lang="ru-RU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2DC1E5-21B3-49E8-9AEC-D78C2940F07F}" type="slidenum">
              <a:rPr lang="ru-RU"/>
              <a:pPr/>
              <a:t>2</a:t>
            </a:fld>
            <a:endParaRPr lang="ru-RU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7EF933-C987-4E10-BBF0-57E148D8A13E}" type="slidenum">
              <a:rPr lang="ru-RU"/>
              <a:pPr/>
              <a:t>3</a:t>
            </a:fld>
            <a:endParaRPr lang="ru-RU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E8A55E-4CA3-4AA9-94E6-CA8CFE6A13F9}" type="slidenum">
              <a:rPr lang="ru-RU"/>
              <a:pPr/>
              <a:t>4</a:t>
            </a:fld>
            <a:endParaRPr lang="ru-RU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900261-2C3A-4124-A9B7-5AF611EA3FAD}" type="slidenum">
              <a:rPr lang="ru-RU"/>
              <a:pPr/>
              <a:t>5</a:t>
            </a:fld>
            <a:endParaRPr lang="ru-RU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C895AF-70B1-4784-83CB-198AC2C8EA34}" type="slidenum">
              <a:rPr lang="ru-RU"/>
              <a:pPr/>
              <a:t>6</a:t>
            </a:fld>
            <a:endParaRPr lang="ru-RU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1F9F2A-6608-42CC-9CD2-04BEA5731AB9}" type="slidenum">
              <a:rPr lang="ru-RU"/>
              <a:pPr/>
              <a:t>7</a:t>
            </a:fld>
            <a:endParaRPr lang="ru-RU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8946B8-6C3F-4B69-8BAF-4E2C1715ABF1}" type="slidenum">
              <a:rPr lang="ru-RU"/>
              <a:pPr/>
              <a:t>8</a:t>
            </a:fld>
            <a:endParaRPr lang="ru-RU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137D6E-900E-4C1F-8634-A48AD3EE3DB7}" type="slidenum">
              <a:rPr lang="ru-RU"/>
              <a:pPr/>
              <a:t>9</a:t>
            </a:fld>
            <a:endParaRPr lang="ru-RU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39AD5-80AA-43C3-A153-958F13756A02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C1F05-1609-4E29-913C-270FB9893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39AD5-80AA-43C3-A153-958F13756A02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C1F05-1609-4E29-913C-270FB9893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39AD5-80AA-43C3-A153-958F13756A02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C1F05-1609-4E29-913C-270FB9893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39AD5-80AA-43C3-A153-958F13756A02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C1F05-1609-4E29-913C-270FB9893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39AD5-80AA-43C3-A153-958F13756A02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C1F05-1609-4E29-913C-270FB9893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39AD5-80AA-43C3-A153-958F13756A02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C1F05-1609-4E29-913C-270FB9893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39AD5-80AA-43C3-A153-958F13756A02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C1F05-1609-4E29-913C-270FB9893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39AD5-80AA-43C3-A153-958F13756A02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C1F05-1609-4E29-913C-270FB9893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39AD5-80AA-43C3-A153-958F13756A02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C1F05-1609-4E29-913C-270FB9893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39AD5-80AA-43C3-A153-958F13756A02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C1F05-1609-4E29-913C-270FB9893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39AD5-80AA-43C3-A153-958F13756A02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BFC1F05-1609-4E29-913C-270FB98932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DE39AD5-80AA-43C3-A153-958F13756A02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BFC1F05-1609-4E29-913C-270FB98932B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447800" y="333375"/>
            <a:ext cx="7696200" cy="36576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3600" b="1" dirty="0">
                <a:solidFill>
                  <a:schemeClr val="tx2"/>
                </a:solidFill>
              </a:rPr>
              <a:t>Советы родителям от психолога </a:t>
            </a:r>
            <a:r>
              <a:rPr lang="ru-RU" sz="3600" b="1" dirty="0" err="1" smtClean="0">
                <a:solidFill>
                  <a:schemeClr val="tx2"/>
                </a:solidFill>
              </a:rPr>
              <a:t>Джеральдина</a:t>
            </a:r>
            <a:r>
              <a:rPr lang="ru-RU" sz="3600" b="1" dirty="0" smtClean="0">
                <a:solidFill>
                  <a:schemeClr val="tx2"/>
                </a:solidFill>
              </a:rPr>
              <a:t> </a:t>
            </a:r>
            <a:r>
              <a:rPr lang="ru-RU" sz="3600" b="1" dirty="0" err="1">
                <a:solidFill>
                  <a:schemeClr val="tx2"/>
                </a:solidFill>
              </a:rPr>
              <a:t>Чейпи</a:t>
            </a:r>
            <a:r>
              <a:rPr lang="ru-RU" dirty="0">
                <a:solidFill>
                  <a:schemeClr val="tx2"/>
                </a:solidFill>
              </a:rPr>
              <a:t> </a:t>
            </a:r>
          </a:p>
        </p:txBody>
      </p:sp>
      <p:pic>
        <p:nvPicPr>
          <p:cNvPr id="20484" name="Picture 4" descr="сердечко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1125538"/>
            <a:ext cx="1152525" cy="1152525"/>
          </a:xfrm>
          <a:prstGeom prst="rect">
            <a:avLst/>
          </a:prstGeom>
          <a:noFill/>
        </p:spPr>
      </p:pic>
      <p:pic>
        <p:nvPicPr>
          <p:cNvPr id="20485" name="Picture 5" descr="сердечко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40650" y="2205038"/>
            <a:ext cx="812800" cy="812800"/>
          </a:xfrm>
          <a:prstGeom prst="rect">
            <a:avLst/>
          </a:prstGeom>
          <a:noFill/>
        </p:spPr>
      </p:pic>
      <p:pic>
        <p:nvPicPr>
          <p:cNvPr id="20486" name="Picture 6" descr="сердечко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79613" y="5734050"/>
            <a:ext cx="381000" cy="381000"/>
          </a:xfrm>
          <a:prstGeom prst="rect">
            <a:avLst/>
          </a:prstGeom>
          <a:noFill/>
        </p:spPr>
      </p:pic>
      <p:pic>
        <p:nvPicPr>
          <p:cNvPr id="20487" name="Picture 7" descr="сердечко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67625" y="5589588"/>
            <a:ext cx="381000" cy="381000"/>
          </a:xfrm>
          <a:prstGeom prst="rect">
            <a:avLst/>
          </a:prstGeom>
          <a:noFill/>
        </p:spPr>
      </p:pic>
      <p:pic>
        <p:nvPicPr>
          <p:cNvPr id="20488" name="Picture 8" descr="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060575"/>
            <a:ext cx="1263650" cy="1341438"/>
          </a:xfrm>
          <a:prstGeom prst="rect">
            <a:avLst/>
          </a:prstGeom>
          <a:noFill/>
        </p:spPr>
      </p:pic>
      <p:sp>
        <p:nvSpPr>
          <p:cNvPr id="20490" name="AutoShape 10"/>
          <p:cNvSpPr>
            <a:spLocks noChangeArrowheads="1"/>
          </p:cNvSpPr>
          <p:nvPr/>
        </p:nvSpPr>
        <p:spPr bwMode="auto">
          <a:xfrm>
            <a:off x="1835150" y="1916113"/>
            <a:ext cx="6265863" cy="4681537"/>
          </a:xfrm>
          <a:prstGeom prst="cloudCallout">
            <a:avLst>
              <a:gd name="adj1" fmla="val -58056"/>
              <a:gd name="adj2" fmla="val -23009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200">
                <a:solidFill>
                  <a:schemeClr val="tx2"/>
                </a:solidFill>
              </a:rPr>
              <a:t>Они помогут наладить и сохранить добрые отношения с вашим ребенком, быть с ним настоящими друзьями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009650" y="692150"/>
            <a:ext cx="8134350" cy="5832475"/>
          </a:xfrm>
        </p:spPr>
        <p:txBody>
          <a:bodyPr/>
          <a:lstStyle/>
          <a:p>
            <a:r>
              <a:rPr lang="ru-RU">
                <a:solidFill>
                  <a:srgbClr val="000066"/>
                </a:solidFill>
              </a:rPr>
              <a:t>Хвалите ли вы малыша, обнимаете ли его?</a:t>
            </a:r>
          </a:p>
          <a:p>
            <a:r>
              <a:rPr lang="ru-RU">
                <a:solidFill>
                  <a:srgbClr val="000066"/>
                </a:solidFill>
              </a:rPr>
              <a:t>Смеетесь ли вместе с малышом?</a:t>
            </a:r>
          </a:p>
          <a:p>
            <a:r>
              <a:rPr lang="ru-RU">
                <a:solidFill>
                  <a:srgbClr val="000066"/>
                </a:solidFill>
              </a:rPr>
              <a:t>Отводите ли вы каждый время для чтения ребенку и для бесед с ним?</a:t>
            </a:r>
          </a:p>
          <a:p>
            <a:r>
              <a:rPr lang="ru-RU">
                <a:solidFill>
                  <a:srgbClr val="000066"/>
                </a:solidFill>
              </a:rPr>
              <a:t>Играете ли вы с малышом в какие – либо игры?</a:t>
            </a:r>
          </a:p>
          <a:p>
            <a:r>
              <a:rPr lang="ru-RU">
                <a:solidFill>
                  <a:srgbClr val="000066"/>
                </a:solidFill>
              </a:rPr>
              <a:t>Поощряете ли вы ребенка в его интересах и увлечениях?</a:t>
            </a:r>
          </a:p>
          <a:p>
            <a:endParaRPr lang="ru-RU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225550" y="476250"/>
            <a:ext cx="7918450" cy="6381750"/>
          </a:xfrm>
        </p:spPr>
        <p:txBody>
          <a:bodyPr/>
          <a:lstStyle/>
          <a:p>
            <a:r>
              <a:rPr lang="ru-RU" dirty="0">
                <a:solidFill>
                  <a:srgbClr val="000066"/>
                </a:solidFill>
              </a:rPr>
              <a:t>Есть ли у ребенка дома </a:t>
            </a:r>
            <a:r>
              <a:rPr lang="ru-RU" dirty="0" smtClean="0">
                <a:solidFill>
                  <a:srgbClr val="000066"/>
                </a:solidFill>
              </a:rPr>
              <a:t>место, </a:t>
            </a:r>
            <a:r>
              <a:rPr lang="ru-RU" dirty="0">
                <a:solidFill>
                  <a:srgbClr val="000066"/>
                </a:solidFill>
              </a:rPr>
              <a:t>которое отведено только ему?</a:t>
            </a:r>
          </a:p>
          <a:p>
            <a:r>
              <a:rPr lang="ru-RU" dirty="0">
                <a:solidFill>
                  <a:srgbClr val="000066"/>
                </a:solidFill>
              </a:rPr>
              <a:t>Стараетесь ли вы подать ребенку пример, читая газеты, журналы и книги?</a:t>
            </a:r>
          </a:p>
          <a:p>
            <a:r>
              <a:rPr lang="ru-RU" dirty="0">
                <a:solidFill>
                  <a:srgbClr val="000066"/>
                </a:solidFill>
              </a:rPr>
              <a:t>Обсуждаете ли вы что-нибудь интересное из прочитанного вами с семьей и с ребенком?</a:t>
            </a:r>
          </a:p>
          <a:p>
            <a:r>
              <a:rPr lang="ru-RU" dirty="0">
                <a:solidFill>
                  <a:srgbClr val="000066"/>
                </a:solidFill>
              </a:rPr>
              <a:t>Стараетесь ли вы сказать все за малыша, прежде чем он успеет раскрыть рот: у зубного врача или в магазине?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081088" y="476250"/>
            <a:ext cx="8062912" cy="6048375"/>
          </a:xfrm>
        </p:spPr>
        <p:txBody>
          <a:bodyPr/>
          <a:lstStyle/>
          <a:p>
            <a:r>
              <a:rPr lang="ru-RU">
                <a:solidFill>
                  <a:srgbClr val="000066"/>
                </a:solidFill>
              </a:rPr>
              <a:t>Смотрите ли вы телевизор вместе с ребенком?</a:t>
            </a:r>
          </a:p>
          <a:p>
            <a:r>
              <a:rPr lang="ru-RU">
                <a:solidFill>
                  <a:srgbClr val="000066"/>
                </a:solidFill>
              </a:rPr>
              <a:t>Задаете ли вы малышу вопросы о просмотренном по телевизору?</a:t>
            </a:r>
          </a:p>
          <a:p>
            <a:r>
              <a:rPr lang="ru-RU">
                <a:solidFill>
                  <a:srgbClr val="000066"/>
                </a:solidFill>
              </a:rPr>
              <a:t>Ограничиваете ли вы возможность ребенка смотреть телевизор?</a:t>
            </a:r>
          </a:p>
          <a:p>
            <a:r>
              <a:rPr lang="ru-RU">
                <a:solidFill>
                  <a:srgbClr val="000066"/>
                </a:solidFill>
              </a:rPr>
              <a:t>Есть ли у ребенка возможность проявлять свои эмоции в рамках общепринятого поведения («возиться» в играх, обнимать, тискать мягкие игрушки и т.п.)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1935163"/>
            <a:ext cx="8229600" cy="438943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>
                <a:solidFill>
                  <a:srgbClr val="000066"/>
                </a:solidFill>
              </a:rPr>
              <a:t>Стараетесь ли вы выезжать с ребенком на прогулки в лес, на озеро и т.д.</a:t>
            </a:r>
          </a:p>
          <a:p>
            <a:pPr>
              <a:lnSpc>
                <a:spcPct val="90000"/>
              </a:lnSpc>
            </a:pPr>
            <a:r>
              <a:rPr lang="ru-RU">
                <a:solidFill>
                  <a:srgbClr val="000066"/>
                </a:solidFill>
              </a:rPr>
              <a:t>Ходите ли вы вместе с ребенком в музей, театр и т.д.?</a:t>
            </a:r>
          </a:p>
          <a:p>
            <a:pPr>
              <a:lnSpc>
                <a:spcPct val="90000"/>
              </a:lnSpc>
            </a:pPr>
            <a:r>
              <a:rPr lang="ru-RU">
                <a:solidFill>
                  <a:srgbClr val="000066"/>
                </a:solidFill>
              </a:rPr>
              <a:t>Есть ли у ребенка собственные книги?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620713"/>
            <a:ext cx="7696200" cy="5903912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4800" b="1" dirty="0">
                <a:solidFill>
                  <a:srgbClr val="FF0000"/>
                </a:solidFill>
              </a:rPr>
              <a:t>Подсчет баллов</a:t>
            </a:r>
          </a:p>
          <a:p>
            <a:pPr>
              <a:buFontTx/>
              <a:buNone/>
            </a:pPr>
            <a:r>
              <a:rPr lang="ru-RU" sz="3600" dirty="0">
                <a:solidFill>
                  <a:srgbClr val="000066"/>
                </a:solidFill>
              </a:rPr>
              <a:t>За каждый ответ </a:t>
            </a:r>
          </a:p>
          <a:p>
            <a:pPr>
              <a:buFontTx/>
              <a:buNone/>
            </a:pPr>
            <a:r>
              <a:rPr lang="ru-RU" sz="3600" dirty="0" smtClean="0">
                <a:solidFill>
                  <a:srgbClr val="000066"/>
                </a:solidFill>
              </a:rPr>
              <a:t>«да, почти </a:t>
            </a:r>
            <a:r>
              <a:rPr lang="ru-RU" sz="3600" dirty="0">
                <a:solidFill>
                  <a:srgbClr val="000066"/>
                </a:solidFill>
              </a:rPr>
              <a:t>всегда</a:t>
            </a:r>
            <a:r>
              <a:rPr lang="ru-RU" sz="3600" dirty="0" smtClean="0">
                <a:solidFill>
                  <a:srgbClr val="000066"/>
                </a:solidFill>
              </a:rPr>
              <a:t>»-</a:t>
            </a:r>
            <a:r>
              <a:rPr lang="ru-RU" sz="3200" dirty="0" smtClean="0">
                <a:solidFill>
                  <a:srgbClr val="000066"/>
                </a:solidFill>
              </a:rPr>
              <a:t> </a:t>
            </a:r>
            <a:r>
              <a:rPr lang="ru-RU" sz="3200" dirty="0">
                <a:solidFill>
                  <a:srgbClr val="000066"/>
                </a:solidFill>
              </a:rPr>
              <a:t>4 </a:t>
            </a:r>
            <a:r>
              <a:rPr lang="ru-RU" sz="4000" dirty="0">
                <a:solidFill>
                  <a:srgbClr val="000066"/>
                </a:solidFill>
              </a:rPr>
              <a:t>балла</a:t>
            </a:r>
          </a:p>
          <a:p>
            <a:pPr>
              <a:buFontTx/>
              <a:buNone/>
            </a:pPr>
            <a:r>
              <a:rPr lang="ru-RU" sz="4000" dirty="0">
                <a:solidFill>
                  <a:srgbClr val="000066"/>
                </a:solidFill>
              </a:rPr>
              <a:t>«иногда» - 2 балла</a:t>
            </a:r>
          </a:p>
          <a:p>
            <a:pPr>
              <a:buFontTx/>
              <a:buNone/>
            </a:pPr>
            <a:r>
              <a:rPr lang="ru-RU" sz="4000" dirty="0" smtClean="0">
                <a:solidFill>
                  <a:srgbClr val="000066"/>
                </a:solidFill>
              </a:rPr>
              <a:t>« нет, никогда</a:t>
            </a:r>
            <a:r>
              <a:rPr lang="ru-RU" sz="4000" dirty="0">
                <a:solidFill>
                  <a:srgbClr val="000066"/>
                </a:solidFill>
              </a:rPr>
              <a:t>»  - 0 . </a:t>
            </a:r>
          </a:p>
          <a:p>
            <a:pPr>
              <a:buFontTx/>
              <a:buNone/>
            </a:pPr>
            <a:endParaRPr lang="ru-RU" sz="4000" dirty="0">
              <a:solidFill>
                <a:srgbClr val="000066"/>
              </a:solidFill>
            </a:endParaRPr>
          </a:p>
          <a:p>
            <a:pPr algn="ctr">
              <a:buFontTx/>
              <a:buNone/>
            </a:pPr>
            <a:r>
              <a:rPr lang="ru-RU" sz="4000" dirty="0">
                <a:solidFill>
                  <a:srgbClr val="000066"/>
                </a:solidFill>
              </a:rPr>
              <a:t>Полученные балы сложите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154113" y="1052513"/>
            <a:ext cx="7989887" cy="4378325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ru-RU" sz="4000" b="1" dirty="0">
                <a:solidFill>
                  <a:schemeClr val="tx2"/>
                </a:solidFill>
              </a:rPr>
              <a:t>Ключ:</a:t>
            </a:r>
          </a:p>
          <a:p>
            <a:pPr>
              <a:buFontTx/>
              <a:buNone/>
            </a:pPr>
            <a:r>
              <a:rPr lang="ru-RU" sz="4000" dirty="0" smtClean="0">
                <a:solidFill>
                  <a:srgbClr val="000066"/>
                </a:solidFill>
              </a:rPr>
              <a:t>60-80 баллов </a:t>
            </a:r>
            <a:r>
              <a:rPr lang="ru-RU" sz="4000" dirty="0">
                <a:solidFill>
                  <a:srgbClr val="000066"/>
                </a:solidFill>
              </a:rPr>
              <a:t>– </a:t>
            </a:r>
            <a:r>
              <a:rPr lang="ru-RU" sz="4000" dirty="0" smtClean="0">
                <a:solidFill>
                  <a:srgbClr val="000066"/>
                </a:solidFill>
              </a:rPr>
              <a:t>здорово! Вы замечательный родитель!</a:t>
            </a:r>
            <a:endParaRPr lang="ru-RU" sz="4000" dirty="0">
              <a:solidFill>
                <a:srgbClr val="000066"/>
              </a:solidFill>
            </a:endParaRPr>
          </a:p>
          <a:p>
            <a:pPr>
              <a:buFontTx/>
              <a:buNone/>
            </a:pPr>
            <a:r>
              <a:rPr lang="ru-RU" sz="4000" dirty="0" smtClean="0">
                <a:solidFill>
                  <a:srgbClr val="000066"/>
                </a:solidFill>
              </a:rPr>
              <a:t>40-59 баллов– неплохо, но будьте внимательнее к своему малышу!</a:t>
            </a:r>
            <a:endParaRPr lang="ru-RU" sz="4000" dirty="0">
              <a:solidFill>
                <a:srgbClr val="000066"/>
              </a:solidFill>
            </a:endParaRPr>
          </a:p>
          <a:p>
            <a:pPr>
              <a:buFontTx/>
              <a:buNone/>
            </a:pPr>
            <a:r>
              <a:rPr lang="ru-RU" sz="4000" dirty="0">
                <a:solidFill>
                  <a:srgbClr val="000066"/>
                </a:solidFill>
              </a:rPr>
              <a:t>Меньше </a:t>
            </a:r>
            <a:r>
              <a:rPr lang="ru-RU" sz="4000" dirty="0" smtClean="0">
                <a:solidFill>
                  <a:srgbClr val="000066"/>
                </a:solidFill>
              </a:rPr>
              <a:t>30 баллов </a:t>
            </a:r>
            <a:r>
              <a:rPr lang="ru-RU" sz="4000" dirty="0">
                <a:solidFill>
                  <a:srgbClr val="000066"/>
                </a:solidFill>
              </a:rPr>
              <a:t>– стоит </a:t>
            </a:r>
            <a:r>
              <a:rPr lang="ru-RU" sz="4000" dirty="0" smtClean="0">
                <a:solidFill>
                  <a:srgbClr val="000066"/>
                </a:solidFill>
              </a:rPr>
              <a:t>задуматься!</a:t>
            </a:r>
            <a:endParaRPr lang="ru-RU" sz="4000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-171450"/>
            <a:ext cx="6870700" cy="1600200"/>
          </a:xfrm>
        </p:spPr>
        <p:txBody>
          <a:bodyPr/>
          <a:lstStyle/>
          <a:p>
            <a:pPr algn="r"/>
            <a:r>
              <a:rPr lang="ru-RU" b="1" u="sng">
                <a:solidFill>
                  <a:schemeClr val="tx2"/>
                </a:solidFill>
              </a:rPr>
              <a:t>Делать или не делать</a:t>
            </a:r>
            <a:r>
              <a:rPr lang="ru-RU">
                <a:solidFill>
                  <a:schemeClr val="tx2"/>
                </a:solidFill>
              </a:rPr>
              <a:t>?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484313"/>
            <a:ext cx="8207375" cy="496887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3200" b="1" dirty="0">
                <a:solidFill>
                  <a:schemeClr val="tx2"/>
                </a:solidFill>
              </a:rPr>
              <a:t>Делайте!</a:t>
            </a:r>
          </a:p>
          <a:p>
            <a:r>
              <a:rPr lang="ru-RU" dirty="0">
                <a:solidFill>
                  <a:srgbClr val="000066"/>
                </a:solidFill>
              </a:rPr>
              <a:t>Радуйтесь своему малышу</a:t>
            </a:r>
          </a:p>
          <a:p>
            <a:r>
              <a:rPr lang="ru-RU" dirty="0">
                <a:solidFill>
                  <a:srgbClr val="000066"/>
                </a:solidFill>
              </a:rPr>
              <a:t>Разговаривайте с ребенком заботливым, успокаивающим, ободряющим тоном</a:t>
            </a:r>
          </a:p>
          <a:p>
            <a:r>
              <a:rPr lang="ru-RU" dirty="0">
                <a:solidFill>
                  <a:srgbClr val="000066"/>
                </a:solidFill>
              </a:rPr>
              <a:t>Когда ребенок с вами разговаривает, слушайте его сочувственно и внимательно</a:t>
            </a:r>
          </a:p>
          <a:p>
            <a:endParaRPr lang="ru-RU" dirty="0">
              <a:solidFill>
                <a:srgbClr val="000066"/>
              </a:solidFill>
            </a:endParaRPr>
          </a:p>
          <a:p>
            <a:endParaRPr lang="ru-RU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476250"/>
            <a:ext cx="7696200" cy="5689600"/>
          </a:xfrm>
        </p:spPr>
        <p:txBody>
          <a:bodyPr/>
          <a:lstStyle/>
          <a:p>
            <a:r>
              <a:rPr lang="ru-RU" dirty="0">
                <a:solidFill>
                  <a:srgbClr val="000066"/>
                </a:solidFill>
              </a:rPr>
              <a:t>Установите четкие и жесткие требования к ребенку</a:t>
            </a:r>
          </a:p>
          <a:p>
            <a:r>
              <a:rPr lang="ru-RU" dirty="0">
                <a:solidFill>
                  <a:srgbClr val="000066"/>
                </a:solidFill>
              </a:rPr>
              <a:t>Будьте терпеливы </a:t>
            </a:r>
          </a:p>
          <a:p>
            <a:r>
              <a:rPr lang="ru-RU" dirty="0">
                <a:solidFill>
                  <a:srgbClr val="000066"/>
                </a:solidFill>
              </a:rPr>
              <a:t>Поощряйте в ребенке стремление задавать вопросы</a:t>
            </a:r>
          </a:p>
          <a:p>
            <a:r>
              <a:rPr lang="ru-RU" dirty="0">
                <a:solidFill>
                  <a:srgbClr val="000066"/>
                </a:solidFill>
              </a:rPr>
              <a:t>Не скупитесь на награду: похвалу или поцелуй</a:t>
            </a:r>
          </a:p>
          <a:p>
            <a:r>
              <a:rPr lang="ru-RU" dirty="0">
                <a:solidFill>
                  <a:srgbClr val="000066"/>
                </a:solidFill>
              </a:rPr>
              <a:t>Поощряйте любопытство и воображение вашего ребенка</a:t>
            </a:r>
          </a:p>
          <a:p>
            <a:r>
              <a:rPr lang="ru-RU" dirty="0">
                <a:solidFill>
                  <a:srgbClr val="000066"/>
                </a:solidFill>
              </a:rPr>
              <a:t>Поощряйте игры с другими детьми</a:t>
            </a:r>
          </a:p>
          <a:p>
            <a:pPr>
              <a:buFontTx/>
              <a:buNone/>
            </a:pPr>
            <a:endParaRPr lang="ru-RU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225550" y="333375"/>
            <a:ext cx="7918450" cy="6264275"/>
          </a:xfrm>
        </p:spPr>
        <p:txBody>
          <a:bodyPr/>
          <a:lstStyle/>
          <a:p>
            <a:r>
              <a:rPr lang="ru-RU">
                <a:solidFill>
                  <a:srgbClr val="000066"/>
                </a:solidFill>
              </a:rPr>
              <a:t>Старайтесь, чтобы малыш принимал участие в ваших делах: готовил обед, пересаживал цветы и другое</a:t>
            </a:r>
          </a:p>
          <a:p>
            <a:r>
              <a:rPr lang="ru-RU">
                <a:solidFill>
                  <a:srgbClr val="000066"/>
                </a:solidFill>
              </a:rPr>
              <a:t>Помогите ребенку выучить его полное имя, фамилию, адрес</a:t>
            </a:r>
          </a:p>
          <a:p>
            <a:r>
              <a:rPr lang="ru-RU">
                <a:solidFill>
                  <a:srgbClr val="000066"/>
                </a:solidFill>
              </a:rPr>
              <a:t>Регулярно водите ребенка в библиотеку</a:t>
            </a:r>
          </a:p>
          <a:p>
            <a:r>
              <a:rPr lang="ru-RU">
                <a:solidFill>
                  <a:srgbClr val="000066"/>
                </a:solidFill>
              </a:rPr>
              <a:t>Будьте примером для малыша: пусть он видит, какое удовольствие вы получаете от чтения газет, журналов, книг. Играйте с ребенком в разны игры</a:t>
            </a:r>
          </a:p>
          <a:p>
            <a:endParaRPr lang="ru-RU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1116013"/>
          </a:xfrm>
        </p:spPr>
        <p:txBody>
          <a:bodyPr/>
          <a:lstStyle/>
          <a:p>
            <a:r>
              <a:rPr lang="ru-RU" b="1" u="sng">
                <a:solidFill>
                  <a:schemeClr val="tx2"/>
                </a:solidFill>
              </a:rPr>
              <a:t>Не делайте!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828800"/>
            <a:ext cx="7696200" cy="45529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>
                <a:solidFill>
                  <a:srgbClr val="000066"/>
                </a:solidFill>
              </a:rPr>
              <a:t>Не перебивайте ребенка, не говорите, что вы все поняли, не отворачивайтесь, пока ребенок не закончит свой рассказ</a:t>
            </a:r>
          </a:p>
          <a:p>
            <a:pPr>
              <a:lnSpc>
                <a:spcPct val="90000"/>
              </a:lnSpc>
            </a:pPr>
            <a:r>
              <a:rPr lang="ru-RU">
                <a:solidFill>
                  <a:srgbClr val="000066"/>
                </a:solidFill>
              </a:rPr>
              <a:t>Не принуждайте ребенка делать то, к чему он не готов</a:t>
            </a:r>
          </a:p>
          <a:p>
            <a:pPr>
              <a:lnSpc>
                <a:spcPct val="90000"/>
              </a:lnSpc>
            </a:pPr>
            <a:r>
              <a:rPr lang="ru-RU">
                <a:solidFill>
                  <a:srgbClr val="000066"/>
                </a:solidFill>
              </a:rPr>
              <a:t>Не заставляйте ребенка делать что-нибудь, если он вертится, устал; займитесь чем – то другим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7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333375"/>
            <a:ext cx="7696200" cy="60483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>
                <a:solidFill>
                  <a:srgbClr val="000066"/>
                </a:solidFill>
              </a:rPr>
              <a:t>Не требуйте сразу слишком много: пройдет немало времени, прежде чем малыш приучится самостоятельно убирать свои игрушки или приводить в порядок комнату</a:t>
            </a:r>
          </a:p>
          <a:p>
            <a:pPr>
              <a:lnSpc>
                <a:spcPct val="90000"/>
              </a:lnSpc>
            </a:pPr>
            <a:r>
              <a:rPr lang="ru-RU">
                <a:solidFill>
                  <a:srgbClr val="000066"/>
                </a:solidFill>
              </a:rPr>
              <a:t>Никогда не критикуйте ребенка в присутствии посторонних</a:t>
            </a:r>
          </a:p>
          <a:p>
            <a:pPr>
              <a:lnSpc>
                <a:spcPct val="90000"/>
              </a:lnSpc>
            </a:pPr>
            <a:r>
              <a:rPr lang="ru-RU">
                <a:solidFill>
                  <a:srgbClr val="000066"/>
                </a:solidFill>
              </a:rPr>
              <a:t>Не надо устанавливать для ребенка слишком много правил: он перестанет обращать на вас внимание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1935163"/>
            <a:ext cx="8229600" cy="4389437"/>
          </a:xfrm>
        </p:spPr>
        <p:txBody>
          <a:bodyPr/>
          <a:lstStyle/>
          <a:p>
            <a:r>
              <a:rPr lang="ru-RU" dirty="0">
                <a:solidFill>
                  <a:srgbClr val="000066"/>
                </a:solidFill>
              </a:rPr>
              <a:t>Не перестарайтесь, доставляя ребенку слишком много стимулов или впечатлений</a:t>
            </a:r>
          </a:p>
          <a:p>
            <a:r>
              <a:rPr lang="ru-RU" dirty="0">
                <a:solidFill>
                  <a:srgbClr val="000066"/>
                </a:solidFill>
              </a:rPr>
              <a:t>Не сравнивайте вашего ребенка ни с какими другими детьми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447800" y="142875"/>
            <a:ext cx="7696200" cy="5975350"/>
          </a:xfrm>
        </p:spPr>
        <p:txBody>
          <a:bodyPr>
            <a:normAutofit lnSpcReduction="10000"/>
          </a:bodyPr>
          <a:lstStyle/>
          <a:p>
            <a:pPr algn="ctr">
              <a:buFontTx/>
              <a:buNone/>
            </a:pPr>
            <a:endParaRPr lang="ru-RU" sz="2800" b="1" dirty="0" smtClean="0">
              <a:solidFill>
                <a:srgbClr val="FF0000"/>
              </a:solidFill>
            </a:endParaRPr>
          </a:p>
          <a:p>
            <a:pPr algn="ctr">
              <a:buFontTx/>
              <a:buNone/>
            </a:pPr>
            <a:endParaRPr lang="ru-RU" sz="2800" b="1" dirty="0" smtClean="0">
              <a:solidFill>
                <a:srgbClr val="FF0000"/>
              </a:solidFill>
            </a:endParaRPr>
          </a:p>
          <a:p>
            <a:pPr algn="ctr">
              <a:buFontTx/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А </a:t>
            </a:r>
            <a:r>
              <a:rPr lang="ru-RU" sz="2800" b="1" dirty="0">
                <a:solidFill>
                  <a:srgbClr val="FF0000"/>
                </a:solidFill>
              </a:rPr>
              <a:t>теперь проверьте </a:t>
            </a:r>
            <a:r>
              <a:rPr lang="ru-RU" sz="2800" b="1" dirty="0" smtClean="0">
                <a:solidFill>
                  <a:srgbClr val="FF0000"/>
                </a:solidFill>
              </a:rPr>
              <a:t>себя </a:t>
            </a:r>
            <a:endParaRPr lang="ru-RU" sz="2800" b="1" dirty="0">
              <a:solidFill>
                <a:srgbClr val="FF0000"/>
              </a:solidFill>
            </a:endParaRPr>
          </a:p>
          <a:p>
            <a:pPr algn="ctr">
              <a:buFontTx/>
              <a:buNone/>
            </a:pPr>
            <a:endParaRPr lang="ru-RU" dirty="0">
              <a:solidFill>
                <a:srgbClr val="FF0000"/>
              </a:solidFill>
            </a:endParaRPr>
          </a:p>
          <a:p>
            <a:pPr algn="ctr">
              <a:buFontTx/>
              <a:buNone/>
            </a:pPr>
            <a:r>
              <a:rPr lang="ru-RU" sz="4800" b="1" dirty="0">
                <a:solidFill>
                  <a:srgbClr val="FF0000"/>
                </a:solidFill>
              </a:rPr>
              <a:t>Тест  для родителей</a:t>
            </a:r>
          </a:p>
          <a:p>
            <a:pPr>
              <a:buFontTx/>
              <a:buNone/>
            </a:pPr>
            <a:endParaRPr lang="ru-RU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ru-RU" dirty="0">
              <a:solidFill>
                <a:srgbClr val="FF0000"/>
              </a:solidFill>
            </a:endParaRPr>
          </a:p>
          <a:p>
            <a:pPr algn="ctr">
              <a:buFontTx/>
              <a:buNone/>
            </a:pPr>
            <a:r>
              <a:rPr lang="ru-RU" sz="3200" b="1" dirty="0">
                <a:solidFill>
                  <a:srgbClr val="000066"/>
                </a:solidFill>
              </a:rPr>
              <a:t>Выберите один из трех ответов: </a:t>
            </a:r>
          </a:p>
          <a:p>
            <a:pPr algn="ctr">
              <a:buFontTx/>
              <a:buNone/>
            </a:pPr>
            <a:r>
              <a:rPr lang="ru-RU" sz="3200" b="1" dirty="0" smtClean="0">
                <a:solidFill>
                  <a:srgbClr val="000066"/>
                </a:solidFill>
              </a:rPr>
              <a:t>- да, почти </a:t>
            </a:r>
            <a:r>
              <a:rPr lang="ru-RU" sz="3200" b="1" dirty="0">
                <a:solidFill>
                  <a:srgbClr val="000066"/>
                </a:solidFill>
              </a:rPr>
              <a:t>всегда, </a:t>
            </a:r>
          </a:p>
          <a:p>
            <a:pPr algn="ctr">
              <a:buFontTx/>
              <a:buNone/>
            </a:pPr>
            <a:r>
              <a:rPr lang="ru-RU" sz="3200" b="1" dirty="0" smtClean="0">
                <a:solidFill>
                  <a:srgbClr val="000066"/>
                </a:solidFill>
              </a:rPr>
              <a:t>-иногда</a:t>
            </a:r>
            <a:r>
              <a:rPr lang="ru-RU" sz="3200" b="1" dirty="0">
                <a:solidFill>
                  <a:srgbClr val="000066"/>
                </a:solidFill>
              </a:rPr>
              <a:t>, </a:t>
            </a:r>
          </a:p>
          <a:p>
            <a:pPr algn="ctr">
              <a:buFontTx/>
              <a:buNone/>
            </a:pPr>
            <a:r>
              <a:rPr lang="ru-RU" sz="3200" b="1" dirty="0" smtClean="0">
                <a:solidFill>
                  <a:srgbClr val="000066"/>
                </a:solidFill>
              </a:rPr>
              <a:t>- нет, никогда</a:t>
            </a:r>
            <a:endParaRPr lang="ru-RU" sz="32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154113" y="476250"/>
            <a:ext cx="7989887" cy="6192838"/>
          </a:xfrm>
        </p:spPr>
        <p:txBody>
          <a:bodyPr/>
          <a:lstStyle/>
          <a:p>
            <a:pPr>
              <a:buNone/>
            </a:pPr>
            <a:endParaRPr lang="ru-RU" dirty="0">
              <a:solidFill>
                <a:srgbClr val="000066"/>
              </a:solidFill>
            </a:endParaRPr>
          </a:p>
          <a:p>
            <a:r>
              <a:rPr lang="ru-RU" dirty="0">
                <a:solidFill>
                  <a:srgbClr val="000066"/>
                </a:solidFill>
              </a:rPr>
              <a:t>Слушаете ли вы, что ребенок говорит?</a:t>
            </a:r>
          </a:p>
          <a:p>
            <a:r>
              <a:rPr lang="ru-RU" dirty="0">
                <a:solidFill>
                  <a:srgbClr val="000066"/>
                </a:solidFill>
              </a:rPr>
              <a:t>Стараетесь ли вы создать у ребенка ощущение значимости того, что он говорит?</a:t>
            </a:r>
          </a:p>
          <a:p>
            <a:r>
              <a:rPr lang="ru-RU" dirty="0">
                <a:solidFill>
                  <a:srgbClr val="000066"/>
                </a:solidFill>
              </a:rPr>
              <a:t>Поправляете ли вы речь ребенка?</a:t>
            </a:r>
          </a:p>
          <a:p>
            <a:r>
              <a:rPr lang="ru-RU" dirty="0">
                <a:solidFill>
                  <a:srgbClr val="000066"/>
                </a:solidFill>
              </a:rPr>
              <a:t>Позволяете ли вы ребенку совершать ошибки?</a:t>
            </a:r>
          </a:p>
          <a:p>
            <a:endParaRPr lang="ru-RU" dirty="0">
              <a:solidFill>
                <a:srgbClr val="000066"/>
              </a:solidFill>
            </a:endParaRPr>
          </a:p>
          <a:p>
            <a:endParaRPr lang="ru-RU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</TotalTime>
  <Words>597</Words>
  <Application>Microsoft Office PowerPoint</Application>
  <PresentationFormat>Экран (4:3)</PresentationFormat>
  <Paragraphs>84</Paragraphs>
  <Slides>15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Слайд 1</vt:lpstr>
      <vt:lpstr>Делать или не делать?</vt:lpstr>
      <vt:lpstr>Слайд 3</vt:lpstr>
      <vt:lpstr>Слайд 4</vt:lpstr>
      <vt:lpstr>Не делайте!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Smesov</dc:creator>
  <cp:lastModifiedBy>Smesov</cp:lastModifiedBy>
  <cp:revision>6</cp:revision>
  <dcterms:created xsi:type="dcterms:W3CDTF">2012-11-17T20:21:20Z</dcterms:created>
  <dcterms:modified xsi:type="dcterms:W3CDTF">2012-11-18T10:49:33Z</dcterms:modified>
</cp:coreProperties>
</file>