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63" r:id="rId1"/>
  </p:sldMasterIdLst>
  <p:sldIdLst>
    <p:sldId id="258" r:id="rId2"/>
    <p:sldId id="260" r:id="rId3"/>
    <p:sldId id="266" r:id="rId4"/>
    <p:sldId id="284" r:id="rId5"/>
    <p:sldId id="285" r:id="rId6"/>
    <p:sldId id="280" r:id="rId7"/>
    <p:sldId id="281" r:id="rId8"/>
    <p:sldId id="283" r:id="rId9"/>
    <p:sldId id="282" r:id="rId10"/>
    <p:sldId id="291" r:id="rId11"/>
    <p:sldId id="263" r:id="rId12"/>
    <p:sldId id="27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3399"/>
    <a:srgbClr val="E4EA64"/>
    <a:srgbClr val="80C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5" autoAdjust="0"/>
    <p:restoredTop sz="94660"/>
  </p:normalViewPr>
  <p:slideViewPr>
    <p:cSldViewPr>
      <p:cViewPr varScale="1">
        <p:scale>
          <a:sx n="68" d="100"/>
          <a:sy n="68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E217E-921A-4CE8-905C-70ECD2AB1F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34107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A31A8B-575F-4037-8C1B-4A5EB2B073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37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A31A8B-575F-4037-8C1B-4A5EB2B073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8747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A31A8B-575F-4037-8C1B-4A5EB2B073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451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A31A8B-575F-4037-8C1B-4A5EB2B073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0169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A31A8B-575F-4037-8C1B-4A5EB2B073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189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EA9DB6-4E74-436C-A512-F57B4F9699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053851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E518F-90D5-43A4-A23E-D543D1CCBE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20297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8526D-B075-426A-900D-663E7CEE7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082955"/>
      </p:ext>
    </p:extLst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31617-DF00-416F-86C4-B21AF24980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120491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BEDF4-33BF-4986-9292-259C75CFE7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21637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1162C5-05C9-4AEA-AA3E-0A4ECFAC3A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84654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EA23BF-D211-46C6-A16D-EEFB0BBB83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84808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79D11F-F9F7-4CEA-B3BF-D6A3E4E882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619153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2B2D33-A4A1-4421-AE4C-6FB7B9DB32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133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FFD9F5-B736-4FE7-8395-181D980D87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35424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3DAA3F-624D-4F0E-94C1-475EAE5441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67165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2A31A8B-575F-4037-8C1B-4A5EB2B073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16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  <p:sldLayoutId id="2147483975" r:id="rId12"/>
    <p:sldLayoutId id="2147483976" r:id="rId13"/>
    <p:sldLayoutId id="2147483977" r:id="rId14"/>
    <p:sldLayoutId id="2147483978" r:id="rId15"/>
    <p:sldLayoutId id="2147483979" r:id="rId16"/>
    <p:sldLayoutId id="2147483980" r:id="rId17"/>
  </p:sldLayoutIdLst>
  <p:transition>
    <p:blinds dir="vert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icq.com/search/selected_img.php?q=&#1088;&#1077;&#1079;&#1085;&#1099;&#1077;%20&#1085;&#1072;&#1083;&#1080;&#1095;&#1085;&#1080;&#1082;&#1080;&amp;index=17&amp;img_src=http://images.google.com/images?q=tbn:sK9NAqsXNgdhrM:http://www.panoramio.com/photos/original/12829980.jpg&amp;title=http://www.panoramio.com/photos/original/12829980.jpg&amp;width=1398&amp;height=2196&amp;size=547&amp;url=www.panoramio.com&amp;tbn_width=95&amp;tbn_height=150&amp;url=http://www.panoramio.com/photos/original/12829980.jpg&amp;url_rf=www.panoramio.com&amp;site_url=http://www.panoramio.com/photo/12829980&amp;q=&#1088;&#1077;&#1079;&#1085;&#1099;&#1077;%20&#1085;&#1072;&#1083;&#1080;&#1095;&#1085;&#1080;&#1082;&#1080;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85813"/>
            <a:ext cx="8003232" cy="1131019"/>
          </a:xfrm>
        </p:spPr>
        <p:txBody>
          <a:bodyPr>
            <a:normAutofit/>
          </a:bodyPr>
          <a:lstStyle/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5400" b="1" i="1" dirty="0" smtClean="0">
                <a:solidFill>
                  <a:srgbClr val="FF0000"/>
                </a:solidFill>
                <a:latin typeface="Monotype Corsiva" pitchFamily="66" charset="0"/>
              </a:rPr>
              <a:t>«Убранство русской избы»</a:t>
            </a:r>
          </a:p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4400" dirty="0" smtClean="0">
              <a:solidFill>
                <a:schemeClr val="bg1">
                  <a:lumMod val="20000"/>
                  <a:lumOff val="80000"/>
                </a:schemeClr>
              </a:solidFill>
              <a:effectDag name="">
                <a:cont type="tree" name="">
                  <a:effect ref="fillLine"/>
                  <a:outerShdw dist="38100" dir="13500000" algn="br">
                    <a:srgbClr val="E57F4C"/>
                  </a:outerShdw>
                </a:cont>
                <a:cont type="tree" name="">
                  <a:effect ref="fillLine"/>
                  <a:outerShdw dist="38100" dir="2700000" algn="tl">
                    <a:srgbClr val="5B1E00"/>
                  </a:outerShdw>
                </a:cont>
                <a:effect ref="fillLine"/>
              </a:effectDag>
              <a:latin typeface="Monotype Corsiva" pitchFamily="66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ypresentation.ru/documents/6e8242238e07c3134567068b3e8105f3/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297050"/>
      </p:ext>
    </p:extLst>
  </p:cSld>
  <p:clrMapOvr>
    <a:masterClrMapping/>
  </p:clrMapOvr>
  <p:transition>
    <p:blinds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35918"/>
          </a:xfrm>
        </p:spPr>
        <p:txBody>
          <a:bodyPr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Вариант изображения наличника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14341" name="Picture 5" descr="C:\Documents and Settings\Администратор.HARON\Мои документы\Маришка\МШ иллюстрации (2)\1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2132856"/>
            <a:ext cx="5380778" cy="3384376"/>
          </a:xfrm>
          <a:prstGeom prst="rect">
            <a:avLst/>
          </a:prstGeom>
          <a:noFill/>
        </p:spPr>
      </p:pic>
      <p:pic>
        <p:nvPicPr>
          <p:cNvPr id="9" name="Picture 7" descr="C:\Documents and Settings\Администратор.HARON\Мои документы\Маришка\МШ иллюстрации (2)\11116.jpg"/>
          <p:cNvPicPr>
            <a:picLocks noChangeAspect="1" noChangeArrowheads="1"/>
          </p:cNvPicPr>
          <p:nvPr/>
        </p:nvPicPr>
        <p:blipFill>
          <a:blip r:embed="rId3" cstate="print"/>
          <a:srcRect l="66079"/>
          <a:stretch>
            <a:fillRect/>
          </a:stretch>
        </p:blipFill>
        <p:spPr bwMode="auto">
          <a:xfrm>
            <a:off x="6012160" y="2312876"/>
            <a:ext cx="196942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medoviyuspeh.ru/image18.png?i=13774&amp;k=prostie-nalichniki-na-okna-svoimi-rukami-f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8988491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428625"/>
            <a:ext cx="8229600" cy="5702300"/>
          </a:xfrm>
        </p:spPr>
        <p:txBody>
          <a:bodyPr>
            <a:normAutofit/>
          </a:bodyPr>
          <a:lstStyle/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000" dirty="0" smtClean="0">
              <a:solidFill>
                <a:schemeClr val="tx2"/>
              </a:solidFill>
            </a:endParaRP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000" dirty="0" smtClean="0">
              <a:solidFill>
                <a:schemeClr val="tx2"/>
              </a:solidFill>
            </a:endParaRP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000" dirty="0" smtClean="0">
              <a:solidFill>
                <a:schemeClr val="tx2"/>
              </a:solidFill>
            </a:endParaRPr>
          </a:p>
        </p:txBody>
      </p:sp>
      <p:pic>
        <p:nvPicPr>
          <p:cNvPr id="1026" name="Picture 2" descr="http://enoza.ru/wp-content/uploads/reznyie-nalichniki-na-okna/reznie-nalichniki-na-okna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3152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5373216"/>
            <a:ext cx="619268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Нарисовать окно с наличником, применив узоры народного творчества.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2" name="Rectangle 1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5111750" cy="15700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Глаголем, кошелем и брусом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Дом строили с резным крыльцом,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 обдуманным мужицким вкусом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И каждый со своим лицом</a:t>
            </a:r>
          </a:p>
        </p:txBody>
      </p:sp>
      <p:pic>
        <p:nvPicPr>
          <p:cNvPr id="5125" name="Picture 17" descr="vi_2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02535"/>
            <a:ext cx="4038600" cy="2726055"/>
          </a:xfrm>
          <a:ln w="53975">
            <a:solidFill>
              <a:schemeClr val="bg2">
                <a:lumMod val="20000"/>
                <a:lumOff val="80000"/>
              </a:schemeClr>
            </a:solidFill>
          </a:ln>
        </p:spPr>
      </p:pic>
      <p:pic>
        <p:nvPicPr>
          <p:cNvPr id="5123" name="Picture 11" descr="vi_2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57875" y="428625"/>
            <a:ext cx="2914650" cy="2736850"/>
          </a:xfrm>
          <a:ln w="53975">
            <a:solidFill>
              <a:schemeClr val="bg2">
                <a:lumMod val="20000"/>
                <a:lumOff val="80000"/>
              </a:schemeClr>
            </a:solidFill>
          </a:ln>
        </p:spPr>
      </p:pic>
      <p:pic>
        <p:nvPicPr>
          <p:cNvPr id="5124" name="Picture 14" descr="Untitled - 2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857875" y="3645024"/>
            <a:ext cx="2680091" cy="2953767"/>
          </a:xfrm>
          <a:ln w="53975">
            <a:solidFill>
              <a:schemeClr val="bg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AutoShape 5" descr="http://im0-tub-ru.yandex.net/i?id=75002664-17-72&amp;n=21"/>
          <p:cNvSpPr>
            <a:spLocks noChangeAspect="1" noChangeArrowheads="1"/>
          </p:cNvSpPr>
          <p:nvPr/>
        </p:nvSpPr>
        <p:spPr bwMode="auto">
          <a:xfrm>
            <a:off x="149225" y="-685800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AutoShape 7" descr="http://im3-tub-ru.yandex.net/i?id=179002978-29-72&amp;n=21"/>
          <p:cNvSpPr>
            <a:spLocks noChangeAspect="1" noChangeArrowheads="1"/>
          </p:cNvSpPr>
          <p:nvPr/>
        </p:nvSpPr>
        <p:spPr bwMode="auto">
          <a:xfrm>
            <a:off x="149225" y="-685800"/>
            <a:ext cx="1514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115616" y="404664"/>
            <a:ext cx="4411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Наличник –</a:t>
            </a:r>
            <a:r>
              <a:rPr lang="ru-RU" dirty="0" smtClean="0"/>
              <a:t> </a:t>
            </a:r>
            <a:r>
              <a:rPr lang="ru-RU" sz="2400" b="1" i="1" dirty="0" smtClean="0"/>
              <a:t>украшение окна</a:t>
            </a:r>
            <a:endParaRPr lang="ru-RU" sz="24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1" y="5157192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узорном убранстве можно увидеть символические образы солнца, растений, птиц, животных, фантастических существ, которые олицетворяли землю, небо и водную стихию</a:t>
            </a:r>
            <a:endParaRPr lang="ru-RU" dirty="0"/>
          </a:p>
        </p:txBody>
      </p:sp>
      <p:pic>
        <p:nvPicPr>
          <p:cNvPr id="12" name="Picture 4" descr="C:\Documents and Settings\Администратор.HARON\Мои документы\Маришка\МШ иллюстрации (2)\1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2376264" cy="3320054"/>
          </a:xfrm>
          <a:prstGeom prst="rect">
            <a:avLst/>
          </a:prstGeom>
          <a:noFill/>
        </p:spPr>
      </p:pic>
      <p:pic>
        <p:nvPicPr>
          <p:cNvPr id="14" name="Picture 8" descr="C:\Documents and Settings\Администратор.HARON\Мои документы\Маришка\МШ иллюстрации (2)\8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067944" y="1241106"/>
            <a:ext cx="4108978" cy="3320054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116632"/>
            <a:ext cx="6986737" cy="50405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</a:rPr>
              <a:t>О чём могут рассказать « резные  кружева»?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7704856" cy="597666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В окружающем нас, привычном мире не обращаешь внимания на магические знаки, а они повсюду. Узоры подарены нам нашими далёкими предками. И узоры эти умеют говорить, если мы научимся их слушать. Каждый символ, знак и узор в наличнике несёт свой смысл и энергетику. Наличник, сделанный в исконной традиции, может привлекать и усиливать те энергии, которые способствуют ладу в семье, оберегает дом от пожаров, а  жителей от дурного глаза.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Наличники оберегали хозяев от злых духов, которые, как считалось , могли просочиться в оконные щели. Поэтому предки с помощью резных кружев символически выстраивали целую вселенную, как они её видели. Почитание предков, знание традиций своего народа, чувство  ответственности за будущее  своих детей и называется  памятью.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Резчики старательно повторяли мотивы из века в век, уже, наверное, и не вспоминая  об истинном смысле знаков.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92562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7"/>
            <a:ext cx="6633785" cy="3888431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Рассмотрим  некоторые символы  наличников. Ведь орнамент, который встречается у древних славян, можно условно разделить  на группы:</a:t>
            </a:r>
          </a:p>
          <a:p>
            <a:pPr marL="0" indent="0" algn="r">
              <a:buNone/>
            </a:pPr>
            <a:r>
              <a:rPr lang="ru-RU" b="1" dirty="0">
                <a:solidFill>
                  <a:schemeClr val="tx1"/>
                </a:solidFill>
              </a:rPr>
              <a:t>        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- солярные символы (символы </a:t>
            </a:r>
            <a:r>
              <a:rPr lang="ru-RU" b="1" dirty="0" smtClean="0">
                <a:solidFill>
                  <a:schemeClr val="tx1"/>
                </a:solidFill>
              </a:rPr>
              <a:t>солнца)</a:t>
            </a:r>
          </a:p>
          <a:p>
            <a:pPr marL="0" indent="0" algn="r">
              <a:buNone/>
            </a:pPr>
            <a:r>
              <a:rPr lang="ru-RU" b="1" dirty="0">
                <a:solidFill>
                  <a:schemeClr val="tx1"/>
                </a:solidFill>
              </a:rPr>
              <a:t>  - символы воды</a:t>
            </a:r>
          </a:p>
          <a:p>
            <a:pPr marL="0" indent="0" algn="r">
              <a:buNone/>
            </a:pPr>
            <a:r>
              <a:rPr lang="ru-RU" b="1" dirty="0">
                <a:solidFill>
                  <a:schemeClr val="tx1"/>
                </a:solidFill>
              </a:rPr>
              <a:t>                                                                - символы земли</a:t>
            </a:r>
          </a:p>
          <a:p>
            <a:pPr marL="0" indent="0" algn="r">
              <a:buNone/>
            </a:pPr>
            <a:r>
              <a:rPr lang="ru-RU" b="1" dirty="0">
                <a:solidFill>
                  <a:schemeClr val="tx1"/>
                </a:solidFill>
              </a:rPr>
              <a:t>                                                            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  - </a:t>
            </a:r>
            <a:r>
              <a:rPr lang="ru-RU" b="1" dirty="0" smtClean="0">
                <a:solidFill>
                  <a:schemeClr val="tx1"/>
                </a:solidFill>
              </a:rPr>
              <a:t>символы обереги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chemeClr val="tx1"/>
                </a:solidFill>
              </a:rPr>
              <a:t>                                                          - символы пожелания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chemeClr val="tx1"/>
                </a:solidFill>
              </a:rPr>
              <a:t>                                                                - символы, передающие информацию о хозяевах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240356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577907"/>
              </p:ext>
            </p:extLst>
          </p:nvPr>
        </p:nvGraphicFramePr>
        <p:xfrm>
          <a:off x="179510" y="808407"/>
          <a:ext cx="8856985" cy="594530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81306"/>
                <a:gridCol w="2530567"/>
                <a:gridCol w="2947988"/>
                <a:gridCol w="2697124"/>
              </a:tblGrid>
              <a:tr h="42260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№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Символ ( знак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Где располагаются, что обозначают эти знаки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Функции,  которые несёт  знак</a:t>
                      </a:r>
                    </a:p>
                  </a:txBody>
                  <a:tcPr marL="0" marR="0" marT="0" marB="0" anchor="ctr"/>
                </a:tc>
              </a:tr>
              <a:tr h="59165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солнце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На </a:t>
                      </a:r>
                      <a:r>
                        <a:rPr lang="ru-RU" sz="1400" dirty="0" err="1"/>
                        <a:t>причелинах</a:t>
                      </a:r>
                      <a:r>
                        <a:rPr lang="ru-RU" sz="1400" dirty="0"/>
                        <a:t>, воротах, наличниках окон, дверях с улицы.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Символизирует радость и благополучие</a:t>
                      </a:r>
                    </a:p>
                  </a:txBody>
                  <a:tcPr marL="0" marR="0" marT="0" marB="0" anchor="ctr"/>
                </a:tc>
              </a:tr>
              <a:tr h="50713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Водяные  знаки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Карнизы под крышей, </a:t>
                      </a:r>
                      <a:r>
                        <a:rPr lang="ru-RU" sz="1400" dirty="0" err="1"/>
                        <a:t>причелины</a:t>
                      </a:r>
                      <a:r>
                        <a:rPr lang="ru-RU" sz="1400" dirty="0"/>
                        <a:t>, нижний край окна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плодоносящие</a:t>
                      </a:r>
                    </a:p>
                  </a:txBody>
                  <a:tcPr marL="0" marR="0" marT="0" marB="0" anchor="ctr"/>
                </a:tc>
              </a:tr>
              <a:tr h="42260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Квадраты и ромбы с полосами  или точками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Карнизы, </a:t>
                      </a:r>
                      <a:r>
                        <a:rPr lang="ru-RU" sz="1400" dirty="0" err="1"/>
                        <a:t>причелины</a:t>
                      </a:r>
                      <a:r>
                        <a:rPr lang="ru-RU" sz="1400" dirty="0"/>
                        <a:t>,</a:t>
                      </a:r>
                    </a:p>
                    <a:p>
                      <a:pPr algn="ctr"/>
                      <a:r>
                        <a:rPr lang="ru-RU" sz="1400" dirty="0"/>
                        <a:t>Наличники, ворота.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Плодородие, урожай,</a:t>
                      </a:r>
                    </a:p>
                    <a:p>
                      <a:pPr algn="ctr"/>
                      <a:r>
                        <a:rPr lang="ru-RU" sz="1400" dirty="0"/>
                        <a:t>Достаток.</a:t>
                      </a:r>
                    </a:p>
                  </a:txBody>
                  <a:tcPr marL="0" marR="0" marT="0" marB="0" anchor="ctr"/>
                </a:tc>
              </a:tr>
              <a:tr h="33808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Крест (сквозные отверстия)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Карнизы, причелины,</a:t>
                      </a:r>
                    </a:p>
                    <a:p>
                      <a:pPr algn="ctr"/>
                      <a:r>
                        <a:rPr lang="ru-RU" sz="1400"/>
                        <a:t>Наличники, ворота.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Охранительные  функции</a:t>
                      </a:r>
                    </a:p>
                  </a:txBody>
                  <a:tcPr marL="0" marR="0" marT="0" marB="0" anchor="ctr"/>
                </a:tc>
              </a:tr>
              <a:tr h="42260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Зооморфные знаки петух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Прчелины, ворота, крыша</a:t>
                      </a:r>
                    </a:p>
                    <a:p>
                      <a:pPr algn="ctr"/>
                      <a:r>
                        <a:rPr lang="ru-RU" sz="1400"/>
                        <a:t>Знак огня и света.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Призывал солнце,</a:t>
                      </a:r>
                    </a:p>
                    <a:p>
                      <a:pPr algn="ctr"/>
                      <a:r>
                        <a:rPr lang="ru-RU" sz="1400" dirty="0"/>
                        <a:t>Очищал от нечистых</a:t>
                      </a:r>
                    </a:p>
                    <a:p>
                      <a:pPr algn="ctr"/>
                      <a:r>
                        <a:rPr lang="ru-RU" sz="1400" dirty="0"/>
                        <a:t>Духов.</a:t>
                      </a:r>
                    </a:p>
                  </a:txBody>
                  <a:tcPr marL="0" marR="0" marT="0" marB="0" anchor="ctr"/>
                </a:tc>
              </a:tr>
              <a:tr h="118330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утка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Верхняя часть наличников,</a:t>
                      </a:r>
                    </a:p>
                    <a:p>
                      <a:pPr algn="ctr"/>
                      <a:r>
                        <a:rPr lang="ru-RU" sz="1400"/>
                        <a:t>причелины, ворота , под </a:t>
                      </a:r>
                    </a:p>
                    <a:p>
                      <a:pPr algn="ctr"/>
                      <a:r>
                        <a:rPr lang="ru-RU" sz="1400"/>
                        <a:t>крышей учавствовала в создании земли и жизни на ней.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Символ рождения </a:t>
                      </a:r>
                    </a:p>
                    <a:p>
                      <a:pPr algn="ctr"/>
                      <a:r>
                        <a:rPr lang="ru-RU" sz="1400" dirty="0"/>
                        <a:t>Новой жизни.</a:t>
                      </a:r>
                    </a:p>
                  </a:txBody>
                  <a:tcPr marL="0" marR="0" marT="0" marB="0" anchor="ctr"/>
                </a:tc>
              </a:tr>
              <a:tr h="67617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Растительный </a:t>
                      </a:r>
                    </a:p>
                    <a:p>
                      <a:pPr algn="ctr"/>
                      <a:r>
                        <a:rPr lang="ru-RU" sz="1400" dirty="0"/>
                        <a:t>  Орнамент.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Над окном, по краям окон,</a:t>
                      </a:r>
                    </a:p>
                    <a:p>
                      <a:pPr algn="ctr"/>
                      <a:r>
                        <a:rPr lang="ru-RU" sz="1400"/>
                        <a:t>как стволы деревьев.</a:t>
                      </a:r>
                    </a:p>
                    <a:p>
                      <a:pPr algn="ctr"/>
                      <a:r>
                        <a:rPr lang="ru-RU" sz="1400"/>
                        <a:t>Центр мироздания.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Символ жизни.</a:t>
                      </a:r>
                    </a:p>
                  </a:txBody>
                  <a:tcPr marL="0" marR="0" marT="0" marB="0" anchor="ctr"/>
                </a:tc>
              </a:tr>
              <a:tr h="50713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Цветы со стеблями и</a:t>
                      </a:r>
                    </a:p>
                    <a:p>
                      <a:pPr algn="ctr"/>
                      <a:r>
                        <a:rPr lang="ru-RU" sz="1400" dirty="0"/>
                        <a:t>Листьями.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Причелины, наличники,</a:t>
                      </a:r>
                    </a:p>
                    <a:p>
                      <a:pPr algn="ctr"/>
                      <a:r>
                        <a:rPr lang="ru-RU" sz="1400"/>
                        <a:t>Ворота.</a:t>
                      </a:r>
                    </a:p>
                    <a:p>
                      <a:pPr algn="ctr"/>
                      <a:r>
                        <a:rPr lang="ru-RU" sz="1400"/>
                        <a:t>Дети солнца.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Символ добра,</a:t>
                      </a:r>
                    </a:p>
                    <a:p>
                      <a:pPr algn="ctr"/>
                      <a:r>
                        <a:rPr lang="ru-RU" sz="1400" dirty="0"/>
                        <a:t>Счастья.</a:t>
                      </a:r>
                    </a:p>
                  </a:txBody>
                  <a:tcPr marL="0" marR="0" marT="0" marB="0" anchor="ctr"/>
                </a:tc>
              </a:tr>
              <a:tr h="42260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Геометрические </a:t>
                      </a:r>
                    </a:p>
                    <a:p>
                      <a:pPr algn="ctr"/>
                      <a:r>
                        <a:rPr lang="ru-RU" sz="1400" dirty="0"/>
                        <a:t>орнаменты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Наличники, ворота,</a:t>
                      </a:r>
                    </a:p>
                    <a:p>
                      <a:pPr algn="ctr"/>
                      <a:r>
                        <a:rPr lang="ru-RU" sz="1400"/>
                        <a:t>причелины, под крышей.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Несли функции своего символа.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346741"/>
            <a:ext cx="76328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Значение орнаментов и узоров на наличника</a:t>
            </a:r>
          </a:p>
        </p:txBody>
      </p:sp>
    </p:spTree>
    <p:extLst>
      <p:ext uri="{BB962C8B-B14F-4D97-AF65-F5344CB8AC3E}">
        <p14:creationId xmlns:p14="http://schemas.microsoft.com/office/powerpoint/2010/main" val="140927040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6561777" cy="56366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Солнце.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 Солнышко на наличнике это очень хорошо. Это символ жизни, светлых богов, а ещё образ Бога дающего (</a:t>
            </a:r>
            <a:r>
              <a:rPr lang="ru-RU" dirty="0" err="1">
                <a:solidFill>
                  <a:schemeClr val="tx1"/>
                </a:solidFill>
              </a:rPr>
              <a:t>даждь</a:t>
            </a:r>
            <a:r>
              <a:rPr lang="ru-RU" dirty="0">
                <a:solidFill>
                  <a:schemeClr val="tx1"/>
                </a:solidFill>
              </a:rPr>
              <a:t> бога) </a:t>
            </a:r>
            <a:r>
              <a:rPr lang="ru-RU" dirty="0" err="1">
                <a:solidFill>
                  <a:schemeClr val="tx1"/>
                </a:solidFill>
              </a:rPr>
              <a:t>Даждь</a:t>
            </a:r>
            <a:r>
              <a:rPr lang="ru-RU" dirty="0">
                <a:solidFill>
                  <a:schemeClr val="tx1"/>
                </a:solidFill>
              </a:rPr>
              <a:t> бога так же изображают в виде фигурки коня, что так же что так же подчёркивает почитание в доме Кона (основного закона во всём). Все солярные знаки связаны с приобретением и приумножением как материальных, так и духовных благ и считается очень сильными, мужскими знаками. Солнце изображалось в разных видах, и не всегда это был круг. Часто встречаются его изображение в виде ромба с исходящими из центра лучами. Часто символы, имеющие отношение к ходу солнца, к его положению на небосводе, сопровождают их солярные спутники - конь и птица, которые, согласно мифологии, являются «носителями».  В наличниках советского времени, а в особенности в послевоенной период,  солярный знак превратился в цветочек, либо его заменяла пятиконечная звезда. Все знаки, имеющие отношение к ходу солнца, к его положению на небосводе, называются солярными и считаются очень сильными, мужскими знаками.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5" descr="Крестьянская изба и домовая резьба. Наличник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87"/>
          <a:stretch>
            <a:fillRect/>
          </a:stretch>
        </p:blipFill>
        <p:spPr bwMode="auto">
          <a:xfrm>
            <a:off x="4427984" y="0"/>
            <a:ext cx="471601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http://images.google.com/images?q=tbn:sK9NAqsXNgdhrM:http://www.panoramio.com/photos/original/12829980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552"/>
            <a:ext cx="4427984" cy="688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829617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260648"/>
            <a:ext cx="6552728" cy="578071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Солярные знаки.</a:t>
            </a:r>
          </a:p>
          <a:p>
            <a:pPr marL="0" indent="0" algn="just">
              <a:buNone/>
            </a:pPr>
            <a:r>
              <a:rPr lang="ru-RU" b="1" dirty="0"/>
              <a:t>Вода</a:t>
            </a:r>
            <a:r>
              <a:rPr lang="ru-RU" dirty="0"/>
              <a:t>   </a:t>
            </a:r>
          </a:p>
          <a:p>
            <a:pPr marL="0" indent="0" algn="just">
              <a:buNone/>
            </a:pPr>
            <a:r>
              <a:rPr lang="ru-RU" dirty="0"/>
              <a:t> Несёт в себе сакральный смысл очищения. От неё зависит урожай и благосостояние семьи</a:t>
            </a:r>
            <a:r>
              <a:rPr lang="ru-RU" dirty="0" smtClean="0"/>
              <a:t>. Волнообразные </a:t>
            </a:r>
            <a:r>
              <a:rPr lang="ru-RU" dirty="0"/>
              <a:t>узоры в верхней и нижней части наличника, бегущие ручейки по его боковым полочкам это всё знаки воды дарующей жизнь.</a:t>
            </a:r>
          </a:p>
          <a:p>
            <a:pPr marL="0" indent="0" algn="just">
              <a:buNone/>
            </a:pPr>
            <a:r>
              <a:rPr lang="ru-RU" b="1" dirty="0"/>
              <a:t>Земля.</a:t>
            </a:r>
          </a:p>
          <a:p>
            <a:pPr marL="0" indent="0" algn="just">
              <a:buNone/>
            </a:pPr>
            <a:r>
              <a:rPr lang="ru-RU" dirty="0"/>
              <a:t> Ромбики с точками внутри перекрещивающиеся  двойные полосы так рисовали наши предки вспаханное и засеянное поле. Поле ромб или квадрат, разделённый внутри на 4 части в целом ромб или квадрат с точкой в середине – это то, что может родить. Знаки аграрной магии самые простые, одни из самых распространённых. Возможны бесчисленные вариации с ромбами, квадратами и точками.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5" descr="P10100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10" t="30409" r="49715" b="55153"/>
          <a:stretch>
            <a:fillRect/>
          </a:stretch>
        </p:blipFill>
        <p:spPr bwMode="auto">
          <a:xfrm>
            <a:off x="6710362" y="3068960"/>
            <a:ext cx="2433638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F:\Новая папка (2)\P101004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7" t="23726" r="31970" b="33551"/>
          <a:stretch/>
        </p:blipFill>
        <p:spPr bwMode="auto">
          <a:xfrm>
            <a:off x="6683159" y="260648"/>
            <a:ext cx="2445112" cy="2361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8264690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332656"/>
            <a:ext cx="6734106" cy="570870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/>
              <a:t>Женщина-</a:t>
            </a:r>
            <a:r>
              <a:rPr lang="ru-RU" b="1" dirty="0" err="1"/>
              <a:t>берегиня</a:t>
            </a:r>
            <a:r>
              <a:rPr lang="ru-RU" b="1" dirty="0"/>
              <a:t>.</a:t>
            </a:r>
          </a:p>
          <a:p>
            <a:pPr marL="0" indent="0" algn="just">
              <a:buNone/>
            </a:pPr>
            <a:r>
              <a:rPr lang="ru-RU" dirty="0"/>
              <a:t>Очень интересно искать фигурки </a:t>
            </a:r>
            <a:r>
              <a:rPr lang="ru-RU" dirty="0" err="1"/>
              <a:t>берегинь</a:t>
            </a:r>
            <a:r>
              <a:rPr lang="ru-RU" dirty="0"/>
              <a:t> в резных узорах; иногда она определяется очень чётко, а иногда так сильно искажена, что выглядит как удивительное переплетение цветов и змей. Но в любом случае её можно узнать центральная симметрия фигурки голова</a:t>
            </a:r>
            <a:r>
              <a:rPr lang="ru-RU" dirty="0" smtClean="0"/>
              <a:t>, раскинутые </a:t>
            </a:r>
            <a:r>
              <a:rPr lang="ru-RU" dirty="0"/>
              <a:t>руки и ноги.</a:t>
            </a:r>
          </a:p>
          <a:p>
            <a:pPr marL="0" indent="0" algn="just">
              <a:buNone/>
            </a:pPr>
            <a:r>
              <a:rPr lang="ru-RU" b="1" dirty="0"/>
              <a:t>Растительный орнамент. </a:t>
            </a:r>
          </a:p>
          <a:p>
            <a:pPr marL="0" indent="0" algn="just">
              <a:buNone/>
            </a:pPr>
            <a:r>
              <a:rPr lang="ru-RU" dirty="0"/>
              <a:t>Это символ нарождающейся жизни и плодородия. Растительный орнамент из переплетающихся побегов и ветвей символизирует мировое древо.</a:t>
            </a:r>
          </a:p>
          <a:p>
            <a:pPr marL="0" indent="0" algn="just">
              <a:buNone/>
            </a:pPr>
            <a:r>
              <a:rPr lang="ru-RU" b="1" dirty="0"/>
              <a:t>Птица .</a:t>
            </a:r>
          </a:p>
          <a:p>
            <a:pPr marL="0" indent="0" algn="just">
              <a:buNone/>
            </a:pPr>
            <a:r>
              <a:rPr lang="ru-RU" dirty="0"/>
              <a:t> огненно- солярная символика, может быть также перевозчиком или символом души, пара птиц – символ брака. Народная традиция пронесла эти знаки сквозь века. Но со временем они утратили для нас магическое значение и суть их забыта. Древние архаичные узоры превратились в декоративные элементы, разбавленные современным орнаментом, не </a:t>
            </a:r>
            <a:r>
              <a:rPr lang="ru-RU" dirty="0" smtClean="0"/>
              <a:t>связанным </a:t>
            </a:r>
            <a:r>
              <a:rPr lang="ru-RU" dirty="0"/>
              <a:t>с прошлым их смыслом. Прочесть эти орнаменты, понять их глубинный смысл и разгадать магические заклинания уже практически невозможно. Именно  поэтому  они так к себе манят.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4" descr="Крестьянская изба и домовая резьба. Наличник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30"/>
          <a:stretch>
            <a:fillRect/>
          </a:stretch>
        </p:blipFill>
        <p:spPr bwMode="auto">
          <a:xfrm>
            <a:off x="7020272" y="116632"/>
            <a:ext cx="1944688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28" descr="http://shushara.ru/photo/windows/preview/13_000075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620"/>
          <a:stretch/>
        </p:blipFill>
        <p:spPr bwMode="auto">
          <a:xfrm>
            <a:off x="6913618" y="2132855"/>
            <a:ext cx="2236101" cy="133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DSC05598"/>
          <p:cNvPicPr>
            <a:picLocks noChangeAspect="1" noChangeArrowheads="1"/>
          </p:cNvPicPr>
          <p:nvPr/>
        </p:nvPicPr>
        <p:blipFill>
          <a:blip r:embed="rId4" cstate="print">
            <a:lum bright="-12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380" y="3573016"/>
            <a:ext cx="2042137" cy="312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184201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895</TotalTime>
  <Words>404</Words>
  <Application>Microsoft Office PowerPoint</Application>
  <PresentationFormat>Экран (4:3)</PresentationFormat>
  <Paragraphs>90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Презентация PowerPoint</vt:lpstr>
      <vt:lpstr>Глаголем, кошелем и брусом Дом строили с резным крыльцом, С обдуманным мужицким вкусом И каждый со своим лицом</vt:lpstr>
      <vt:lpstr>Презентация PowerPoint</vt:lpstr>
      <vt:lpstr>О чём могут рассказать « резные  кружева»?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Вариант изображения наличника</vt:lpstr>
      <vt:lpstr>Презентация PowerPoint</vt:lpstr>
    </vt:vector>
  </TitlesOfParts>
  <Company>3d_mod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«Средняя общеобразовательная школа №1</dc:title>
  <dc:creator>3d_mod</dc:creator>
  <cp:lastModifiedBy>1</cp:lastModifiedBy>
  <cp:revision>69</cp:revision>
  <dcterms:created xsi:type="dcterms:W3CDTF">2007-05-23T08:58:37Z</dcterms:created>
  <dcterms:modified xsi:type="dcterms:W3CDTF">2017-09-25T12:47:00Z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000800a4390000000000010250300207f7000400038000</vt:lpwstr>
  </property>
</Properties>
</file>