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8" r:id="rId3"/>
    <p:sldId id="257" r:id="rId4"/>
    <p:sldId id="258" r:id="rId5"/>
    <p:sldId id="259" r:id="rId6"/>
    <p:sldId id="280" r:id="rId7"/>
    <p:sldId id="263" r:id="rId8"/>
    <p:sldId id="273" r:id="rId9"/>
    <p:sldId id="281" r:id="rId10"/>
    <p:sldId id="269" r:id="rId11"/>
    <p:sldId id="282" r:id="rId12"/>
    <p:sldId id="284" r:id="rId13"/>
    <p:sldId id="270" r:id="rId14"/>
    <p:sldId id="283" r:id="rId15"/>
    <p:sldId id="285" r:id="rId16"/>
    <p:sldId id="271" r:id="rId17"/>
    <p:sldId id="272" r:id="rId18"/>
    <p:sldId id="274" r:id="rId19"/>
    <p:sldId id="286" r:id="rId20"/>
    <p:sldId id="275" r:id="rId21"/>
    <p:sldId id="288" r:id="rId22"/>
    <p:sldId id="287" r:id="rId23"/>
    <p:sldId id="276" r:id="rId24"/>
    <p:sldId id="289" r:id="rId25"/>
    <p:sldId id="277" r:id="rId26"/>
    <p:sldId id="290" r:id="rId27"/>
    <p:sldId id="291" r:id="rId28"/>
    <p:sldId id="292" r:id="rId29"/>
    <p:sldId id="278" r:id="rId30"/>
    <p:sldId id="293" r:id="rId31"/>
    <p:sldId id="294" r:id="rId32"/>
    <p:sldId id="295" r:id="rId33"/>
    <p:sldId id="296" r:id="rId34"/>
    <p:sldId id="298" r:id="rId35"/>
    <p:sldId id="299" r:id="rId36"/>
    <p:sldId id="297" r:id="rId37"/>
    <p:sldId id="300" r:id="rId38"/>
    <p:sldId id="301" r:id="rId39"/>
    <p:sldId id="302" r:id="rId40"/>
    <p:sldId id="303" r:id="rId41"/>
    <p:sldId id="262" r:id="rId42"/>
    <p:sldId id="261" r:id="rId43"/>
    <p:sldId id="265" r:id="rId44"/>
    <p:sldId id="267" r:id="rId4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90" d="100"/>
          <a:sy n="90" d="100"/>
        </p:scale>
        <p:origin x="-600" y="-408"/>
      </p:cViewPr>
      <p:guideLst>
        <p:guide orient="horz" pos="2160"/>
        <p:guide pos="2880"/>
      </p:guideLst>
    </p:cSldViewPr>
  </p:slideViewPr>
  <p:notesTextViewPr>
    <p:cViewPr>
      <p:scale>
        <a:sx n="125" d="100"/>
        <a:sy n="125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pull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19.11.2012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pull dir="d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9.xml"/><Relationship Id="rId13" Type="http://schemas.openxmlformats.org/officeDocument/2006/relationships/slide" Target="slide43.xml"/><Relationship Id="rId3" Type="http://schemas.openxmlformats.org/officeDocument/2006/relationships/slide" Target="slide7.xml"/><Relationship Id="rId7" Type="http://schemas.openxmlformats.org/officeDocument/2006/relationships/slide" Target="slide18.xml"/><Relationship Id="rId12" Type="http://schemas.openxmlformats.org/officeDocument/2006/relationships/slide" Target="slide3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6.xml"/><Relationship Id="rId11" Type="http://schemas.openxmlformats.org/officeDocument/2006/relationships/slide" Target="slide33.xml"/><Relationship Id="rId5" Type="http://schemas.openxmlformats.org/officeDocument/2006/relationships/slide" Target="slide10.xml"/><Relationship Id="rId10" Type="http://schemas.openxmlformats.org/officeDocument/2006/relationships/slide" Target="slide29.xml"/><Relationship Id="rId4" Type="http://schemas.openxmlformats.org/officeDocument/2006/relationships/slide" Target="slide8.xml"/><Relationship Id="rId9" Type="http://schemas.openxmlformats.org/officeDocument/2006/relationships/slide" Target="slide2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hyperlink" Target="http://clip2net.com/clip/m55674/1284807698-clip-67kb.jpg" TargetMode="External"/><Relationship Id="rId13" Type="http://schemas.openxmlformats.org/officeDocument/2006/relationships/slide" Target="slide2.xml"/><Relationship Id="rId3" Type="http://schemas.openxmlformats.org/officeDocument/2006/relationships/hyperlink" Target="http://jgk.ucoz.ru/" TargetMode="External"/><Relationship Id="rId7" Type="http://schemas.openxmlformats.org/officeDocument/2006/relationships/hyperlink" Target="http://www.interflex.ru/SiteCollectionImages/Sicherheitsl%C3%B6sungen/Ingersoll-Rand%20HandKey%20ID3D-R.gif" TargetMode="External"/><Relationship Id="rId12" Type="http://schemas.openxmlformats.org/officeDocument/2006/relationships/hyperlink" Target="http://www.securitylab.ru/upload/iblock/9c4/9c428c9ff81bbc7cb7dc636b0366ccba.gif" TargetMode="External"/><Relationship Id="rId2" Type="http://schemas.openxmlformats.org/officeDocument/2006/relationships/hyperlink" Target="http://ru.wikipedia.org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tele4n.ru/uploads/posts/2009-04/1239903545_ec84da84d98daf506704f42676f785a6.jpg" TargetMode="External"/><Relationship Id="rId11" Type="http://schemas.openxmlformats.org/officeDocument/2006/relationships/hyperlink" Target="http://images.yandex.ru/" TargetMode="External"/><Relationship Id="rId5" Type="http://schemas.openxmlformats.org/officeDocument/2006/relationships/hyperlink" Target="http://www.ixbt.com/short/images/FR4.0.jpg" TargetMode="External"/><Relationship Id="rId10" Type="http://schemas.openxmlformats.org/officeDocument/2006/relationships/hyperlink" Target="http://konovalov.ucoz.ru/_tbkp/antivirus.jpg" TargetMode="External"/><Relationship Id="rId4" Type="http://schemas.openxmlformats.org/officeDocument/2006/relationships/hyperlink" Target="http://www.bio-profile.ru/images/Test-Anviz.jpg" TargetMode="External"/><Relationship Id="rId9" Type="http://schemas.openxmlformats.org/officeDocument/2006/relationships/hyperlink" Target="http://j.foto.radikal.ru/0611/6c9d7cd648b7.gif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340768"/>
            <a:ext cx="7851648" cy="1000132"/>
          </a:xfrm>
        </p:spPr>
        <p:txBody>
          <a:bodyPr>
            <a:normAutofit/>
          </a:bodyPr>
          <a:lstStyle/>
          <a:p>
            <a:pPr algn="ctr"/>
            <a:r>
              <a:rPr lang="ru-RU" sz="50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Защита информации</a:t>
            </a:r>
            <a:endParaRPr lang="ru-RU" sz="50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050" name="Picture 2" descr="C:\Documents and Settings\Admin\Рабочий стол\proskriptdle.ru_1267725990_1267159779_cybersecurity-laptop1-we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857496"/>
            <a:ext cx="5133976" cy="345367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072198" y="3000372"/>
            <a:ext cx="28917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dirty="0" smtClean="0">
              <a:latin typeface="+mj-lt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892480" cy="1596146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/>
              <a:t>	Биометрические системы</a:t>
            </a: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b="1" dirty="0" smtClean="0"/>
              <a:t> защиты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844824"/>
            <a:ext cx="8677628" cy="482453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3200" dirty="0" smtClean="0">
                <a:latin typeface="+mj-lt"/>
              </a:rPr>
              <a:t>В настоящее время для защиты от несанкционированного доступа к информации все более часто используются </a:t>
            </a:r>
            <a:r>
              <a:rPr lang="ru-RU" sz="3200" b="1" i="1" dirty="0" smtClean="0">
                <a:latin typeface="+mj-lt"/>
              </a:rPr>
              <a:t>биометрические системы идентификации. </a:t>
            </a:r>
          </a:p>
          <a:p>
            <a:pPr>
              <a:buNone/>
            </a:pPr>
            <a:r>
              <a:rPr lang="ru-RU" sz="3200" dirty="0" smtClean="0">
                <a:latin typeface="+mj-lt"/>
              </a:rPr>
              <a:t>Используемые в этих системах характеристики являются неотъемлемыми качествами личности человека и поэтому не могут быть утерянными и подделанными. </a:t>
            </a:r>
          </a:p>
          <a:p>
            <a:pPr>
              <a:buNone/>
            </a:pPr>
            <a:r>
              <a:rPr lang="ru-RU" sz="3200" dirty="0" smtClean="0">
                <a:latin typeface="+mj-lt"/>
              </a:rPr>
              <a:t>К биометрическим системам защиты информации относятся системы идентификации:</a:t>
            </a:r>
          </a:p>
          <a:p>
            <a:pPr lvl="0"/>
            <a:r>
              <a:rPr lang="ru-RU" sz="3200" dirty="0" smtClean="0">
                <a:latin typeface="+mj-lt"/>
              </a:rPr>
              <a:t>по отпечаткам пальцев;</a:t>
            </a:r>
          </a:p>
          <a:p>
            <a:pPr lvl="0"/>
            <a:r>
              <a:rPr lang="ru-RU" sz="3200" dirty="0" smtClean="0">
                <a:latin typeface="+mj-lt"/>
              </a:rPr>
              <a:t>по характеристикам речи;</a:t>
            </a:r>
          </a:p>
          <a:p>
            <a:pPr lvl="0"/>
            <a:r>
              <a:rPr lang="ru-RU" sz="3200" dirty="0" smtClean="0">
                <a:latin typeface="+mj-lt"/>
              </a:rPr>
              <a:t>по радужной оболочке глаза;</a:t>
            </a:r>
          </a:p>
          <a:p>
            <a:pPr lvl="0"/>
            <a:r>
              <a:rPr lang="ru-RU" sz="3200" dirty="0" smtClean="0">
                <a:latin typeface="+mj-lt"/>
              </a:rPr>
              <a:t>по изображению лица;</a:t>
            </a:r>
          </a:p>
          <a:p>
            <a:pPr lvl="0"/>
            <a:r>
              <a:rPr lang="ru-RU" sz="3200" dirty="0" smtClean="0">
                <a:latin typeface="+mj-lt"/>
              </a:rPr>
              <a:t>по геометрии ладони руки.</a:t>
            </a:r>
            <a:endParaRPr lang="ru-RU" dirty="0" smtClean="0">
              <a:latin typeface="+mj-lt"/>
            </a:endParaRPr>
          </a:p>
          <a:p>
            <a:endParaRPr lang="ru-RU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604448" y="6309320"/>
            <a:ext cx="539552" cy="548680"/>
          </a:xfrm>
          <a:prstGeom prst="actionButtonHom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4221088"/>
            <a:ext cx="4032448" cy="1946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704088"/>
            <a:ext cx="8640960" cy="708688"/>
          </a:xfrm>
        </p:spPr>
        <p:txBody>
          <a:bodyPr>
            <a:noAutofit/>
          </a:bodyPr>
          <a:lstStyle/>
          <a:p>
            <a:r>
              <a:rPr lang="ru-RU" sz="4000" dirty="0" smtClean="0"/>
              <a:t>Идентификация по отпечаткам пальцев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556792"/>
            <a:ext cx="5688632" cy="51571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+mj-lt"/>
              </a:rPr>
              <a:t>Оптические сканеры считывания отпечатков пальцев устанавливаются на ноутбуки, мыши, клавиатуры, </a:t>
            </a:r>
            <a:r>
              <a:rPr lang="ru-RU" dirty="0" err="1" smtClean="0">
                <a:latin typeface="+mj-lt"/>
              </a:rPr>
              <a:t>флэш-диски</a:t>
            </a:r>
            <a:r>
              <a:rPr lang="ru-RU" dirty="0" smtClean="0">
                <a:latin typeface="+mj-lt"/>
              </a:rPr>
              <a:t>, а также применяются в виде отдельных внешних устройств и терминалов (например, в аэропортах и банках).</a:t>
            </a:r>
          </a:p>
          <a:p>
            <a:pPr>
              <a:buNone/>
            </a:pPr>
            <a:r>
              <a:rPr lang="ru-RU" dirty="0" smtClean="0">
                <a:latin typeface="+mj-lt"/>
              </a:rPr>
              <a:t>Если узор отпечатка пальца не совпадает с узором допущенного к информации пользователя, то доступ к информации невозможен.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>
            <a:clrChange>
              <a:clrFrom>
                <a:srgbClr val="F2F2F2"/>
              </a:clrFrom>
              <a:clrTo>
                <a:srgbClr val="F2F2F2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22787" r="8930"/>
          <a:stretch>
            <a:fillRect/>
          </a:stretch>
        </p:blipFill>
        <p:spPr bwMode="auto">
          <a:xfrm>
            <a:off x="5868144" y="2071678"/>
            <a:ext cx="3024336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8604448" y="6309320"/>
            <a:ext cx="539552" cy="548680"/>
          </a:xfrm>
          <a:prstGeom prst="actionButtonHom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04088"/>
            <a:ext cx="7668344" cy="1143000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/>
              <a:t>Идентификация</a:t>
            </a:r>
            <a:br>
              <a:rPr lang="ru-RU" sz="4000" dirty="0" smtClean="0"/>
            </a:br>
            <a:r>
              <a:rPr lang="ru-RU" sz="4000" dirty="0" smtClean="0"/>
              <a:t> по характеристикам речи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4016" y="1916832"/>
            <a:ext cx="5508104" cy="46805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+mj-lt"/>
              </a:rPr>
              <a:t>Идентификация человека по голосу — один из традиционных способов распознавания, интерес к этому методу связан и с прогнозами внедрения голосовых интерфейсов в операционные системы.</a:t>
            </a:r>
          </a:p>
          <a:p>
            <a:pPr>
              <a:buNone/>
            </a:pPr>
            <a:r>
              <a:rPr lang="ru-RU" dirty="0" smtClean="0">
                <a:latin typeface="+mj-lt"/>
              </a:rPr>
              <a:t>Голосовая идентификация бесконтактна и существуют системы ограничения доступа к информации на основании частотного анализа речи.</a:t>
            </a: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604448" y="6309320"/>
            <a:ext cx="539552" cy="548680"/>
          </a:xfrm>
          <a:prstGeom prst="actionButtonHom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3158640"/>
            <a:ext cx="3635896" cy="2916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Documents and Settings\Admin\Рабочий стол\6e985c71519e820f7a79f4db20263db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060848"/>
            <a:ext cx="3504302" cy="307183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 smtClean="0"/>
              <a:t>Идентификация по радужной оболочке глаза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5373216"/>
            <a:ext cx="8363272" cy="122413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latin typeface="+mj-lt"/>
              </a:rPr>
              <a:t>Для идентификации по радужной оболочке глаза применяются специальные сканеры, подключенные к компьютеру.</a:t>
            </a:r>
            <a:endParaRPr lang="ru-RU" sz="2400" dirty="0">
              <a:latin typeface="+mj-lt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3779912" y="1920085"/>
            <a:ext cx="5292080" cy="3525139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10000"/>
              </a:lnSpc>
              <a:spcBef>
                <a:spcPts val="600"/>
              </a:spcBef>
              <a:buNone/>
            </a:pPr>
            <a:r>
              <a:rPr lang="ru-RU" sz="2800" dirty="0" smtClean="0">
                <a:latin typeface="+mj-lt"/>
              </a:rPr>
              <a:t>Радужная оболочка глаза является уникальной для каждого человека биометрической характеристикой. </a:t>
            </a:r>
          </a:p>
          <a:p>
            <a:pPr>
              <a:lnSpc>
                <a:spcPct val="110000"/>
              </a:lnSpc>
              <a:spcBef>
                <a:spcPts val="600"/>
              </a:spcBef>
              <a:buNone/>
            </a:pPr>
            <a:r>
              <a:rPr lang="ru-RU" sz="2800" dirty="0" smtClean="0">
                <a:latin typeface="+mj-lt"/>
              </a:rPr>
              <a:t>Изображение глаза выделяется из изображения лица и на него накладывается специальная маска </a:t>
            </a:r>
            <a:r>
              <a:rPr lang="ru-RU" sz="2800" dirty="0" err="1" smtClean="0">
                <a:latin typeface="+mj-lt"/>
              </a:rPr>
              <a:t>штрих-кодов</a:t>
            </a:r>
            <a:r>
              <a:rPr lang="ru-RU" sz="2800" dirty="0" smtClean="0">
                <a:latin typeface="+mj-lt"/>
              </a:rPr>
              <a:t>. Результатом является матрица, индивидуальная для каждого человека.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7" name="Управляющая кнопка: домой 6">
            <a:hlinkClick r:id="rId3" action="ppaction://hlinksldjump" highlightClick="1"/>
          </p:cNvPr>
          <p:cNvSpPr/>
          <p:nvPr/>
        </p:nvSpPr>
        <p:spPr>
          <a:xfrm>
            <a:off x="8604448" y="6309320"/>
            <a:ext cx="539552" cy="548680"/>
          </a:xfrm>
          <a:prstGeom prst="actionButtonHom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7086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>Идентификация по изображению лица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268760"/>
            <a:ext cx="8229600" cy="5256584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+mj-lt"/>
              </a:rPr>
              <a:t>Для идентификации личности часто используются технологии распознавания по лицу. Распознавание человека происходит на расстоянии.</a:t>
            </a:r>
          </a:p>
          <a:p>
            <a:pPr>
              <a:buNone/>
            </a:pPr>
            <a:r>
              <a:rPr lang="ru-RU" dirty="0" smtClean="0">
                <a:latin typeface="+mj-lt"/>
              </a:rPr>
              <a:t>Идентификационные признаки учитывают форму лица, его цвет, а также цвет волос. К важным признакам можно отнести также координаты точек лица в местах, соответствующих смене контраста (брови, глаза, нос, уши, рот и овал).</a:t>
            </a:r>
          </a:p>
          <a:p>
            <a:pPr>
              <a:buNone/>
            </a:pPr>
            <a:r>
              <a:rPr lang="ru-RU" dirty="0" smtClean="0">
                <a:latin typeface="+mj-lt"/>
              </a:rPr>
              <a:t>В настоящее время начинается выдача </a:t>
            </a:r>
          </a:p>
          <a:p>
            <a:pPr>
              <a:buNone/>
            </a:pPr>
            <a:r>
              <a:rPr lang="ru-RU" dirty="0" smtClean="0">
                <a:latin typeface="+mj-lt"/>
              </a:rPr>
              <a:t>новых загранпаспортов, в микросхеме</a:t>
            </a:r>
          </a:p>
          <a:p>
            <a:pPr>
              <a:buNone/>
            </a:pPr>
            <a:r>
              <a:rPr lang="ru-RU" dirty="0" smtClean="0">
                <a:latin typeface="+mj-lt"/>
              </a:rPr>
              <a:t>которых хранится цифровая фотография </a:t>
            </a:r>
          </a:p>
          <a:p>
            <a:pPr>
              <a:buNone/>
            </a:pPr>
            <a:r>
              <a:rPr lang="ru-RU" dirty="0" smtClean="0">
                <a:latin typeface="+mj-lt"/>
              </a:rPr>
              <a:t>владельца.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604448" y="6309320"/>
            <a:ext cx="539552" cy="548680"/>
          </a:xfrm>
          <a:prstGeom prst="actionButtonHom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4365104"/>
            <a:ext cx="2553072" cy="1965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Идентификация по ладони руки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4016" y="1628800"/>
            <a:ext cx="5652120" cy="49685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+mj-lt"/>
              </a:rPr>
              <a:t>В биометрике в целях идентификации используется простая геометрия руки — размеры и форма, а также некоторые информационные знаки на тыльной стороне руки (образы на сгибах между фалангами пальцев, узоры расположения кровеносных сосудов).</a:t>
            </a:r>
          </a:p>
          <a:p>
            <a:pPr>
              <a:buNone/>
            </a:pPr>
            <a:r>
              <a:rPr lang="ru-RU" dirty="0" smtClean="0">
                <a:latin typeface="+mj-lt"/>
              </a:rPr>
              <a:t>Сканеры идентификации по ладони руки установлены в некоторых аэропортах, банках и на атомных электростанциях 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604448" y="6309320"/>
            <a:ext cx="539552" cy="548680"/>
          </a:xfrm>
          <a:prstGeom prst="actionButtonHom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7738" y="1772816"/>
            <a:ext cx="3176750" cy="4255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704088"/>
            <a:ext cx="8605620" cy="1367590"/>
          </a:xfrm>
        </p:spPr>
        <p:txBody>
          <a:bodyPr>
            <a:noAutofit/>
          </a:bodyPr>
          <a:lstStyle/>
          <a:p>
            <a:pPr algn="r"/>
            <a:r>
              <a:rPr lang="ru-RU" sz="5400" b="1" dirty="0" smtClean="0"/>
              <a:t>Физическая защита данных на дисках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412776"/>
            <a:ext cx="4968552" cy="544522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+mj-lt"/>
              </a:rPr>
              <a:t>Для обеспечения большей скорости чтения, записи и надежности хранения данных на жестких дисках используются </a:t>
            </a:r>
            <a:r>
              <a:rPr lang="en-US" sz="2400" dirty="0" smtClean="0">
                <a:latin typeface="+mj-lt"/>
              </a:rPr>
              <a:t>RAID</a:t>
            </a:r>
            <a:r>
              <a:rPr lang="ru-RU" sz="2400" dirty="0" smtClean="0">
                <a:latin typeface="+mj-lt"/>
              </a:rPr>
              <a:t>-массивы </a:t>
            </a:r>
            <a:r>
              <a:rPr lang="en-US" sz="2400" dirty="0" smtClean="0">
                <a:latin typeface="+mj-lt"/>
              </a:rPr>
              <a:t>(Redundant Arrays of Independent Disks </a:t>
            </a:r>
            <a:r>
              <a:rPr lang="ru-RU" sz="2400" dirty="0" smtClean="0">
                <a:latin typeface="+mj-lt"/>
              </a:rPr>
              <a:t>- избыточный массив независимых дисков). Несколько жестких дисков подключаются к </a:t>
            </a:r>
            <a:r>
              <a:rPr lang="en-US" sz="2400" dirty="0" smtClean="0">
                <a:latin typeface="+mj-lt"/>
              </a:rPr>
              <a:t>RAID </a:t>
            </a:r>
            <a:r>
              <a:rPr lang="ru-RU" sz="2400" dirty="0" smtClean="0">
                <a:latin typeface="+mj-lt"/>
              </a:rPr>
              <a:t>-контроллеру, который рассматривает их как единый логический носитель информации.</a:t>
            </a:r>
          </a:p>
          <a:p>
            <a:pPr algn="ctr">
              <a:buNone/>
            </a:pPr>
            <a:endParaRPr lang="ru-RU" sz="1800" b="1" dirty="0">
              <a:latin typeface="+mj-lt"/>
            </a:endParaRPr>
          </a:p>
        </p:txBody>
      </p:sp>
      <p:pic>
        <p:nvPicPr>
          <p:cNvPr id="6" name="Picture 2" descr="C:\Documents and Settings\Admin\Рабочий стол\hard-disk-drive-securit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3313" y="2348881"/>
            <a:ext cx="3407159" cy="3744416"/>
          </a:xfrm>
          <a:prstGeom prst="rect">
            <a:avLst/>
          </a:prstGeom>
          <a:noFill/>
        </p:spPr>
      </p:pic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8604448" y="6309320"/>
            <a:ext cx="539552" cy="548680"/>
          </a:xfrm>
          <a:prstGeom prst="actionButtonHom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20656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Способы реализации </a:t>
            </a:r>
            <a:r>
              <a:rPr lang="en-US" sz="3200" dirty="0" smtClean="0"/>
              <a:t>RAID</a:t>
            </a:r>
            <a:r>
              <a:rPr lang="ru-RU" sz="3200" dirty="0" smtClean="0"/>
              <a:t>-массива</a:t>
            </a:r>
            <a:endParaRPr lang="ru-RU" sz="3200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467544" y="1124744"/>
            <a:ext cx="4040188" cy="659352"/>
          </a:xfrm>
        </p:spPr>
        <p:txBody>
          <a:bodyPr/>
          <a:lstStyle/>
          <a:p>
            <a:r>
              <a:rPr lang="ru-RU" i="1" dirty="0" smtClean="0">
                <a:solidFill>
                  <a:schemeClr val="tx1"/>
                </a:solidFill>
                <a:latin typeface="+mj-lt"/>
              </a:rPr>
              <a:t>Аппаратный</a:t>
            </a:r>
            <a:endParaRPr lang="ru-RU" i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2"/>
          </p:nvPr>
        </p:nvSpPr>
        <p:spPr>
          <a:xfrm>
            <a:off x="323528" y="1700808"/>
            <a:ext cx="3384376" cy="388843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+mj-lt"/>
              </a:rPr>
              <a:t>Аппаратный дисковый массив состоит из нескольких жестких дисков, управляемых при помощи специальной платы контроллера </a:t>
            </a:r>
            <a:r>
              <a:rPr lang="en-US" sz="2400" dirty="0" smtClean="0">
                <a:latin typeface="+mj-lt"/>
              </a:rPr>
              <a:t>RAID</a:t>
            </a:r>
            <a:r>
              <a:rPr lang="ru-RU" sz="2400" dirty="0" smtClean="0">
                <a:latin typeface="+mj-lt"/>
              </a:rPr>
              <a:t>-массива. </a:t>
            </a:r>
          </a:p>
          <a:p>
            <a:pPr>
              <a:buNone/>
            </a:pPr>
            <a:endParaRPr lang="ru-RU" dirty="0">
              <a:latin typeface="+mj-lt"/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sz="half" idx="3"/>
          </p:nvPr>
        </p:nvSpPr>
        <p:spPr>
          <a:xfrm>
            <a:off x="4644008" y="1124744"/>
            <a:ext cx="4041775" cy="654843"/>
          </a:xfrm>
        </p:spPr>
        <p:txBody>
          <a:bodyPr/>
          <a:lstStyle/>
          <a:p>
            <a:r>
              <a:rPr lang="ru-RU" i="1" dirty="0" smtClean="0">
                <a:solidFill>
                  <a:schemeClr val="tx1"/>
                </a:solidFill>
                <a:latin typeface="+mj-lt"/>
              </a:rPr>
              <a:t>Программный</a:t>
            </a:r>
            <a:endParaRPr lang="ru-RU" i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sz="quarter" idx="4"/>
          </p:nvPr>
        </p:nvSpPr>
        <p:spPr>
          <a:xfrm>
            <a:off x="3851920" y="1700808"/>
            <a:ext cx="5040559" cy="42484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+mj-lt"/>
              </a:rPr>
              <a:t>Программный </a:t>
            </a:r>
            <a:r>
              <a:rPr lang="en-US" sz="2400" dirty="0" smtClean="0">
                <a:latin typeface="+mj-lt"/>
              </a:rPr>
              <a:t>RAID</a:t>
            </a:r>
            <a:r>
              <a:rPr lang="ru-RU" sz="2400" dirty="0" smtClean="0">
                <a:latin typeface="+mj-lt"/>
              </a:rPr>
              <a:t>-массив реализуется при помощи специального драйвера. В программный массив организуются дисковые разделы, которые могут занимать как весь диск, таки его часть. Программные </a:t>
            </a:r>
            <a:r>
              <a:rPr lang="en-US" sz="2400" dirty="0" smtClean="0">
                <a:latin typeface="+mj-lt"/>
              </a:rPr>
              <a:t>RAID</a:t>
            </a:r>
            <a:r>
              <a:rPr lang="ru-RU" sz="2400" dirty="0" smtClean="0">
                <a:latin typeface="+mj-lt"/>
              </a:rPr>
              <a:t>-массивы, как правило, менее надежны, чем аппаратные, но обеспечивают более высокую скорость работы с данными.</a:t>
            </a:r>
            <a:endParaRPr lang="ru-RU" dirty="0"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3528" y="5877272"/>
            <a:ext cx="84969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>
                <a:latin typeface="+mj-lt"/>
              </a:rPr>
              <a:t>Расплата за надежность —</a:t>
            </a:r>
          </a:p>
          <a:p>
            <a:pPr algn="ctr"/>
            <a:r>
              <a:rPr lang="ru-RU" sz="2400" i="1" dirty="0" smtClean="0">
                <a:latin typeface="+mj-lt"/>
              </a:rPr>
              <a:t> фактическое сокращение дискового пространства вдвое.</a:t>
            </a:r>
            <a:endParaRPr lang="ru-RU" sz="2400" i="1" dirty="0">
              <a:latin typeface="+mj-lt"/>
            </a:endParaRPr>
          </a:p>
        </p:txBody>
      </p:sp>
      <p:sp>
        <p:nvSpPr>
          <p:cNvPr id="12" name="Управляющая кнопка: домой 11">
            <a:hlinkClick r:id="rId2" action="ppaction://hlinksldjump" highlightClick="1"/>
          </p:cNvPr>
          <p:cNvSpPr/>
          <p:nvPr/>
        </p:nvSpPr>
        <p:spPr>
          <a:xfrm>
            <a:off x="8604448" y="6309320"/>
            <a:ext cx="539552" cy="548680"/>
          </a:xfrm>
          <a:prstGeom prst="actionButtonHom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755576" y="2348880"/>
            <a:ext cx="7931224" cy="39757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latin typeface="+mj-lt"/>
              </a:rPr>
              <a:t>Вредоносная программа</a:t>
            </a:r>
            <a:r>
              <a:rPr lang="ru-RU" dirty="0" smtClean="0">
                <a:latin typeface="+mj-lt"/>
              </a:rPr>
              <a:t> (буквальный перевод англоязычного термина </a:t>
            </a:r>
            <a:r>
              <a:rPr lang="ru-RU" b="1" dirty="0" err="1" smtClean="0">
                <a:latin typeface="+mj-lt"/>
              </a:rPr>
              <a:t>Malware</a:t>
            </a:r>
            <a:r>
              <a:rPr lang="ru-RU" dirty="0" smtClean="0">
                <a:latin typeface="+mj-lt"/>
              </a:rPr>
              <a:t>, </a:t>
            </a:r>
            <a:r>
              <a:rPr lang="ru-RU" b="1" dirty="0" err="1" smtClean="0">
                <a:latin typeface="+mj-lt"/>
              </a:rPr>
              <a:t>mal</a:t>
            </a:r>
            <a:r>
              <a:rPr lang="ru-RU" i="1" dirty="0" err="1" smtClean="0">
                <a:latin typeface="+mj-lt"/>
              </a:rPr>
              <a:t>icious</a:t>
            </a:r>
            <a:r>
              <a:rPr lang="ru-RU" dirty="0" smtClean="0">
                <a:latin typeface="+mj-lt"/>
              </a:rPr>
              <a:t> — злонамеренный и </a:t>
            </a:r>
            <a:r>
              <a:rPr lang="ru-RU" i="1" dirty="0" err="1" smtClean="0">
                <a:latin typeface="+mj-lt"/>
              </a:rPr>
              <a:t>soft</a:t>
            </a:r>
            <a:r>
              <a:rPr lang="ru-RU" b="1" dirty="0" err="1" smtClean="0">
                <a:latin typeface="+mj-lt"/>
              </a:rPr>
              <a:t>ware</a:t>
            </a:r>
            <a:r>
              <a:rPr lang="ru-RU" dirty="0" smtClean="0">
                <a:latin typeface="+mj-lt"/>
              </a:rPr>
              <a:t> — программное обеспечение, жаргонное название — «</a:t>
            </a:r>
            <a:r>
              <a:rPr lang="ru-RU" dirty="0" err="1" smtClean="0">
                <a:latin typeface="+mj-lt"/>
              </a:rPr>
              <a:t>малварь</a:t>
            </a:r>
            <a:r>
              <a:rPr lang="ru-RU" dirty="0" smtClean="0">
                <a:latin typeface="+mj-lt"/>
              </a:rPr>
              <a:t>», «</a:t>
            </a:r>
            <a:r>
              <a:rPr lang="ru-RU" dirty="0" err="1" smtClean="0">
                <a:latin typeface="+mj-lt"/>
              </a:rPr>
              <a:t>маловарь</a:t>
            </a:r>
            <a:r>
              <a:rPr lang="ru-RU" dirty="0" smtClean="0">
                <a:latin typeface="+mj-lt"/>
              </a:rPr>
              <a:t>», «</a:t>
            </a:r>
            <a:r>
              <a:rPr lang="ru-RU" dirty="0" err="1" smtClean="0">
                <a:latin typeface="+mj-lt"/>
              </a:rPr>
              <a:t>мыловарь</a:t>
            </a:r>
            <a:r>
              <a:rPr lang="ru-RU" dirty="0" smtClean="0">
                <a:latin typeface="+mj-lt"/>
              </a:rPr>
              <a:t>» и даже «мыловарня») — злонамеренная программа, то есть программа, созданная со злым умыслом и/или злыми намерениями.</a:t>
            </a:r>
            <a:endParaRPr lang="ru-RU" dirty="0">
              <a:latin typeface="+mj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704088"/>
            <a:ext cx="8715436" cy="1500776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/>
              <a:t>Защита </a:t>
            </a:r>
            <a:br>
              <a:rPr lang="ru-RU" b="1" dirty="0" smtClean="0"/>
            </a:br>
            <a:r>
              <a:rPr lang="ru-RU" b="1" dirty="0" smtClean="0"/>
              <a:t>от вредоносных </a:t>
            </a:r>
            <a:r>
              <a:rPr lang="ru-RU" sz="5400" b="1" dirty="0" smtClean="0"/>
              <a:t>программ</a:t>
            </a:r>
            <a:r>
              <a:rPr lang="ru-RU" b="1" dirty="0" smtClean="0"/>
              <a:t> </a:t>
            </a:r>
            <a:endParaRPr lang="ru-RU" dirty="0"/>
          </a:p>
        </p:txBody>
      </p:sp>
      <p:pic>
        <p:nvPicPr>
          <p:cNvPr id="11" name="Picture 3" descr="C:\Documents and Settings\Admin\Рабочий стол\tumblr_l2lqk4ATei1qb1wm4o1_50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96336" y="188640"/>
            <a:ext cx="1358900" cy="1371600"/>
          </a:xfrm>
          <a:prstGeom prst="rect">
            <a:avLst/>
          </a:prstGeom>
          <a:noFill/>
        </p:spPr>
      </p:pic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8604448" y="6309320"/>
            <a:ext cx="539552" cy="548680"/>
          </a:xfrm>
          <a:prstGeom prst="actionButtonHom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906" y="5151063"/>
            <a:ext cx="1860798" cy="166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704088"/>
            <a:ext cx="8715436" cy="780696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/>
              <a:t>Вредоносные программы</a:t>
            </a:r>
            <a:endParaRPr lang="ru-RU" dirty="0"/>
          </a:p>
        </p:txBody>
      </p:sp>
      <p:sp>
        <p:nvSpPr>
          <p:cNvPr id="5" name="Стрелка вверх 4"/>
          <p:cNvSpPr/>
          <p:nvPr/>
        </p:nvSpPr>
        <p:spPr>
          <a:xfrm rot="10800000">
            <a:off x="4329684" y="2636912"/>
            <a:ext cx="484632" cy="978408"/>
          </a:xfrm>
          <a:prstGeom prst="up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верх 5"/>
          <p:cNvSpPr/>
          <p:nvPr/>
        </p:nvSpPr>
        <p:spPr>
          <a:xfrm rot="7600345">
            <a:off x="5586858" y="2564788"/>
            <a:ext cx="484632" cy="978408"/>
          </a:xfrm>
          <a:prstGeom prst="up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44016" y="1978360"/>
            <a:ext cx="2627784" cy="2890800"/>
          </a:xfrm>
          <a:prstGeom prst="round2Diag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Вирусы, черви,  троянские и хакерские программы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dirty="0"/>
          </a:p>
        </p:txBody>
      </p:sp>
      <p:sp>
        <p:nvSpPr>
          <p:cNvPr id="8" name="Прямоугольник с двумя скругленными соседними углами 7"/>
          <p:cNvSpPr/>
          <p:nvPr/>
        </p:nvSpPr>
        <p:spPr>
          <a:xfrm rot="10800000" flipH="1" flipV="1">
            <a:off x="3203848" y="3789040"/>
            <a:ext cx="2736304" cy="2852936"/>
          </a:xfrm>
          <a:prstGeom prst="round2SameRect">
            <a:avLst>
              <a:gd name="adj1" fmla="val 0"/>
              <a:gd name="adj2" fmla="val 19041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Шпионское,  рекламное   программное   обеспечение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с двумя скругленными противолежащими углами 8"/>
          <p:cNvSpPr/>
          <p:nvPr/>
        </p:nvSpPr>
        <p:spPr>
          <a:xfrm flipH="1">
            <a:off x="6300192" y="1988840"/>
            <a:ext cx="2699792" cy="2880320"/>
          </a:xfrm>
          <a:prstGeom prst="round2Diag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Потенциально опасное программное обеспечение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3" name="Стрелка вверх 12"/>
          <p:cNvSpPr/>
          <p:nvPr/>
        </p:nvSpPr>
        <p:spPr>
          <a:xfrm rot="13999655" flipH="1">
            <a:off x="3000502" y="2562225"/>
            <a:ext cx="484632" cy="978408"/>
          </a:xfrm>
          <a:prstGeom prst="up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домой 9">
            <a:hlinkClick r:id="rId2" action="ppaction://hlinksldjump" highlightClick="1"/>
          </p:cNvPr>
          <p:cNvSpPr/>
          <p:nvPr/>
        </p:nvSpPr>
        <p:spPr>
          <a:xfrm>
            <a:off x="8604448" y="6309320"/>
            <a:ext cx="539552" cy="548680"/>
          </a:xfrm>
          <a:prstGeom prst="actionButtonHom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361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b="1" dirty="0" smtClean="0"/>
              <a:t>Содержание</a:t>
            </a:r>
            <a:r>
              <a:rPr lang="ru-RU" b="1" dirty="0" smtClean="0"/>
              <a:t> </a:t>
            </a:r>
            <a:r>
              <a:rPr lang="ru-RU" sz="5600" b="1" dirty="0" smtClean="0"/>
              <a:t>работы</a:t>
            </a:r>
            <a:endParaRPr lang="ru-RU" sz="5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373216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+mj-lt"/>
                <a:hlinkClick r:id="rId2" action="ppaction://hlinksldjump"/>
              </a:rPr>
              <a:t>Защита информации.</a:t>
            </a:r>
            <a:endParaRPr lang="ru-RU" sz="2400" dirty="0" smtClean="0">
              <a:latin typeface="+mj-lt"/>
            </a:endParaRPr>
          </a:p>
          <a:p>
            <a:r>
              <a:rPr lang="ru-RU" sz="2400" dirty="0" smtClean="0">
                <a:latin typeface="+mj-lt"/>
                <a:hlinkClick r:id="rId3" action="ppaction://hlinksldjump"/>
              </a:rPr>
              <a:t>Защита от несанкционированного доступа к информации.</a:t>
            </a:r>
            <a:endParaRPr lang="ru-RU" sz="2400" dirty="0" smtClean="0">
              <a:latin typeface="+mj-lt"/>
            </a:endParaRPr>
          </a:p>
          <a:p>
            <a:pPr marL="977900" indent="-436563">
              <a:buFont typeface="+mj-lt"/>
              <a:buAutoNum type="arabicPeriod"/>
            </a:pPr>
            <a:r>
              <a:rPr lang="ru-RU" sz="2400" dirty="0" smtClean="0">
                <a:latin typeface="+mj-lt"/>
                <a:hlinkClick r:id="rId4" action="ppaction://hlinksldjump"/>
              </a:rPr>
              <a:t>Защита с использованием паролей.</a:t>
            </a:r>
            <a:endParaRPr lang="ru-RU" sz="2400" dirty="0" smtClean="0">
              <a:latin typeface="+mj-lt"/>
            </a:endParaRPr>
          </a:p>
          <a:p>
            <a:pPr marL="977900" indent="-436563">
              <a:buFont typeface="+mj-lt"/>
              <a:buAutoNum type="arabicPeriod"/>
            </a:pPr>
            <a:r>
              <a:rPr lang="ru-RU" sz="2400" dirty="0" smtClean="0">
                <a:latin typeface="+mj-lt"/>
                <a:hlinkClick r:id="rId5" action="ppaction://hlinksldjump"/>
              </a:rPr>
              <a:t>Биометрические системы защиты.</a:t>
            </a:r>
            <a:endParaRPr lang="ru-RU" sz="2400" dirty="0" smtClean="0">
              <a:latin typeface="+mj-lt"/>
            </a:endParaRPr>
          </a:p>
          <a:p>
            <a:r>
              <a:rPr lang="ru-RU" sz="2400" dirty="0" smtClean="0">
                <a:latin typeface="+mj-lt"/>
                <a:hlinkClick r:id="rId6" action="ppaction://hlinksldjump"/>
              </a:rPr>
              <a:t>Физическая защита данных на дисках.</a:t>
            </a:r>
            <a:endParaRPr lang="ru-RU" sz="2400" dirty="0" smtClean="0">
              <a:latin typeface="+mj-lt"/>
            </a:endParaRPr>
          </a:p>
          <a:p>
            <a:r>
              <a:rPr lang="ru-RU" sz="2400" dirty="0" smtClean="0">
                <a:latin typeface="+mj-lt"/>
                <a:hlinkClick r:id="rId7" action="ppaction://hlinksldjump"/>
              </a:rPr>
              <a:t>Защита от вредоносных программ.</a:t>
            </a:r>
            <a:endParaRPr lang="ru-RU" sz="2400" dirty="0" smtClean="0">
              <a:latin typeface="+mj-lt"/>
            </a:endParaRPr>
          </a:p>
          <a:p>
            <a:pPr marL="977900" indent="-436563">
              <a:buFont typeface="+mj-lt"/>
              <a:buAutoNum type="arabicPeriod"/>
            </a:pPr>
            <a:r>
              <a:rPr lang="ru-RU" sz="2400" dirty="0" smtClean="0">
                <a:latin typeface="+mj-lt"/>
                <a:hlinkClick r:id="rId8" action="ppaction://hlinksldjump"/>
              </a:rPr>
              <a:t>Вредоносные и антивирусные программы.</a:t>
            </a:r>
            <a:endParaRPr lang="ru-RU" sz="2400" dirty="0" smtClean="0">
              <a:latin typeface="+mj-lt"/>
            </a:endParaRPr>
          </a:p>
          <a:p>
            <a:pPr marL="977900" indent="-436563">
              <a:buFont typeface="+mj-lt"/>
              <a:buAutoNum type="arabicPeriod"/>
            </a:pPr>
            <a:r>
              <a:rPr lang="ru-RU" sz="2400" dirty="0" smtClean="0">
                <a:latin typeface="+mj-lt"/>
                <a:hlinkClick r:id="rId9" action="ppaction://hlinksldjump"/>
              </a:rPr>
              <a:t>Компьютерные вирусы и защита от них.</a:t>
            </a:r>
            <a:endParaRPr lang="ru-RU" sz="2400" dirty="0" smtClean="0">
              <a:latin typeface="+mj-lt"/>
            </a:endParaRPr>
          </a:p>
          <a:p>
            <a:pPr marL="977900" indent="-436563">
              <a:buFont typeface="+mj-lt"/>
              <a:buAutoNum type="arabicPeriod"/>
            </a:pPr>
            <a:r>
              <a:rPr lang="ru-RU" sz="2400" dirty="0" smtClean="0">
                <a:latin typeface="+mj-lt"/>
                <a:hlinkClick r:id="rId10" action="ppaction://hlinksldjump"/>
              </a:rPr>
              <a:t>Сетевые черви и защита от них.</a:t>
            </a:r>
            <a:endParaRPr lang="ru-RU" sz="2400" dirty="0" smtClean="0">
              <a:latin typeface="+mj-lt"/>
            </a:endParaRPr>
          </a:p>
          <a:p>
            <a:pPr marL="977900" indent="-436563">
              <a:buFont typeface="+mj-lt"/>
              <a:buAutoNum type="arabicPeriod"/>
            </a:pPr>
            <a:r>
              <a:rPr lang="ru-RU" sz="2400" dirty="0" smtClean="0">
                <a:latin typeface="+mj-lt"/>
                <a:hlinkClick r:id="rId11" action="ppaction://hlinksldjump"/>
              </a:rPr>
              <a:t>Троянские программы и защита от них.</a:t>
            </a:r>
            <a:endParaRPr lang="ru-RU" sz="2400" dirty="0" smtClean="0">
              <a:latin typeface="+mj-lt"/>
            </a:endParaRPr>
          </a:p>
          <a:p>
            <a:pPr marL="977900" indent="-436563">
              <a:buFont typeface="+mj-lt"/>
              <a:buAutoNum type="arabicPeriod"/>
            </a:pPr>
            <a:r>
              <a:rPr lang="ru-RU" sz="2400" dirty="0" smtClean="0">
                <a:latin typeface="+mj-lt"/>
                <a:hlinkClick r:id="rId12" action="ppaction://hlinksldjump"/>
              </a:rPr>
              <a:t>Хакерские утилиты и защита от них.</a:t>
            </a:r>
            <a:endParaRPr lang="ru-RU" sz="2400" dirty="0">
              <a:latin typeface="+mj-lt"/>
            </a:endParaRPr>
          </a:p>
          <a:p>
            <a:pPr marL="446088" indent="-436563"/>
            <a:r>
              <a:rPr lang="ru-RU" sz="2400" dirty="0" smtClean="0">
                <a:latin typeface="+mj-lt"/>
                <a:hlinkClick r:id="rId13" action="ppaction://hlinksldjump"/>
              </a:rPr>
              <a:t>Заключение.</a:t>
            </a:r>
            <a:endParaRPr lang="ru-RU" sz="2400" dirty="0" smtClean="0">
              <a:latin typeface="+mj-lt"/>
            </a:endParaRPr>
          </a:p>
        </p:txBody>
      </p:sp>
      <p:sp>
        <p:nvSpPr>
          <p:cNvPr id="4" name="Управляющая кнопка: настраиваемая 3">
            <a:hlinkClick r:id="" action="ppaction://hlinkshowjump?jump=endshow" highlightClick="1"/>
          </p:cNvPr>
          <p:cNvSpPr/>
          <p:nvPr/>
        </p:nvSpPr>
        <p:spPr>
          <a:xfrm>
            <a:off x="8604448" y="6309320"/>
            <a:ext cx="539552" cy="548680"/>
          </a:xfrm>
          <a:prstGeom prst="actionButtonBlank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08688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/>
              <a:t>Антивирусные программы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18457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dirty="0" smtClean="0">
                <a:latin typeface="+mj-lt"/>
              </a:rPr>
              <a:t>Современные антивирусные программы обеспечивают </a:t>
            </a:r>
            <a:r>
              <a:rPr lang="ru-RU" sz="2400" b="1" i="1" dirty="0" smtClean="0">
                <a:latin typeface="+mj-lt"/>
              </a:rPr>
              <a:t>комплексную защиту программ </a:t>
            </a:r>
            <a:r>
              <a:rPr lang="ru-RU" sz="2400" dirty="0" smtClean="0">
                <a:latin typeface="+mj-lt"/>
              </a:rPr>
              <a:t>и данных на компьютере от всех типов вредоносных программ и методов их проникновения на компьютер: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+mj-lt"/>
              </a:rPr>
              <a:t>Интернет,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+mj-lt"/>
              </a:rPr>
              <a:t>локальная сеть,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+mj-lt"/>
              </a:rPr>
              <a:t>электронная почта,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+mj-lt"/>
              </a:rPr>
              <a:t>съемные носители информации.</a:t>
            </a:r>
          </a:p>
          <a:p>
            <a:pPr>
              <a:buNone/>
            </a:pPr>
            <a:r>
              <a:rPr lang="ru-RU" sz="2400" dirty="0" smtClean="0">
                <a:latin typeface="+mj-lt"/>
              </a:rPr>
              <a:t>Для защиты от вредоносных программ каждого типа в антивирусе предусмотрены отдельные компоненты.</a:t>
            </a:r>
          </a:p>
          <a:p>
            <a:pPr>
              <a:buNone/>
            </a:pPr>
            <a:r>
              <a:rPr lang="ru-RU" sz="2400" b="1" i="1" dirty="0" smtClean="0">
                <a:latin typeface="+mj-lt"/>
              </a:rPr>
              <a:t>Принцип работы антивирусных программ </a:t>
            </a:r>
            <a:r>
              <a:rPr lang="ru-RU" sz="2400" dirty="0" smtClean="0">
                <a:latin typeface="+mj-lt"/>
              </a:rPr>
              <a:t>основан на проверке файлов, загрузочных секторов дисков и оперативной памяти и поиске в них известных и новых вредоносных программ.</a:t>
            </a:r>
          </a:p>
          <a:p>
            <a:endParaRPr lang="ru-RU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604448" y="6309320"/>
            <a:ext cx="539552" cy="548680"/>
          </a:xfrm>
          <a:prstGeom prst="actionButtonHom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08520" y="476672"/>
            <a:ext cx="986001" cy="1362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20705" y="2492896"/>
            <a:ext cx="2771775" cy="203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708688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Антивирусные</a:t>
            </a:r>
            <a:r>
              <a:rPr lang="ru-RU" sz="4000" b="1" dirty="0" smtClean="0"/>
              <a:t> </a:t>
            </a:r>
            <a:r>
              <a:rPr lang="ru-RU" sz="4000" dirty="0" smtClean="0"/>
              <a:t>программы</a:t>
            </a:r>
            <a:r>
              <a:rPr lang="ru-RU" sz="4000" b="1" dirty="0" smtClean="0"/>
              <a:t> 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368152"/>
            <a:ext cx="5688632" cy="52292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b="1" i="1" dirty="0" smtClean="0">
                <a:latin typeface="+mj-lt"/>
              </a:rPr>
              <a:t>Для поиска известных вредоносных программ </a:t>
            </a:r>
            <a:r>
              <a:rPr lang="ru-RU" sz="2000" dirty="0" smtClean="0">
                <a:latin typeface="+mj-lt"/>
              </a:rPr>
              <a:t>используются сигнатуры. </a:t>
            </a:r>
            <a:r>
              <a:rPr lang="ru-RU" sz="2000" b="1" i="1" dirty="0" smtClean="0">
                <a:latin typeface="+mj-lt"/>
              </a:rPr>
              <a:t>Сигнатура</a:t>
            </a:r>
            <a:r>
              <a:rPr lang="ru-RU" sz="2000" dirty="0" smtClean="0">
                <a:latin typeface="+mj-lt"/>
              </a:rPr>
              <a:t> — это некоторая постоянная последовательность программного кода, специфичная для конкретной вредоносной программы. Если антивирусная программа обнаружит такую последовательность в каком-либо файле, то файл считается зараженным вирусом и подлежит лечению или удалению.</a:t>
            </a:r>
          </a:p>
          <a:p>
            <a:pPr>
              <a:buNone/>
            </a:pPr>
            <a:r>
              <a:rPr lang="ru-RU" sz="2000" b="1" i="1" dirty="0" smtClean="0">
                <a:latin typeface="+mj-lt"/>
              </a:rPr>
              <a:t>Для поиска новых вирусов </a:t>
            </a:r>
            <a:r>
              <a:rPr lang="ru-RU" sz="2000" dirty="0" smtClean="0">
                <a:latin typeface="+mj-lt"/>
              </a:rPr>
              <a:t>используются алгоритмы эвристического сканирования,  т. е. анализа последовательности команд в проверяемом объекте. Если «подозрительная» последовательность команд обнаруживается, то антивирусная программа выдает сообщение о возможном заражении объекта.</a:t>
            </a:r>
            <a:endParaRPr lang="ru-RU" sz="2000" dirty="0">
              <a:latin typeface="+mj-lt"/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604448" y="6309320"/>
            <a:ext cx="539552" cy="548680"/>
          </a:xfrm>
          <a:prstGeom prst="actionButtonHom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1844824"/>
            <a:ext cx="30099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908720"/>
            <a:ext cx="8640960" cy="583264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latin typeface="+mj-lt"/>
              </a:rPr>
              <a:t>Большинство антивирусных программ сочетает в </a:t>
            </a:r>
            <a:r>
              <a:rPr lang="ru-RU" b="1" i="1" dirty="0" smtClean="0">
                <a:latin typeface="+mj-lt"/>
              </a:rPr>
              <a:t>себе функции постоянной защиты </a:t>
            </a:r>
            <a:r>
              <a:rPr lang="ru-RU" dirty="0" smtClean="0">
                <a:latin typeface="+mj-lt"/>
              </a:rPr>
              <a:t>(антивирусный монитор) и </a:t>
            </a:r>
            <a:r>
              <a:rPr lang="ru-RU" b="1" i="1" dirty="0" smtClean="0">
                <a:latin typeface="+mj-lt"/>
              </a:rPr>
              <a:t>функции защиты по требованию пользователя</a:t>
            </a:r>
            <a:r>
              <a:rPr lang="ru-RU" dirty="0" smtClean="0">
                <a:latin typeface="+mj-lt"/>
              </a:rPr>
              <a:t> (антивирус­ный сканер).</a:t>
            </a:r>
          </a:p>
          <a:p>
            <a:pPr>
              <a:buNone/>
            </a:pPr>
            <a:r>
              <a:rPr lang="ru-RU" b="1" i="1" dirty="0" smtClean="0">
                <a:latin typeface="+mj-lt"/>
              </a:rPr>
              <a:t>Антивирусный монитор </a:t>
            </a:r>
            <a:r>
              <a:rPr lang="ru-RU" dirty="0" smtClean="0">
                <a:latin typeface="+mj-lt"/>
              </a:rPr>
              <a:t>запускается автоматически при старте операционной системы и работает в качестве фонового системного процесса, проверяя на вредоносность совершаемые другими программами действия. Основная задача антивирусного монитора состоит в обеспечении максимальной защиты от вредоносных программ при минимальном замедлении работы компьютера.</a:t>
            </a:r>
          </a:p>
          <a:p>
            <a:pPr>
              <a:buNone/>
            </a:pPr>
            <a:r>
              <a:rPr lang="ru-RU" b="1" i="1" dirty="0" smtClean="0">
                <a:latin typeface="+mj-lt"/>
              </a:rPr>
              <a:t>Антивирусный сканер </a:t>
            </a:r>
            <a:r>
              <a:rPr lang="ru-RU" dirty="0" smtClean="0">
                <a:latin typeface="+mj-lt"/>
              </a:rPr>
              <a:t>запускается по заранее выбранному расписанию или в произвольный момент пользователем. Антивирусный сканер производит поиск вредоносных программ в оперативной памяти, а также на жестких и сетевых дисках компьютера.</a:t>
            </a:r>
          </a:p>
          <a:p>
            <a:pPr>
              <a:buNone/>
            </a:pPr>
            <a:endParaRPr lang="ru-RU" dirty="0">
              <a:latin typeface="+mj-lt"/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604448" y="6309320"/>
            <a:ext cx="539552" cy="548680"/>
          </a:xfrm>
          <a:prstGeom prst="actionButtonHom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4672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/>
              <a:t> </a:t>
            </a:r>
            <a:r>
              <a:rPr lang="ru-RU" sz="4000" dirty="0" smtClean="0"/>
              <a:t>Признаки</a:t>
            </a:r>
            <a:r>
              <a:rPr lang="ru-RU" sz="4000" b="1" dirty="0" smtClean="0"/>
              <a:t> </a:t>
            </a:r>
            <a:r>
              <a:rPr lang="ru-RU" sz="4000" dirty="0" smtClean="0"/>
              <a:t>заражения</a:t>
            </a:r>
            <a:r>
              <a:rPr lang="ru-RU" sz="4000" b="1" dirty="0" smtClean="0"/>
              <a:t> </a:t>
            </a:r>
            <a:r>
              <a:rPr lang="ru-RU" sz="4000" dirty="0" smtClean="0"/>
              <a:t>компьютера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40768"/>
            <a:ext cx="9144000" cy="5517232"/>
          </a:xfrm>
        </p:spPr>
        <p:txBody>
          <a:bodyPr>
            <a:normAutofit fontScale="25000" lnSpcReduction="20000"/>
          </a:bodyPr>
          <a:lstStyle/>
          <a:p>
            <a:pPr lvl="0">
              <a:buFont typeface="Arial" pitchFamily="34" charset="0"/>
              <a:buChar char="•"/>
            </a:pPr>
            <a:r>
              <a:rPr lang="ru-RU" sz="8800" dirty="0" smtClean="0">
                <a:latin typeface="+mj-lt"/>
              </a:rPr>
              <a:t>вывод на экран непредусмотренных  сообщений или изображений;</a:t>
            </a:r>
          </a:p>
          <a:p>
            <a:pPr lvl="0">
              <a:buFont typeface="Arial" pitchFamily="34" charset="0"/>
              <a:buChar char="•"/>
            </a:pPr>
            <a:r>
              <a:rPr lang="ru-RU" sz="8800" dirty="0" smtClean="0">
                <a:latin typeface="+mj-lt"/>
              </a:rPr>
              <a:t>подача непредусмотренных звуковых сигналов;</a:t>
            </a:r>
          </a:p>
          <a:p>
            <a:pPr lvl="0">
              <a:buFont typeface="Arial" pitchFamily="34" charset="0"/>
              <a:buChar char="•"/>
            </a:pPr>
            <a:r>
              <a:rPr lang="ru-RU" sz="8800" dirty="0" smtClean="0">
                <a:latin typeface="+mj-lt"/>
              </a:rPr>
              <a:t>неожиданное  открытие  и  закрытие  лотка  </a:t>
            </a:r>
            <a:r>
              <a:rPr lang="en-US" sz="8800" dirty="0" smtClean="0">
                <a:latin typeface="+mj-lt"/>
              </a:rPr>
              <a:t>CD/DVD</a:t>
            </a:r>
            <a:r>
              <a:rPr lang="ru-RU" sz="8800" dirty="0" smtClean="0">
                <a:latin typeface="+mj-lt"/>
              </a:rPr>
              <a:t> дисковода;</a:t>
            </a:r>
          </a:p>
          <a:p>
            <a:pPr lvl="0">
              <a:buFont typeface="Arial" pitchFamily="34" charset="0"/>
              <a:buChar char="•"/>
            </a:pPr>
            <a:r>
              <a:rPr lang="ru-RU" sz="8800" dirty="0" smtClean="0">
                <a:latin typeface="+mj-lt"/>
              </a:rPr>
              <a:t>произвольный запуск на компьютере каких-либо программ;</a:t>
            </a:r>
          </a:p>
          <a:p>
            <a:pPr lvl="0">
              <a:buFont typeface="Arial" pitchFamily="34" charset="0"/>
              <a:buChar char="•"/>
            </a:pPr>
            <a:r>
              <a:rPr lang="ru-RU" sz="8800" dirty="0" smtClean="0">
                <a:latin typeface="+mj-lt"/>
              </a:rPr>
              <a:t>частые зависания и сбои в работе компьютера;</a:t>
            </a:r>
          </a:p>
          <a:p>
            <a:pPr lvl="0">
              <a:buFont typeface="Arial" pitchFamily="34" charset="0"/>
              <a:buChar char="•"/>
            </a:pPr>
            <a:r>
              <a:rPr lang="ru-RU" sz="8800" dirty="0" smtClean="0">
                <a:latin typeface="+mj-lt"/>
              </a:rPr>
              <a:t>медленная работа компьютера при запуске программ;</a:t>
            </a:r>
          </a:p>
          <a:p>
            <a:pPr lvl="0">
              <a:buFont typeface="Arial" pitchFamily="34" charset="0"/>
              <a:buChar char="•"/>
            </a:pPr>
            <a:r>
              <a:rPr lang="ru-RU" sz="8800" dirty="0" smtClean="0">
                <a:latin typeface="+mj-lt"/>
              </a:rPr>
              <a:t>исчезновение или изменение файлов и папок;</a:t>
            </a:r>
          </a:p>
          <a:p>
            <a:pPr lvl="0">
              <a:buFont typeface="Arial" pitchFamily="34" charset="0"/>
              <a:buChar char="•"/>
            </a:pPr>
            <a:r>
              <a:rPr lang="ru-RU" sz="8800" dirty="0" smtClean="0">
                <a:latin typeface="+mj-lt"/>
              </a:rPr>
              <a:t>частое  обращение  к  жесткому  диску  (часто  мигает лампочка на системном блоке);</a:t>
            </a:r>
          </a:p>
          <a:p>
            <a:pPr lvl="0">
              <a:buFont typeface="Arial" pitchFamily="34" charset="0"/>
              <a:buChar char="•"/>
            </a:pPr>
            <a:r>
              <a:rPr lang="ru-RU" sz="8800" dirty="0" smtClean="0">
                <a:latin typeface="+mj-lt"/>
              </a:rPr>
              <a:t>зависание или неожиданное поведение браузера (например, окно программы невозможно закрыть).</a:t>
            </a:r>
          </a:p>
          <a:p>
            <a:pPr>
              <a:buNone/>
            </a:pPr>
            <a:r>
              <a:rPr lang="ru-RU" sz="8800" dirty="0" smtClean="0">
                <a:latin typeface="+mj-lt"/>
              </a:rPr>
              <a:t>Некоторые характерные признаки поражения сетевым вирусом через электронную почту:</a:t>
            </a:r>
          </a:p>
          <a:p>
            <a:pPr lvl="0">
              <a:buFont typeface="Arial" pitchFamily="34" charset="0"/>
              <a:buChar char="•"/>
            </a:pPr>
            <a:r>
              <a:rPr lang="ru-RU" sz="8800" dirty="0" smtClean="0">
                <a:latin typeface="+mj-lt"/>
              </a:rPr>
              <a:t>друзья или знакомые говорят о полученных от вас сообщениях, которые вы не отправляли;</a:t>
            </a:r>
          </a:p>
          <a:p>
            <a:pPr lvl="0">
              <a:buFont typeface="Arial" pitchFamily="34" charset="0"/>
              <a:buChar char="•"/>
            </a:pPr>
            <a:r>
              <a:rPr lang="ru-RU" sz="8800" dirty="0" smtClean="0">
                <a:latin typeface="+mj-lt"/>
              </a:rPr>
              <a:t>в вашем почтовом ящике находится большое количество сообщений без обратного адреса и заголовка.</a:t>
            </a:r>
          </a:p>
          <a:p>
            <a:endParaRPr lang="ru-RU" dirty="0"/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8604448" y="6309320"/>
            <a:ext cx="539552" cy="548680"/>
          </a:xfrm>
          <a:prstGeom prst="actionButtonHom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/>
              <a:t>Действия при наличии признаков заражения компьютера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72816"/>
            <a:ext cx="9144000" cy="50851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Прежде чем предпринимать какие-либо действия, необходимо сохранить результаты работы на внешнем носителе (дискете, </a:t>
            </a:r>
            <a:r>
              <a:rPr lang="en-US" sz="2400" dirty="0" smtClean="0"/>
              <a:t>CD</a:t>
            </a:r>
            <a:r>
              <a:rPr lang="ru-RU" sz="2400" dirty="0" smtClean="0"/>
              <a:t>- или </a:t>
            </a:r>
            <a:r>
              <a:rPr lang="en-US" sz="2400" dirty="0" smtClean="0"/>
              <a:t>DVD</a:t>
            </a:r>
            <a:r>
              <a:rPr lang="ru-RU" sz="2400" dirty="0" smtClean="0"/>
              <a:t>-диске, </a:t>
            </a:r>
            <a:r>
              <a:rPr lang="ru-RU" sz="2400" dirty="0" err="1" smtClean="0"/>
              <a:t>флэш-карте</a:t>
            </a:r>
            <a:r>
              <a:rPr lang="ru-RU" sz="2400" dirty="0" smtClean="0"/>
              <a:t> и пр.). </a:t>
            </a:r>
          </a:p>
          <a:p>
            <a:pPr>
              <a:buNone/>
            </a:pPr>
            <a:r>
              <a:rPr lang="ru-RU" sz="2400" dirty="0" smtClean="0"/>
              <a:t>Далее необходимо:</a:t>
            </a:r>
          </a:p>
          <a:p>
            <a:pPr lvl="0"/>
            <a:r>
              <a:rPr lang="ru-RU" sz="2400" dirty="0" smtClean="0"/>
              <a:t>отключить компьютер от локальной сети и Интернета,</a:t>
            </a:r>
            <a:br>
              <a:rPr lang="ru-RU" sz="2400" dirty="0" smtClean="0"/>
            </a:br>
            <a:r>
              <a:rPr lang="ru-RU" sz="2400" dirty="0" smtClean="0"/>
              <a:t>если он к ним был подключен;</a:t>
            </a:r>
          </a:p>
          <a:p>
            <a:pPr lvl="0"/>
            <a:r>
              <a:rPr lang="ru-RU" sz="2400" dirty="0" smtClean="0"/>
              <a:t>если симптом заражения состоит в том, что невозможно загрузиться с жесткого диска компьютера (компьютер выдает ошибку, когда вы его включаете), попробовать загрузиться в режиме защиты от сбоев  или с диска аварийной загрузки </a:t>
            </a:r>
            <a:r>
              <a:rPr lang="en-US" sz="2400" dirty="0" smtClean="0"/>
              <a:t>Windows</a:t>
            </a:r>
            <a:r>
              <a:rPr lang="ru-RU" sz="2400" dirty="0" smtClean="0"/>
              <a:t>;</a:t>
            </a:r>
          </a:p>
          <a:p>
            <a:pPr lvl="0"/>
            <a:r>
              <a:rPr lang="ru-RU" sz="2400" dirty="0" smtClean="0"/>
              <a:t>запустить антивирусную программу.</a:t>
            </a:r>
          </a:p>
          <a:p>
            <a:pPr>
              <a:buNone/>
            </a:pPr>
            <a:endParaRPr lang="ru-RU" sz="2400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604448" y="6309320"/>
            <a:ext cx="539552" cy="548680"/>
          </a:xfrm>
          <a:prstGeom prst="actionButtonHom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71480"/>
            <a:ext cx="9144000" cy="1417360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Компьютерные вирусы 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ru-RU" b="1" dirty="0" smtClean="0"/>
              <a:t>и защита от них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928802"/>
            <a:ext cx="8606190" cy="445252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i="1" dirty="0" smtClean="0">
                <a:latin typeface="+mj-lt"/>
              </a:rPr>
              <a:t>Компьютерные вирусы </a:t>
            </a:r>
            <a:r>
              <a:rPr lang="ru-RU" sz="2400" dirty="0" smtClean="0">
                <a:latin typeface="+mj-lt"/>
              </a:rPr>
              <a:t>являются вредоносными программами, которые могут «размножаться»</a:t>
            </a:r>
            <a:r>
              <a:rPr lang="en-US" sz="2400" dirty="0" smtClean="0">
                <a:latin typeface="+mj-lt"/>
              </a:rPr>
              <a:t> (</a:t>
            </a:r>
            <a:r>
              <a:rPr lang="ru-RU" sz="2400" dirty="0" err="1" smtClean="0">
                <a:latin typeface="+mj-lt"/>
              </a:rPr>
              <a:t>самокопироваться</a:t>
            </a:r>
            <a:r>
              <a:rPr lang="en-US" sz="2400" dirty="0" smtClean="0">
                <a:latin typeface="+mj-lt"/>
              </a:rPr>
              <a:t>)</a:t>
            </a:r>
            <a:r>
              <a:rPr lang="ru-RU" sz="2400" dirty="0" smtClean="0">
                <a:latin typeface="+mj-lt"/>
              </a:rPr>
              <a:t> и скрытно внедрять свои копии в файлы, загрузочные секторы дисков и документы. Активизация компьютерного вируса может вызывать уничтожение программ и данных.</a:t>
            </a:r>
          </a:p>
          <a:p>
            <a:pPr>
              <a:buNone/>
            </a:pPr>
            <a:r>
              <a:rPr lang="ru-RU" sz="2400" dirty="0" smtClean="0">
                <a:latin typeface="+mj-lt"/>
              </a:rPr>
              <a:t>Название </a:t>
            </a:r>
            <a:r>
              <a:rPr lang="ru-RU" sz="2400" b="1" i="1" dirty="0" smtClean="0">
                <a:latin typeface="+mj-lt"/>
              </a:rPr>
              <a:t>«вирус» </a:t>
            </a:r>
            <a:r>
              <a:rPr lang="ru-RU" sz="2400" dirty="0" smtClean="0">
                <a:latin typeface="+mj-lt"/>
              </a:rPr>
              <a:t>по отношению к компьютерным программам пришло из биологии именно по признаку </a:t>
            </a:r>
            <a:endParaRPr lang="en-US" sz="2400" dirty="0" smtClean="0">
              <a:latin typeface="+mj-lt"/>
            </a:endParaRPr>
          </a:p>
          <a:p>
            <a:pPr>
              <a:buNone/>
            </a:pPr>
            <a:r>
              <a:rPr lang="en-US" sz="2400" dirty="0" smtClean="0">
                <a:latin typeface="+mj-lt"/>
              </a:rPr>
              <a:t>	</a:t>
            </a:r>
            <a:r>
              <a:rPr lang="ru-RU" sz="2400" dirty="0" smtClean="0">
                <a:latin typeface="+mj-lt"/>
              </a:rPr>
              <a:t>способности к саморазмножению.</a:t>
            </a:r>
          </a:p>
          <a:p>
            <a:pPr>
              <a:buNone/>
            </a:pPr>
            <a:r>
              <a:rPr lang="ru-RU" sz="2400" b="1" i="1" dirty="0" smtClean="0">
                <a:latin typeface="+mj-lt"/>
              </a:rPr>
              <a:t>По «среде обитания» вирусы </a:t>
            </a:r>
            <a:r>
              <a:rPr lang="ru-RU" sz="2400" dirty="0" smtClean="0">
                <a:latin typeface="+mj-lt"/>
              </a:rPr>
              <a:t>можно разделить на загрузочные, файловые и макровирусы.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2530" name="Picture 2" descr="C:\Documents and Settings\Admin\Рабочий стол\virus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48264" y="4500562"/>
            <a:ext cx="1792635" cy="2357438"/>
          </a:xfrm>
          <a:prstGeom prst="rect">
            <a:avLst/>
          </a:prstGeom>
          <a:noFill/>
        </p:spPr>
      </p:pic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8604448" y="6309320"/>
            <a:ext cx="539552" cy="548680"/>
          </a:xfrm>
          <a:prstGeom prst="actionButtonHom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708688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Загрузочные вирусы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268760"/>
            <a:ext cx="8640960" cy="558924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800" b="1" i="1" dirty="0" smtClean="0">
                <a:latin typeface="+mj-lt"/>
              </a:rPr>
              <a:t>Загрузочные вирусы </a:t>
            </a:r>
            <a:r>
              <a:rPr lang="ru-RU" sz="2800" dirty="0" smtClean="0">
                <a:latin typeface="+mj-lt"/>
              </a:rPr>
              <a:t>заражают загрузочный сектор гибкого или жесткого диска. </a:t>
            </a:r>
          </a:p>
          <a:p>
            <a:pPr>
              <a:buNone/>
            </a:pPr>
            <a:r>
              <a:rPr lang="ru-RU" sz="2800" dirty="0" smtClean="0">
                <a:latin typeface="+mj-lt"/>
              </a:rPr>
              <a:t>Принцип действия загрузочных вирусов основан на алгоритмах запуска операционной системы при включении или перезагрузке компьютера.</a:t>
            </a:r>
          </a:p>
          <a:p>
            <a:pPr>
              <a:buNone/>
            </a:pPr>
            <a:r>
              <a:rPr lang="ru-RU" sz="2800" dirty="0" smtClean="0">
                <a:latin typeface="+mj-lt"/>
              </a:rPr>
              <a:t>При заражении дисков загрузочные вирусы «подставляют» свой код вместо программы, получающей управление при загрузке системы, и отдают управление не оригинальному коду загрузчика, а коду вируса. При инфицировании диска вирус в большинстве случаев переносит оригинальный загрузочный сектор в какой-либо другой сектор диска.</a:t>
            </a:r>
          </a:p>
          <a:p>
            <a:pPr>
              <a:buNone/>
            </a:pPr>
            <a:r>
              <a:rPr lang="ru-RU" sz="2800" b="1" i="1" dirty="0" smtClean="0">
                <a:latin typeface="+mj-lt"/>
              </a:rPr>
              <a:t>Профилактическая защита от загрузочных вирусов </a:t>
            </a:r>
            <a:r>
              <a:rPr lang="ru-RU" sz="2800" dirty="0" smtClean="0">
                <a:latin typeface="+mj-lt"/>
              </a:rPr>
              <a:t>состоит в</a:t>
            </a:r>
            <a:r>
              <a:rPr lang="ru-RU" sz="2800" i="1" dirty="0" smtClean="0">
                <a:latin typeface="+mj-lt"/>
              </a:rPr>
              <a:t> </a:t>
            </a:r>
            <a:r>
              <a:rPr lang="ru-RU" sz="2800" dirty="0" smtClean="0">
                <a:latin typeface="+mj-lt"/>
              </a:rPr>
              <a:t>отказе от загрузки операционной системы с гибких дисков и установке в </a:t>
            </a:r>
            <a:r>
              <a:rPr lang="en-US" sz="2800" dirty="0" smtClean="0">
                <a:latin typeface="+mj-lt"/>
              </a:rPr>
              <a:t>BIOS</a:t>
            </a:r>
            <a:r>
              <a:rPr lang="ru-RU" sz="2800" dirty="0" smtClean="0">
                <a:latin typeface="+mj-lt"/>
              </a:rPr>
              <a:t> вашего компьютера защиты загрузочного сектора от изменений.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604448" y="6309320"/>
            <a:ext cx="539552" cy="548680"/>
          </a:xfrm>
          <a:prstGeom prst="actionButtonHom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08688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Файловые вирусы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558924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200" b="1" i="1" dirty="0" smtClean="0">
                <a:latin typeface="+mj-lt"/>
              </a:rPr>
              <a:t>Файловые вирусы </a:t>
            </a:r>
            <a:r>
              <a:rPr lang="ru-RU" sz="2200" dirty="0" smtClean="0">
                <a:latin typeface="+mj-lt"/>
              </a:rPr>
              <a:t>различными способами внедряются в исполнимые файлы и обычно активизируются при их запуске. После запуска зараженного файла вирус находится в оперативной памяти компьютера и является активным (т. е. может заражать другие файлы) вплоть до момента выключения компьютера или перезагрузки операционной системы.</a:t>
            </a:r>
          </a:p>
          <a:p>
            <a:pPr>
              <a:buNone/>
            </a:pPr>
            <a:r>
              <a:rPr lang="ru-RU" sz="2200" dirty="0" smtClean="0">
                <a:latin typeface="+mj-lt"/>
              </a:rPr>
              <a:t>Практически все </a:t>
            </a:r>
            <a:r>
              <a:rPr lang="ru-RU" sz="2200" b="1" i="1" dirty="0" smtClean="0">
                <a:latin typeface="+mj-lt"/>
              </a:rPr>
              <a:t>загрузочные и файловые вирусы </a:t>
            </a:r>
            <a:r>
              <a:rPr lang="ru-RU" sz="2200" b="1" i="1" dirty="0" err="1" smtClean="0">
                <a:latin typeface="+mj-lt"/>
              </a:rPr>
              <a:t>резидентны</a:t>
            </a:r>
            <a:r>
              <a:rPr lang="ru-RU" sz="2200" b="1" i="1" dirty="0" smtClean="0">
                <a:latin typeface="+mj-lt"/>
              </a:rPr>
              <a:t> </a:t>
            </a:r>
            <a:r>
              <a:rPr lang="ru-RU" sz="2200" dirty="0" smtClean="0">
                <a:latin typeface="+mj-lt"/>
              </a:rPr>
              <a:t>(стирают данные на дисках, изменяют названия и другие атрибуты файлов и т. д.). </a:t>
            </a:r>
          </a:p>
          <a:p>
            <a:pPr>
              <a:buNone/>
            </a:pPr>
            <a:r>
              <a:rPr lang="ru-RU" sz="2200" b="1" i="1" dirty="0" smtClean="0">
                <a:latin typeface="+mj-lt"/>
              </a:rPr>
              <a:t>Лечение от резидентных вирусов </a:t>
            </a:r>
            <a:r>
              <a:rPr lang="ru-RU" sz="2200" dirty="0" smtClean="0">
                <a:latin typeface="+mj-lt"/>
              </a:rPr>
              <a:t>затруднено, так как даже после удаления зараженных файлов с дисков, вирус остается в оперативной памяти и возможно повторное заражение файлов.</a:t>
            </a:r>
          </a:p>
          <a:p>
            <a:pPr>
              <a:buNone/>
            </a:pPr>
            <a:r>
              <a:rPr lang="ru-RU" sz="2200" b="1" i="1" dirty="0" smtClean="0">
                <a:latin typeface="+mj-lt"/>
              </a:rPr>
              <a:t>Профилактическая защита от файловых вирусов </a:t>
            </a:r>
            <a:r>
              <a:rPr lang="ru-RU" sz="2200" dirty="0" smtClean="0">
                <a:latin typeface="+mj-lt"/>
              </a:rPr>
              <a:t>состоит в том, что не рекомендуется запускать на исполнение файлы, полученные из сомнительных источников и предварительно не проверенные антивирусными программами.</a:t>
            </a: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604448" y="6309320"/>
            <a:ext cx="539552" cy="548680"/>
          </a:xfrm>
          <a:prstGeom prst="actionButtonHom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7283152" cy="708688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Макровирусы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558924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300" b="1" i="1" dirty="0" smtClean="0">
                <a:latin typeface="+mj-lt"/>
              </a:rPr>
              <a:t>Существуют макровирусы для интегрированного офисного приложения </a:t>
            </a:r>
            <a:r>
              <a:rPr lang="en-US" sz="2300" b="1" i="1" dirty="0" smtClean="0">
                <a:latin typeface="+mj-lt"/>
              </a:rPr>
              <a:t>Microsoft Office</a:t>
            </a:r>
            <a:r>
              <a:rPr lang="ru-RU" sz="2300" dirty="0" smtClean="0">
                <a:latin typeface="+mj-lt"/>
              </a:rPr>
              <a:t>. Макровирусы фактически являются макрокомандами (макросами), на встроенном языке программирования </a:t>
            </a:r>
            <a:r>
              <a:rPr lang="en-US" sz="2300" dirty="0" smtClean="0">
                <a:latin typeface="+mj-lt"/>
              </a:rPr>
              <a:t>Visual Basic for Applications,</a:t>
            </a:r>
            <a:r>
              <a:rPr lang="ru-RU" sz="2300" dirty="0" smtClean="0">
                <a:latin typeface="+mj-lt"/>
              </a:rPr>
              <a:t> которые помещаются в документ.</a:t>
            </a:r>
          </a:p>
          <a:p>
            <a:pPr>
              <a:buNone/>
            </a:pPr>
            <a:r>
              <a:rPr lang="ru-RU" sz="2300" dirty="0" smtClean="0">
                <a:latin typeface="+mj-lt"/>
              </a:rPr>
              <a:t>Макровирусы содержат стандартные макросы, вызываются вместо них и заражают каждый открываемый или сохраняемый документ.</a:t>
            </a:r>
          </a:p>
          <a:p>
            <a:pPr>
              <a:buNone/>
            </a:pPr>
            <a:r>
              <a:rPr lang="ru-RU" sz="2300" b="1" i="1" dirty="0" smtClean="0">
                <a:latin typeface="+mj-lt"/>
              </a:rPr>
              <a:t>Макровирусы являются ограниченно резидентными</a:t>
            </a:r>
            <a:r>
              <a:rPr lang="ru-RU" sz="2300" dirty="0" smtClean="0">
                <a:latin typeface="+mj-lt"/>
              </a:rPr>
              <a:t>.</a:t>
            </a:r>
          </a:p>
          <a:p>
            <a:pPr>
              <a:buNone/>
            </a:pPr>
            <a:r>
              <a:rPr lang="ru-RU" sz="2300" b="1" i="1" dirty="0" smtClean="0">
                <a:latin typeface="+mj-lt"/>
              </a:rPr>
              <a:t>Профилактическая защита от макровирусов </a:t>
            </a:r>
            <a:r>
              <a:rPr lang="ru-RU" sz="2300" dirty="0" smtClean="0">
                <a:latin typeface="+mj-lt"/>
              </a:rPr>
              <a:t>состоит в  предотвращении запуска вируса. При открытии документа в приложениях </a:t>
            </a:r>
            <a:r>
              <a:rPr lang="en-US" sz="2300" dirty="0" smtClean="0"/>
              <a:t>Microsoft Office </a:t>
            </a:r>
            <a:r>
              <a:rPr lang="ru-RU" sz="2300" dirty="0" smtClean="0">
                <a:latin typeface="+mj-lt"/>
              </a:rPr>
              <a:t>сообщается о присутствии в них макросов (потенциальных вирусов) и предлагается запретить их загрузку. Выбор запрета на загрузку макросов надежно защитит ваш компьютер от заражения макровирусами, однако отключит и полезные макросы, содержащиеся в документе.</a:t>
            </a: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604448" y="6309320"/>
            <a:ext cx="539552" cy="548680"/>
          </a:xfrm>
          <a:prstGeom prst="actionButtonHom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92696"/>
            <a:ext cx="9144000" cy="792088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/>
              <a:t>Сетевые черви и защита от них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556792"/>
            <a:ext cx="8964488" cy="53012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300" dirty="0" smtClean="0"/>
              <a:t> </a:t>
            </a:r>
            <a:r>
              <a:rPr lang="ru-RU" sz="2300" b="1" dirty="0" smtClean="0">
                <a:latin typeface="+mj-lt"/>
              </a:rPr>
              <a:t>Сетевые черви </a:t>
            </a:r>
            <a:r>
              <a:rPr lang="ru-RU" sz="2300" dirty="0" smtClean="0">
                <a:latin typeface="+mj-lt"/>
              </a:rPr>
              <a:t>являются вредоносными программами, которые проникают на компьютер, используя сервисы компьютерных сетей. Активизация сетевого червя может вызывать уничтожение программ и данных, а также похищение персональных данных пользователя.</a:t>
            </a:r>
          </a:p>
          <a:p>
            <a:pPr>
              <a:buNone/>
            </a:pPr>
            <a:r>
              <a:rPr lang="ru-RU" sz="2300" dirty="0" smtClean="0">
                <a:latin typeface="+mj-lt"/>
              </a:rPr>
              <a:t>Для своего распространения сете­вые черви используют разнообразные сервисы глобальных и локальных компьютерных сетей: Всемирную паутину, элек­тронную почту и т. д.</a:t>
            </a:r>
          </a:p>
          <a:p>
            <a:pPr>
              <a:buNone/>
            </a:pPr>
            <a:r>
              <a:rPr lang="ru-RU" sz="2300" b="1" i="1" dirty="0" smtClean="0">
                <a:latin typeface="+mj-lt"/>
              </a:rPr>
              <a:t>Основным признаком</a:t>
            </a:r>
            <a:r>
              <a:rPr lang="ru-RU" sz="2300" dirty="0" smtClean="0">
                <a:latin typeface="+mj-lt"/>
              </a:rPr>
              <a:t>, по которому типы червей различаются между собой, является способ распространения червя — как он передает свою копию на удаленные компьютеры. Однако многие сетевые черви используют более одного способа распространения своих копий по компьютерам локальных и глобальных сетей.</a:t>
            </a:r>
          </a:p>
          <a:p>
            <a:pPr>
              <a:buNone/>
            </a:pPr>
            <a:endParaRPr lang="ru-RU" sz="2300" dirty="0">
              <a:latin typeface="+mj-lt"/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604448" y="6309320"/>
            <a:ext cx="539552" cy="548680"/>
          </a:xfrm>
          <a:prstGeom prst="actionButtonHom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/>
              <a:t>Защита информации</a:t>
            </a:r>
            <a:endParaRPr lang="ru-RU" sz="5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79512" y="2420888"/>
            <a:ext cx="8496944" cy="4320480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3600" b="1" i="1" dirty="0" smtClean="0">
                <a:latin typeface="+mj-lt"/>
              </a:rPr>
              <a:t>Защита</a:t>
            </a:r>
            <a:r>
              <a:rPr lang="ru-RU" sz="3200" b="1" i="1" dirty="0" smtClean="0">
                <a:latin typeface="+mj-lt"/>
              </a:rPr>
              <a:t> - </a:t>
            </a:r>
            <a:r>
              <a:rPr lang="ru-RU" sz="2000" dirty="0" smtClean="0">
                <a:latin typeface="+mj-lt"/>
              </a:rPr>
              <a:t> </a:t>
            </a:r>
            <a:r>
              <a:rPr lang="ru-RU" sz="3200" dirty="0" smtClean="0">
                <a:latin typeface="+mj-lt"/>
              </a:rPr>
              <a:t>система мер по обеспечению безопасности с целью сохранения государственных и коммерческих секретов. Защита обеспечивается соблюдением режима секретности, применением охранных систем сигнализации и наблюдения, использованием шифров и паролей.</a:t>
            </a:r>
            <a:endParaRPr lang="ru-RU" sz="2400" dirty="0" smtClean="0">
              <a:latin typeface="+mj-lt"/>
            </a:endParaRPr>
          </a:p>
        </p:txBody>
      </p:sp>
      <p:pic>
        <p:nvPicPr>
          <p:cNvPr id="4" name="Picture 14" descr="baby18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412776"/>
            <a:ext cx="812800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WordArt 15"/>
          <p:cNvSpPr>
            <a:spLocks noChangeArrowheads="1" noChangeShapeType="1" noTextEdit="1"/>
          </p:cNvSpPr>
          <p:nvPr/>
        </p:nvSpPr>
        <p:spPr bwMode="auto">
          <a:xfrm>
            <a:off x="7812360" y="620688"/>
            <a:ext cx="642942" cy="64294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4689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/>
                <a:cs typeface="Times New Roman"/>
              </a:rPr>
              <a:t>?</a:t>
            </a: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604448" y="6309320"/>
            <a:ext cx="539552" cy="548680"/>
          </a:xfrm>
          <a:prstGeom prst="actionButtonHom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4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08688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/>
              <a:t>Web</a:t>
            </a:r>
            <a:r>
              <a:rPr lang="ru-RU" sz="4000" dirty="0" smtClean="0"/>
              <a:t>-черви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340768"/>
            <a:ext cx="8712968" cy="532859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latin typeface="+mj-lt"/>
              </a:rPr>
              <a:t>Отдельную категорию составляют </a:t>
            </a:r>
            <a:r>
              <a:rPr lang="ru-RU" b="1" i="1" dirty="0" smtClean="0">
                <a:latin typeface="+mj-lt"/>
              </a:rPr>
              <a:t>черви, использующие для своего распространения </a:t>
            </a:r>
            <a:r>
              <a:rPr lang="en-US" b="1" i="1" dirty="0" smtClean="0">
                <a:latin typeface="+mj-lt"/>
              </a:rPr>
              <a:t>web</a:t>
            </a:r>
            <a:r>
              <a:rPr lang="ru-RU" b="1" i="1" dirty="0" smtClean="0">
                <a:latin typeface="+mj-lt"/>
              </a:rPr>
              <a:t>-серверы</a:t>
            </a:r>
            <a:r>
              <a:rPr lang="ru-RU" dirty="0" smtClean="0">
                <a:latin typeface="+mj-lt"/>
              </a:rPr>
              <a:t>. Заражение происходит в два этапа. Сначала червь проникает в компьютер-сервер и модифицирует </a:t>
            </a:r>
            <a:r>
              <a:rPr lang="en-US" dirty="0" smtClean="0">
                <a:latin typeface="+mj-lt"/>
              </a:rPr>
              <a:t>web</a:t>
            </a:r>
            <a:r>
              <a:rPr lang="ru-RU" dirty="0" smtClean="0">
                <a:latin typeface="+mj-lt"/>
              </a:rPr>
              <a:t>-страницы сервера. Затем червь «ждет» посетителей, которые запрашивают информацию с зараженного сервера (например, открывают в браузере зараженную </a:t>
            </a:r>
            <a:r>
              <a:rPr lang="en-US" dirty="0" smtClean="0">
                <a:latin typeface="+mj-lt"/>
              </a:rPr>
              <a:t>web</a:t>
            </a:r>
            <a:r>
              <a:rPr lang="ru-RU" dirty="0" smtClean="0">
                <a:latin typeface="+mj-lt"/>
              </a:rPr>
              <a:t>-страницу), и таким образом проникает на другие компьютеры сети.</a:t>
            </a:r>
          </a:p>
          <a:p>
            <a:pPr>
              <a:buNone/>
            </a:pPr>
            <a:r>
              <a:rPr lang="ru-RU" dirty="0" smtClean="0">
                <a:latin typeface="+mj-lt"/>
              </a:rPr>
              <a:t>Разновидностью </a:t>
            </a:r>
            <a:r>
              <a:rPr lang="en-US" dirty="0" smtClean="0">
                <a:latin typeface="+mj-lt"/>
              </a:rPr>
              <a:t>Web</a:t>
            </a:r>
            <a:r>
              <a:rPr lang="ru-RU" dirty="0" smtClean="0">
                <a:latin typeface="+mj-lt"/>
              </a:rPr>
              <a:t>-червей являются </a:t>
            </a:r>
            <a:r>
              <a:rPr lang="ru-RU" b="1" i="1" dirty="0" err="1" smtClean="0">
                <a:latin typeface="+mj-lt"/>
              </a:rPr>
              <a:t>скрипты</a:t>
            </a:r>
            <a:r>
              <a:rPr lang="ru-RU" dirty="0" smtClean="0">
                <a:latin typeface="+mj-lt"/>
              </a:rPr>
              <a:t> — активные элементы (программы) на языках </a:t>
            </a:r>
            <a:r>
              <a:rPr lang="en-US" dirty="0" smtClean="0">
                <a:latin typeface="+mj-lt"/>
              </a:rPr>
              <a:t>JavaScript</a:t>
            </a:r>
            <a:r>
              <a:rPr lang="ru-RU" dirty="0" smtClean="0">
                <a:latin typeface="+mj-lt"/>
              </a:rPr>
              <a:t> или </a:t>
            </a:r>
            <a:r>
              <a:rPr lang="en-US" dirty="0" smtClean="0">
                <a:latin typeface="+mj-lt"/>
              </a:rPr>
              <a:t>VBScript.</a:t>
            </a:r>
            <a:endParaRPr lang="ru-RU" dirty="0" smtClean="0">
              <a:latin typeface="+mj-lt"/>
            </a:endParaRPr>
          </a:p>
          <a:p>
            <a:pPr>
              <a:buNone/>
            </a:pPr>
            <a:r>
              <a:rPr lang="ru-RU" b="1" i="1" dirty="0" smtClean="0">
                <a:latin typeface="+mj-lt"/>
              </a:rPr>
              <a:t>Профилактическая защита от </a:t>
            </a:r>
            <a:r>
              <a:rPr lang="en-US" b="1" i="1" dirty="0" smtClean="0">
                <a:latin typeface="+mj-lt"/>
              </a:rPr>
              <a:t>web-</a:t>
            </a:r>
            <a:r>
              <a:rPr lang="ru-RU" b="1" i="1" dirty="0" smtClean="0">
                <a:latin typeface="+mj-lt"/>
              </a:rPr>
              <a:t>червей </a:t>
            </a:r>
            <a:r>
              <a:rPr lang="ru-RU" dirty="0" smtClean="0">
                <a:latin typeface="+mj-lt"/>
              </a:rPr>
              <a:t>состоит в том, что в браузере можно запретить получение активных элементов на локальный компьютер.</a:t>
            </a:r>
          </a:p>
          <a:p>
            <a:pPr>
              <a:buNone/>
            </a:pPr>
            <a:r>
              <a:rPr lang="ru-RU" dirty="0" smtClean="0">
                <a:latin typeface="+mj-lt"/>
              </a:rPr>
              <a:t>Еще более эффективны </a:t>
            </a:r>
            <a:r>
              <a:rPr lang="en-US" dirty="0" smtClean="0">
                <a:latin typeface="+mj-lt"/>
              </a:rPr>
              <a:t>Web</a:t>
            </a:r>
            <a:r>
              <a:rPr lang="ru-RU" dirty="0" smtClean="0">
                <a:latin typeface="+mj-lt"/>
              </a:rPr>
              <a:t>-антивирусные программы, которые включают межсетевой экран и модуль проверки </a:t>
            </a:r>
            <a:r>
              <a:rPr lang="ru-RU" dirty="0" err="1" smtClean="0">
                <a:latin typeface="+mj-lt"/>
              </a:rPr>
              <a:t>скриптов</a:t>
            </a:r>
            <a:r>
              <a:rPr lang="ru-RU" dirty="0" smtClean="0">
                <a:latin typeface="+mj-lt"/>
              </a:rPr>
              <a:t> на языках </a:t>
            </a:r>
            <a:r>
              <a:rPr lang="en-US" dirty="0" smtClean="0">
                <a:latin typeface="+mj-lt"/>
              </a:rPr>
              <a:t>JavaScript</a:t>
            </a:r>
            <a:r>
              <a:rPr lang="ru-RU" dirty="0" smtClean="0">
                <a:latin typeface="+mj-lt"/>
              </a:rPr>
              <a:t> или </a:t>
            </a:r>
            <a:r>
              <a:rPr lang="en-US" dirty="0" smtClean="0">
                <a:latin typeface="+mj-lt"/>
              </a:rPr>
              <a:t>VBScript</a:t>
            </a:r>
            <a:endParaRPr lang="ru-RU" dirty="0">
              <a:latin typeface="+mj-lt"/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604448" y="6309320"/>
            <a:ext cx="539552" cy="548680"/>
          </a:xfrm>
          <a:prstGeom prst="actionButtonHom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08688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/>
              <a:t>Межсетевой экран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484784"/>
            <a:ext cx="8712968" cy="518457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i="1" dirty="0" smtClean="0">
                <a:latin typeface="+mj-lt"/>
              </a:rPr>
              <a:t>Межсетевой экран (брандмауэр) </a:t>
            </a:r>
            <a:r>
              <a:rPr lang="ru-RU" dirty="0" smtClean="0">
                <a:latin typeface="+mj-lt"/>
              </a:rPr>
              <a:t>— это программное или аппаратное обеспечение, которое проверяет информацию, входящую в компьютер из локальной сети или Интернета, а затем либо отклоняет ее, либо пропускает в компьютер, в зависимости от параметров брандмауэра.</a:t>
            </a:r>
          </a:p>
          <a:p>
            <a:pPr>
              <a:buNone/>
            </a:pPr>
            <a:r>
              <a:rPr lang="ru-RU" dirty="0" smtClean="0">
                <a:latin typeface="+mj-lt"/>
              </a:rPr>
              <a:t>Межсетевой экран обеспечивает проверку всех </a:t>
            </a:r>
            <a:r>
              <a:rPr lang="en-US" dirty="0" smtClean="0">
                <a:latin typeface="+mj-lt"/>
              </a:rPr>
              <a:t>web</a:t>
            </a:r>
            <a:r>
              <a:rPr lang="ru-RU" dirty="0" smtClean="0">
                <a:latin typeface="+mj-lt"/>
              </a:rPr>
              <a:t>-страниц, поступающих на компьютер пользователя. Каждая </a:t>
            </a:r>
            <a:r>
              <a:rPr lang="en-US" dirty="0" smtClean="0">
                <a:latin typeface="+mj-lt"/>
              </a:rPr>
              <a:t>web</a:t>
            </a:r>
            <a:r>
              <a:rPr lang="ru-RU" dirty="0" smtClean="0">
                <a:latin typeface="+mj-lt"/>
              </a:rPr>
              <a:t>-страница перехватывается и анализируется межсетевым экраном на присутствие вредоносного кода. </a:t>
            </a:r>
            <a:endParaRPr lang="en-US" dirty="0" smtClean="0">
              <a:latin typeface="+mj-lt"/>
            </a:endParaRPr>
          </a:p>
          <a:p>
            <a:pPr>
              <a:buNone/>
            </a:pPr>
            <a:r>
              <a:rPr lang="ru-RU" dirty="0" smtClean="0">
                <a:latin typeface="+mj-lt"/>
              </a:rPr>
              <a:t>Распознавание вредоносных программ происходит на основании баз, используемых в работе межсетевого экрана, и с помощью эвристического алгоритма. </a:t>
            </a:r>
            <a:r>
              <a:rPr lang="ru-RU" b="1" i="1" dirty="0" smtClean="0">
                <a:latin typeface="+mj-lt"/>
              </a:rPr>
              <a:t>Базы</a:t>
            </a:r>
            <a:r>
              <a:rPr lang="ru-RU" dirty="0" smtClean="0">
                <a:latin typeface="+mj-lt"/>
              </a:rPr>
              <a:t> содержат описание всех известных на настоящий момент вредоносных программ и способов их обезвреживания. </a:t>
            </a:r>
            <a:r>
              <a:rPr lang="ru-RU" b="1" i="1" dirty="0" smtClean="0">
                <a:latin typeface="+mj-lt"/>
              </a:rPr>
              <a:t>Эвристический алгоритм</a:t>
            </a:r>
            <a:r>
              <a:rPr lang="ru-RU" dirty="0" smtClean="0">
                <a:latin typeface="+mj-lt"/>
              </a:rPr>
              <a:t> позволяет обнару­живать новые вирусы, еще не описанные в базах.</a:t>
            </a:r>
          </a:p>
          <a:p>
            <a:pPr>
              <a:buNone/>
            </a:pPr>
            <a:endParaRPr lang="ru-RU" dirty="0">
              <a:latin typeface="+mj-lt"/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604448" y="6309320"/>
            <a:ext cx="539552" cy="548680"/>
          </a:xfrm>
          <a:prstGeom prst="actionButtonHom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08688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/>
              <a:t>Почтовые черви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268760"/>
            <a:ext cx="8712968" cy="551723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2700" b="1" i="1" dirty="0" smtClean="0">
                <a:latin typeface="+mj-lt"/>
              </a:rPr>
              <a:t>Почтовые черви </a:t>
            </a:r>
            <a:r>
              <a:rPr lang="ru-RU" sz="2700" dirty="0" smtClean="0">
                <a:latin typeface="+mj-lt"/>
              </a:rPr>
              <a:t>для своего распространения используют электронную почту. </a:t>
            </a:r>
          </a:p>
          <a:p>
            <a:pPr>
              <a:buNone/>
            </a:pPr>
            <a:r>
              <a:rPr lang="ru-RU" sz="2700" dirty="0" smtClean="0">
                <a:latin typeface="+mj-lt"/>
              </a:rPr>
              <a:t>Червь либо отсылает свою копию в виде вложения в электронное письмо, либо отсылает ссылку на свой файл, расположенный на каком-либо сетевом ресурсе. В первом случае код червя активизируется при открытии (запуске) зараженного вложения, во втором — при открытии ссылки на зараженный файл. В обоих случаях эффект одинаков — активизируется код червя.</a:t>
            </a:r>
          </a:p>
          <a:p>
            <a:pPr>
              <a:buNone/>
            </a:pPr>
            <a:r>
              <a:rPr lang="ru-RU" sz="2700" dirty="0" smtClean="0">
                <a:latin typeface="+mj-lt"/>
              </a:rPr>
              <a:t>Червь после заражения компьютера начинает рассылать себя по всем адресам электронной почты, которые имеются в адресной книге пользователя.</a:t>
            </a:r>
          </a:p>
          <a:p>
            <a:pPr>
              <a:buNone/>
            </a:pPr>
            <a:r>
              <a:rPr lang="ru-RU" sz="2700" b="1" i="1" dirty="0" smtClean="0">
                <a:latin typeface="+mj-lt"/>
              </a:rPr>
              <a:t>Профилактическая защита от почтовых червей </a:t>
            </a:r>
            <a:r>
              <a:rPr lang="ru-RU" sz="2700" dirty="0" smtClean="0">
                <a:latin typeface="+mj-lt"/>
              </a:rPr>
              <a:t>состоит в том, что </a:t>
            </a:r>
          </a:p>
          <a:p>
            <a:pPr>
              <a:buFont typeface="Arial" pitchFamily="34" charset="0"/>
              <a:buChar char="•"/>
            </a:pPr>
            <a:r>
              <a:rPr lang="ru-RU" sz="2700" dirty="0" smtClean="0">
                <a:latin typeface="+mj-lt"/>
              </a:rPr>
              <a:t>не рекомендуется открывать вложенные в почтовые сообщения файлы, полученные из сомнительных источников.</a:t>
            </a:r>
          </a:p>
          <a:p>
            <a:pPr>
              <a:buFont typeface="Arial" pitchFamily="34" charset="0"/>
              <a:buChar char="•"/>
            </a:pPr>
            <a:r>
              <a:rPr lang="ru-RU" sz="2700" dirty="0" smtClean="0">
                <a:latin typeface="+mj-lt"/>
              </a:rPr>
              <a:t>рекомендуется своевременно скачивать из Интернета и устанавливать обновления системы безопасности операционной системы и приложений.</a:t>
            </a:r>
          </a:p>
          <a:p>
            <a:pPr>
              <a:buNone/>
            </a:pPr>
            <a:endParaRPr lang="ru-RU" dirty="0">
              <a:latin typeface="+mj-lt"/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604448" y="6309320"/>
            <a:ext cx="539552" cy="548680"/>
          </a:xfrm>
          <a:prstGeom prst="actionButtonHom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48680"/>
            <a:ext cx="8229600" cy="135676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Троянские программы</a:t>
            </a:r>
            <a:br>
              <a:rPr lang="ru-RU" b="1" dirty="0" smtClean="0"/>
            </a:br>
            <a:r>
              <a:rPr lang="ru-RU" b="1" dirty="0" smtClean="0"/>
              <a:t>и защита от них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988840"/>
            <a:ext cx="5184576" cy="46805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i="1" dirty="0" smtClean="0">
                <a:latin typeface="+mj-lt"/>
              </a:rPr>
              <a:t>Троянская программа, троянец </a:t>
            </a:r>
            <a:r>
              <a:rPr lang="ru-RU" dirty="0" smtClean="0">
                <a:latin typeface="+mj-lt"/>
              </a:rPr>
              <a:t>(от англ. </a:t>
            </a:r>
            <a:r>
              <a:rPr lang="en-US" dirty="0" err="1" smtClean="0">
                <a:latin typeface="+mj-lt"/>
              </a:rPr>
              <a:t>trojan</a:t>
            </a:r>
            <a:r>
              <a:rPr lang="ru-RU" dirty="0" smtClean="0">
                <a:latin typeface="+mj-lt"/>
              </a:rPr>
              <a:t>) — вредоносная программа, которая выполняет несанкционированную пользователем передачу управления компьютером удаленному пользователю, а также действия по удалению, модификации, сбору и пересылке информации третьим лицам.</a:t>
            </a: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604448" y="6309320"/>
            <a:ext cx="539552" cy="548680"/>
          </a:xfrm>
          <a:prstGeom prst="actionButtonHom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71950" y="2492896"/>
            <a:ext cx="3824388" cy="2866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640960" cy="1224136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/>
              <a:t>Троянские   утилиты   удаленного   администрирования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772816"/>
            <a:ext cx="8640960" cy="5085184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>
                <a:latin typeface="+mj-lt"/>
              </a:rPr>
              <a:t>Троянские программы этого класса являются утилитами удаленного администрирования компьютеров в сети. Утилиты скрытого управления позволяют принимать или отсылать файлы, запускать и уничтожать их, выводить сообщения, стирать информацию, перезагружать компьютер и т. д.</a:t>
            </a:r>
          </a:p>
          <a:p>
            <a:pPr>
              <a:buNone/>
            </a:pPr>
            <a:r>
              <a:rPr lang="ru-RU" dirty="0" smtClean="0">
                <a:latin typeface="+mj-lt"/>
              </a:rPr>
              <a:t>При запуске троянец устанавливает себя в системе и затем следит за ней, при этом пользователю не выдается никаких сообщений о действиях троянской программы в системе. В результате «пользователь» этой троянской программы может и не знать о ее присутствии в системе, в то время как его компьютер открыт для удаленного управления.</a:t>
            </a:r>
          </a:p>
          <a:p>
            <a:pPr>
              <a:buNone/>
            </a:pPr>
            <a:r>
              <a:rPr lang="ru-RU" dirty="0" smtClean="0">
                <a:latin typeface="+mj-lt"/>
              </a:rPr>
              <a:t>Являются одним из самых опасных видов вредоносного программного обеспечения.</a:t>
            </a:r>
          </a:p>
          <a:p>
            <a:pPr>
              <a:buNone/>
            </a:pPr>
            <a:endParaRPr lang="ru-RU" dirty="0" smtClean="0">
              <a:latin typeface="+mj-lt"/>
            </a:endParaRPr>
          </a:p>
          <a:p>
            <a:pPr>
              <a:buNone/>
            </a:pPr>
            <a:endParaRPr lang="ru-RU" dirty="0">
              <a:latin typeface="+mj-lt"/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604448" y="6309320"/>
            <a:ext cx="539552" cy="548680"/>
          </a:xfrm>
          <a:prstGeom prst="actionButtonHom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640960" cy="792088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/>
              <a:t>Троянские   программы - шпионы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700808"/>
            <a:ext cx="8640960" cy="48965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i="1" dirty="0" smtClean="0">
                <a:latin typeface="+mj-lt"/>
              </a:rPr>
              <a:t>Троянские программы — шпионы </a:t>
            </a:r>
            <a:r>
              <a:rPr lang="ru-RU" dirty="0" smtClean="0">
                <a:latin typeface="+mj-lt"/>
              </a:rPr>
              <a:t>осуществляют электронный шпионаж за пользователем зараженного компьютера:  вводимая с клавиатуры информация, снимки экрана, список активных приложений и действия пользователя с ними сохраняются в каком-либо файле на диске и периодически отправляются злоумышленнику. </a:t>
            </a:r>
          </a:p>
          <a:p>
            <a:pPr>
              <a:buNone/>
            </a:pPr>
            <a:r>
              <a:rPr lang="ru-RU" dirty="0" smtClean="0">
                <a:latin typeface="+mj-lt"/>
              </a:rPr>
              <a:t>Троянские программы этого типа часто используются для кражи информации пользователей различных систем онлайновых платежей и банковских систем.</a:t>
            </a:r>
          </a:p>
          <a:p>
            <a:pPr>
              <a:buNone/>
            </a:pPr>
            <a:endParaRPr lang="ru-RU" dirty="0" smtClean="0">
              <a:latin typeface="+mj-lt"/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604448" y="6309320"/>
            <a:ext cx="539552" cy="548680"/>
          </a:xfrm>
          <a:prstGeom prst="actionButtonHom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720080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/>
              <a:t>Рекламные программы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8383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i="1" dirty="0" smtClean="0">
                <a:latin typeface="+mj-lt"/>
              </a:rPr>
              <a:t>Рекламные программы </a:t>
            </a:r>
            <a:r>
              <a:rPr lang="ru-RU" dirty="0" smtClean="0">
                <a:latin typeface="+mj-lt"/>
              </a:rPr>
              <a:t>(англ. </a:t>
            </a:r>
            <a:r>
              <a:rPr lang="en-US" i="1" dirty="0" smtClean="0">
                <a:latin typeface="+mj-lt"/>
              </a:rPr>
              <a:t>Adware: Advertisement </a:t>
            </a:r>
            <a:r>
              <a:rPr lang="ru-RU" dirty="0" smtClean="0">
                <a:latin typeface="+mj-lt"/>
              </a:rPr>
              <a:t>— реклама и </a:t>
            </a:r>
            <a:r>
              <a:rPr lang="en-US" i="1" dirty="0" smtClean="0">
                <a:latin typeface="+mj-lt"/>
              </a:rPr>
              <a:t>Software</a:t>
            </a:r>
            <a:r>
              <a:rPr lang="ru-RU" i="1" dirty="0" smtClean="0">
                <a:latin typeface="+mj-lt"/>
              </a:rPr>
              <a:t> </a:t>
            </a:r>
            <a:r>
              <a:rPr lang="ru-RU" dirty="0" smtClean="0">
                <a:latin typeface="+mj-lt"/>
              </a:rPr>
              <a:t>— программное обеспечение) встраивают рекламу в основную полезную программу и могут выполнять функцию троянских программ. Рекламные программы могут скрытно собирать различную информацию о пользователе компьютера и затем отправлять ее злоумышленнику.</a:t>
            </a:r>
          </a:p>
          <a:p>
            <a:pPr>
              <a:buNone/>
            </a:pPr>
            <a:r>
              <a:rPr lang="ru-RU" b="1" dirty="0" smtClean="0">
                <a:latin typeface="+mj-lt"/>
              </a:rPr>
              <a:t>Защита от троянских программ. </a:t>
            </a:r>
            <a:r>
              <a:rPr lang="ru-RU" dirty="0" smtClean="0">
                <a:latin typeface="+mj-lt"/>
              </a:rPr>
              <a:t>Троянские программы часто изменяют записи системного реестра операционной системы, который содержит все сведения о компьютере и установленном программном обеспечении. Для их удаления необходимо восстановление системного реестра, поэтому компонент, восстанавливающий системный реестр, входит в современные операционные системы.</a:t>
            </a:r>
          </a:p>
          <a:p>
            <a:pPr>
              <a:buNone/>
            </a:pPr>
            <a:endParaRPr lang="ru-RU" dirty="0">
              <a:latin typeface="+mj-lt"/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604448" y="6309320"/>
            <a:ext cx="539552" cy="548680"/>
          </a:xfrm>
          <a:prstGeom prst="actionButtonHom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368152"/>
          </a:xfrm>
        </p:spPr>
        <p:txBody>
          <a:bodyPr>
            <a:normAutofit fontScale="90000"/>
          </a:bodyPr>
          <a:lstStyle/>
          <a:p>
            <a:pPr algn="ctr">
              <a:tabLst>
                <a:tab pos="1978025" algn="l"/>
              </a:tabLst>
            </a:pPr>
            <a:r>
              <a:rPr lang="ru-RU" b="1" dirty="0" smtClean="0"/>
              <a:t>Хакерские утилиты </a:t>
            </a:r>
            <a:br>
              <a:rPr lang="ru-RU" b="1" dirty="0" smtClean="0"/>
            </a:br>
            <a:r>
              <a:rPr lang="ru-RU" b="1" dirty="0" smtClean="0"/>
              <a:t>и защита от них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204864"/>
            <a:ext cx="8640960" cy="446449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i="1" dirty="0" smtClean="0">
                <a:latin typeface="+mj-lt"/>
              </a:rPr>
              <a:t>Сетевые атаки на удаленные серверы </a:t>
            </a:r>
            <a:r>
              <a:rPr lang="ru-RU" dirty="0" smtClean="0">
                <a:latin typeface="+mj-lt"/>
              </a:rPr>
              <a:t>реализуются с помощью специальных программ, которые посылают на них многочисленные запросы. Это приводит к отказу в обслуживании (зависанию сервера), если ресурсы атакуемого сервера недостаточны для обработки всех поступающих запросов.</a:t>
            </a:r>
          </a:p>
          <a:p>
            <a:pPr>
              <a:buNone/>
            </a:pPr>
            <a:r>
              <a:rPr lang="ru-RU" dirty="0" smtClean="0">
                <a:latin typeface="+mj-lt"/>
              </a:rPr>
              <a:t>Некоторые хакерские утилиты реализуют фатальные сетевые атаки. Такие утилиты используют уязвимости в операционных системах и приложениях и отправляют специально оформленные запросы на атакуемые компьютеры в сети. В результате сетевой запрос специального вида вызывает критическую ошибку в атакуемом приложении, и система прекращает работу.</a:t>
            </a:r>
            <a:endParaRPr lang="ru-RU" dirty="0">
              <a:latin typeface="+mj-lt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67544" y="1568184"/>
            <a:ext cx="8229600" cy="636680"/>
          </a:xfrm>
          <a:prstGeom prst="rect">
            <a:avLst/>
          </a:prstGeom>
        </p:spPr>
        <p:txBody>
          <a:bodyPr vert="horz" lIns="0" rIns="0" bIns="0" anchor="b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978025" algn="l"/>
              </a:tabLst>
              <a:defRPr/>
            </a:pPr>
            <a:r>
              <a:rPr kumimoji="0" lang="ru-RU" sz="400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Сетевые атаки</a:t>
            </a:r>
            <a:endParaRPr kumimoji="0" lang="ru-RU" sz="4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8604448" y="6309320"/>
            <a:ext cx="539552" cy="548680"/>
          </a:xfrm>
          <a:prstGeom prst="actionButtonHom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628800"/>
            <a:ext cx="8640960" cy="489654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i="1" dirty="0" smtClean="0">
                <a:latin typeface="+mj-lt"/>
              </a:rPr>
              <a:t>Утилиты взлома удаленных компьютеров </a:t>
            </a:r>
            <a:r>
              <a:rPr lang="ru-RU" dirty="0" smtClean="0">
                <a:latin typeface="+mj-lt"/>
              </a:rPr>
              <a:t>предназначены для проникновения в удаленные компьютеры с целью дальнейшего управления ими (используя методы троянских программ типа утилит удаленного администрирования) или для внедрения во взломанную систему других вредоносных программ.</a:t>
            </a:r>
          </a:p>
          <a:p>
            <a:pPr>
              <a:buNone/>
            </a:pPr>
            <a:r>
              <a:rPr lang="ru-RU" dirty="0" smtClean="0">
                <a:latin typeface="+mj-lt"/>
              </a:rPr>
              <a:t>Утилиты взлома удаленных компьютеров обычно используют уязвимости в операционных системах или приложениях, установленных на атакуемом компьютере. </a:t>
            </a:r>
          </a:p>
          <a:p>
            <a:pPr>
              <a:buNone/>
            </a:pPr>
            <a:r>
              <a:rPr lang="ru-RU" b="1" i="1" dirty="0" smtClean="0">
                <a:latin typeface="+mj-lt"/>
              </a:rPr>
              <a:t>Профилактическая защита от таких хакерских утилит </a:t>
            </a:r>
            <a:r>
              <a:rPr lang="ru-RU" dirty="0" smtClean="0">
                <a:latin typeface="+mj-lt"/>
              </a:rPr>
              <a:t>состоит в своевременной загрузке из Интернета обновлений системы безопасности операционной системы и приложений.</a:t>
            </a:r>
            <a:endParaRPr lang="ru-RU" dirty="0">
              <a:latin typeface="+mj-lt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0" y="836712"/>
            <a:ext cx="9144000" cy="636680"/>
          </a:xfrm>
          <a:prstGeom prst="rect">
            <a:avLst/>
          </a:prstGeom>
        </p:spPr>
        <p:txBody>
          <a:bodyPr vert="horz" lIns="0" rIns="0" bIns="0" anchor="b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978025" algn="l"/>
              </a:tabLst>
              <a:defRPr/>
            </a:pPr>
            <a:r>
              <a:rPr kumimoji="0" lang="ru-RU" sz="400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Утилиты взлома</a:t>
            </a:r>
            <a:r>
              <a:rPr kumimoji="0" lang="ru-RU" sz="400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удалённых компьютеров</a:t>
            </a:r>
            <a:endParaRPr kumimoji="0" lang="ru-RU" sz="4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8604448" y="6309320"/>
            <a:ext cx="539552" cy="548680"/>
          </a:xfrm>
          <a:prstGeom prst="actionButtonHom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628800"/>
            <a:ext cx="8640960" cy="489654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err="1" smtClean="0">
                <a:latin typeface="+mj-lt"/>
              </a:rPr>
              <a:t>Руткит</a:t>
            </a:r>
            <a:r>
              <a:rPr lang="ru-RU" dirty="0" smtClean="0">
                <a:latin typeface="+mj-lt"/>
              </a:rPr>
              <a:t> (от англ. </a:t>
            </a:r>
            <a:r>
              <a:rPr lang="en-US" dirty="0" smtClean="0">
                <a:latin typeface="+mj-lt"/>
              </a:rPr>
              <a:t>root kit</a:t>
            </a:r>
            <a:r>
              <a:rPr lang="ru-RU" dirty="0" smtClean="0">
                <a:latin typeface="+mj-lt"/>
              </a:rPr>
              <a:t> — «набор для получения прав </a:t>
            </a:r>
            <a:r>
              <a:rPr lang="en-US" dirty="0" smtClean="0">
                <a:latin typeface="+mj-lt"/>
              </a:rPr>
              <a:t>root</a:t>
            </a:r>
            <a:r>
              <a:rPr lang="ru-RU" dirty="0" smtClean="0">
                <a:latin typeface="+mj-lt"/>
              </a:rPr>
              <a:t>») — программа или набор программ для скрытого взятия под контроль взломанной системы. </a:t>
            </a:r>
            <a:endParaRPr lang="en-US" dirty="0" smtClean="0">
              <a:latin typeface="+mj-lt"/>
            </a:endParaRPr>
          </a:p>
          <a:p>
            <a:pPr>
              <a:buNone/>
            </a:pPr>
            <a:r>
              <a:rPr lang="ru-RU" dirty="0" smtClean="0">
                <a:latin typeface="+mj-lt"/>
              </a:rPr>
              <a:t>Это утилиты, используемые для сокрытия вредоносной активности. Они маскируют вредоносные программы, чтобы избежать их обнаружения антивирусными программами. </a:t>
            </a:r>
            <a:endParaRPr lang="en-US" dirty="0" smtClean="0">
              <a:latin typeface="+mj-lt"/>
            </a:endParaRPr>
          </a:p>
          <a:p>
            <a:pPr>
              <a:buNone/>
            </a:pPr>
            <a:r>
              <a:rPr lang="ru-RU" dirty="0" err="1" smtClean="0">
                <a:latin typeface="+mj-lt"/>
              </a:rPr>
              <a:t>Руткиты</a:t>
            </a:r>
            <a:r>
              <a:rPr lang="ru-RU" dirty="0" smtClean="0">
                <a:latin typeface="+mj-lt"/>
              </a:rPr>
              <a:t> модифицируют операционную систему на компьютере и заменяют основные ее функции, чтобы скрыть свое собственное присутствие и действия, которые предпринимает злоумышленник на зараженном компьютере.</a:t>
            </a:r>
          </a:p>
          <a:p>
            <a:pPr>
              <a:buNone/>
            </a:pPr>
            <a:endParaRPr lang="ru-RU" dirty="0">
              <a:latin typeface="+mj-lt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57808" y="836712"/>
            <a:ext cx="8028384" cy="636680"/>
          </a:xfrm>
          <a:prstGeom prst="rect">
            <a:avLst/>
          </a:prstGeom>
        </p:spPr>
        <p:txBody>
          <a:bodyPr vert="horz" lIns="0" rIns="0" bIns="0" anchor="b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978025" algn="l"/>
              </a:tabLst>
              <a:defRPr/>
            </a:pPr>
            <a:r>
              <a:rPr kumimoji="0" lang="ru-RU" sz="40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Руткиты</a:t>
            </a:r>
            <a:endParaRPr kumimoji="0" lang="ru-RU" sz="4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8604448" y="6309320"/>
            <a:ext cx="539552" cy="548680"/>
          </a:xfrm>
          <a:prstGeom prst="actionButtonHom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2008" y="764704"/>
            <a:ext cx="4716016" cy="597666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200" b="1" i="1" dirty="0" smtClean="0">
                <a:latin typeface="+mj-lt"/>
              </a:rPr>
              <a:t>Защита информации </a:t>
            </a:r>
            <a:r>
              <a:rPr lang="ru-RU" sz="2800" dirty="0" smtClean="0">
                <a:latin typeface="+mj-lt"/>
              </a:rPr>
              <a:t>представляет собой деятельность по предотвращению утечки защищаемой информации, несанкционированных и непреднамеренных воздействий на защищаемую информацию, то есть процесс, направленный на достижение этого состояния.</a:t>
            </a:r>
            <a:endParaRPr lang="ru-RU" sz="2800" dirty="0">
              <a:latin typeface="+mj-lt"/>
            </a:endParaRPr>
          </a:p>
        </p:txBody>
      </p:sp>
      <p:pic>
        <p:nvPicPr>
          <p:cNvPr id="1026" name="Picture 2" descr="C:\Documents and Settings\Admin\Рабочий стол\cb7532-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1124744"/>
            <a:ext cx="3929090" cy="4299508"/>
          </a:xfrm>
          <a:prstGeom prst="rect">
            <a:avLst/>
          </a:prstGeom>
          <a:noFill/>
        </p:spPr>
      </p:pic>
      <p:sp>
        <p:nvSpPr>
          <p:cNvPr id="4" name="Управляющая кнопка: домой 3">
            <a:hlinkClick r:id="rId3" action="ppaction://hlinksldjump" highlightClick="1"/>
          </p:cNvPr>
          <p:cNvSpPr/>
          <p:nvPr/>
        </p:nvSpPr>
        <p:spPr>
          <a:xfrm>
            <a:off x="8604448" y="6309320"/>
            <a:ext cx="539552" cy="548680"/>
          </a:xfrm>
          <a:prstGeom prst="actionButtonHom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 smtClean="0"/>
              <a:t>Защита от хакерских атак, сетевых червей и троянских программ.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i="1" dirty="0" smtClean="0">
                <a:latin typeface="+mj-lt"/>
              </a:rPr>
              <a:t>Защита компьютерных сетей </a:t>
            </a:r>
            <a:r>
              <a:rPr lang="ru-RU" dirty="0" smtClean="0">
                <a:latin typeface="+mj-lt"/>
              </a:rPr>
              <a:t>или отдельных компьютеров от несанкционированного доступа может осуществляться с помощью межсетевого экрана.</a:t>
            </a:r>
          </a:p>
          <a:p>
            <a:pPr>
              <a:buNone/>
            </a:pPr>
            <a:r>
              <a:rPr lang="ru-RU" b="1" i="1" dirty="0" smtClean="0">
                <a:latin typeface="+mj-lt"/>
              </a:rPr>
              <a:t>Межсетевой экран </a:t>
            </a:r>
            <a:r>
              <a:rPr lang="ru-RU" dirty="0" smtClean="0">
                <a:latin typeface="+mj-lt"/>
              </a:rPr>
              <a:t>позволяет: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+mj-lt"/>
              </a:rPr>
              <a:t>блокировать хакерские </a:t>
            </a:r>
            <a:r>
              <a:rPr lang="en-US" dirty="0" err="1" smtClean="0">
                <a:latin typeface="+mj-lt"/>
              </a:rPr>
              <a:t>DoS</a:t>
            </a:r>
            <a:r>
              <a:rPr lang="ru-RU" dirty="0" smtClean="0">
                <a:latin typeface="+mj-lt"/>
              </a:rPr>
              <a:t>-атаки, не пропуская на защищаемый компьютер сетевые пакеты с определенных</a:t>
            </a:r>
            <a:br>
              <a:rPr lang="ru-RU" dirty="0" smtClean="0">
                <a:latin typeface="+mj-lt"/>
              </a:rPr>
            </a:br>
            <a:r>
              <a:rPr lang="ru-RU" dirty="0" smtClean="0">
                <a:latin typeface="+mj-lt"/>
              </a:rPr>
              <a:t>серверов (определенных </a:t>
            </a:r>
            <a:r>
              <a:rPr lang="en-US" dirty="0" smtClean="0">
                <a:latin typeface="+mj-lt"/>
              </a:rPr>
              <a:t>IP</a:t>
            </a:r>
            <a:r>
              <a:rPr lang="ru-RU" dirty="0" smtClean="0">
                <a:latin typeface="+mj-lt"/>
              </a:rPr>
              <a:t>-адресов или доменных имен);</a:t>
            </a:r>
            <a:endParaRPr lang="en-US" dirty="0" smtClean="0">
              <a:latin typeface="+mj-lt"/>
            </a:endParaRP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+mj-lt"/>
              </a:rPr>
              <a:t>не допускать проникновение на защищаемый компьютер</a:t>
            </a:r>
            <a:br>
              <a:rPr lang="ru-RU" dirty="0" smtClean="0">
                <a:latin typeface="+mj-lt"/>
              </a:rPr>
            </a:br>
            <a:r>
              <a:rPr lang="ru-RU" dirty="0" smtClean="0">
                <a:latin typeface="+mj-lt"/>
              </a:rPr>
              <a:t>сетевых червей (почтовых, </a:t>
            </a:r>
            <a:r>
              <a:rPr lang="en-US" dirty="0" smtClean="0">
                <a:latin typeface="+mj-lt"/>
              </a:rPr>
              <a:t>Web </a:t>
            </a:r>
            <a:r>
              <a:rPr lang="ru-RU" dirty="0" smtClean="0">
                <a:latin typeface="+mj-lt"/>
              </a:rPr>
              <a:t>и др.);</a:t>
            </a:r>
            <a:endParaRPr lang="en-US" dirty="0" smtClean="0">
              <a:latin typeface="+mj-lt"/>
            </a:endParaRP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+mj-lt"/>
              </a:rPr>
              <a:t>препятствовать троянским программам отправлять конфиденциальную информацию о пользователе и компьютере.</a:t>
            </a:r>
          </a:p>
          <a:p>
            <a:pPr>
              <a:buNone/>
            </a:pPr>
            <a:endParaRPr lang="ru-RU" dirty="0">
              <a:latin typeface="+mj-lt"/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604448" y="6309320"/>
            <a:ext cx="539552" cy="548680"/>
          </a:xfrm>
          <a:prstGeom prst="actionButtonHom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04088"/>
            <a:ext cx="9144000" cy="996720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/>
              <a:t>Классификация вирусов </a:t>
            </a:r>
            <a:br>
              <a:rPr lang="ru-RU" sz="4000" dirty="0" smtClean="0"/>
            </a:br>
            <a:r>
              <a:rPr lang="ru-RU" sz="4000" dirty="0" smtClean="0"/>
              <a:t>по особенностям алгоритма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2008" y="1700808"/>
            <a:ext cx="8820472" cy="4896544"/>
          </a:xfrm>
        </p:spPr>
        <p:txBody>
          <a:bodyPr>
            <a:noAutofit/>
          </a:bodyPr>
          <a:lstStyle/>
          <a:p>
            <a:pPr marL="6350" indent="-6350">
              <a:buNone/>
            </a:pPr>
            <a:r>
              <a:rPr lang="ru-RU" sz="2000" b="1" i="1" dirty="0" smtClean="0">
                <a:latin typeface="+mj-lt"/>
              </a:rPr>
              <a:t>Простейшие вирусы </a:t>
            </a:r>
            <a:r>
              <a:rPr lang="ru-RU" sz="2000" dirty="0" smtClean="0">
                <a:latin typeface="+mj-lt"/>
              </a:rPr>
              <a:t>- паразитические, они изменяют содержимое файлов и секторов диска и могут быть достаточно легко обнаружены и уничтожены. Можно отметить вирусы-репликаторы, называемые червями, которые распространяются по компьютерным сетям, вычисляют адреса сетевых компьютеров и записывают по этим адресам свои копии. </a:t>
            </a:r>
          </a:p>
          <a:p>
            <a:pPr marL="6350" indent="-6350">
              <a:buNone/>
            </a:pPr>
            <a:r>
              <a:rPr lang="ru-RU" sz="2000" dirty="0" smtClean="0">
                <a:latin typeface="+mj-lt"/>
              </a:rPr>
              <a:t>Известны </a:t>
            </a:r>
            <a:r>
              <a:rPr lang="ru-RU" sz="2000" b="1" i="1" dirty="0" smtClean="0">
                <a:latin typeface="+mj-lt"/>
              </a:rPr>
              <a:t>вирусы-невидимки</a:t>
            </a:r>
            <a:r>
              <a:rPr lang="ru-RU" sz="2000" dirty="0" smtClean="0">
                <a:latin typeface="+mj-lt"/>
              </a:rPr>
              <a:t>, называемые </a:t>
            </a:r>
            <a:r>
              <a:rPr lang="ru-RU" sz="2000" b="1" i="1" dirty="0" err="1" smtClean="0">
                <a:latin typeface="+mj-lt"/>
              </a:rPr>
              <a:t>стелс-вирусами</a:t>
            </a:r>
            <a:r>
              <a:rPr lang="ru-RU" sz="2000" b="1" i="1" dirty="0" smtClean="0">
                <a:latin typeface="+mj-lt"/>
              </a:rPr>
              <a:t>,</a:t>
            </a:r>
            <a:r>
              <a:rPr lang="ru-RU" sz="2000" dirty="0" smtClean="0">
                <a:latin typeface="+mj-lt"/>
              </a:rPr>
              <a:t> которые очень трудно обнаружить и обезвредить, так как они перехватывают обращения операционной системы к пораженным файлам и секторам дисков и подставляют вместо своего тела незараженные участки диска. </a:t>
            </a:r>
          </a:p>
          <a:p>
            <a:pPr marL="6350" indent="-6350">
              <a:buNone/>
            </a:pPr>
            <a:r>
              <a:rPr lang="ru-RU" sz="2000" dirty="0" smtClean="0">
                <a:latin typeface="+mj-lt"/>
              </a:rPr>
              <a:t>Наиболее трудно обнаружить </a:t>
            </a:r>
            <a:r>
              <a:rPr lang="ru-RU" sz="2000" b="1" i="1" dirty="0" smtClean="0">
                <a:latin typeface="+mj-lt"/>
              </a:rPr>
              <a:t>вирусы-мутанты</a:t>
            </a:r>
            <a:r>
              <a:rPr lang="ru-RU" sz="2000" dirty="0" smtClean="0">
                <a:latin typeface="+mj-lt"/>
              </a:rPr>
              <a:t>, содержащие алгоритмы шифровки-расшифровки, благодаря которым копии одного и того же вируса не имеют ни одной повторяющейся цепочки байтов. </a:t>
            </a:r>
          </a:p>
          <a:p>
            <a:pPr marL="6350" indent="-6350">
              <a:buNone/>
            </a:pPr>
            <a:r>
              <a:rPr lang="ru-RU" sz="2000" dirty="0" smtClean="0">
                <a:latin typeface="+mj-lt"/>
              </a:rPr>
              <a:t>Имеются и так называемые </a:t>
            </a:r>
            <a:r>
              <a:rPr lang="ru-RU" sz="2000" b="1" i="1" dirty="0" smtClean="0">
                <a:latin typeface="+mj-lt"/>
              </a:rPr>
              <a:t>квазивирусные </a:t>
            </a:r>
            <a:r>
              <a:rPr lang="ru-RU" sz="2000" dirty="0" smtClean="0">
                <a:latin typeface="+mj-lt"/>
              </a:rPr>
              <a:t>или «троянские» программы, которые хотя и не способны к самораспространению, но очень опасны, так как, маскируясь под полезную программу, разрушают загрузочный сектор и файловую систему дисков.</a:t>
            </a:r>
            <a:endParaRPr lang="ru-RU" sz="2000" dirty="0">
              <a:latin typeface="+mj-lt"/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604448" y="6309320"/>
            <a:ext cx="539552" cy="548680"/>
          </a:xfrm>
          <a:prstGeom prst="actionButtonHom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95936" y="836712"/>
            <a:ext cx="5005220" cy="580699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2400" dirty="0" smtClean="0">
                <a:latin typeface="+mj-lt"/>
              </a:rPr>
              <a:t>Информация сегодня стоит дорого и её необходимо охранять. Массовое применение персональных компьютеров, к сожалению, оказалось связанным с появлением самовоспроизводящихся программ-вирусов, препятствующих нормальной работе компьютера, разрушающих файловую структуру дисков и наносящих ущерб хранимой в компьютере информации.</a:t>
            </a:r>
            <a:endParaRPr lang="ru-RU" sz="2400" dirty="0">
              <a:latin typeface="+mj-lt"/>
            </a:endParaRPr>
          </a:p>
        </p:txBody>
      </p:sp>
      <p:pic>
        <p:nvPicPr>
          <p:cNvPr id="5122" name="Picture 2" descr="C:\Documents and Settings\Admin\Рабочий стол\d181d0b8d181d182d0b5d0bcd18b-d0b1d0b5d0b7d0bed0bfd0b0d181d0bdd0bed181d182d0b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268760"/>
            <a:ext cx="3628396" cy="4060799"/>
          </a:xfrm>
          <a:prstGeom prst="rect">
            <a:avLst/>
          </a:prstGeom>
          <a:noFill/>
        </p:spPr>
      </p:pic>
      <p:sp>
        <p:nvSpPr>
          <p:cNvPr id="4" name="Управляющая кнопка: домой 3">
            <a:hlinkClick r:id="rId3" action="ppaction://hlinksldjump" highlightClick="1"/>
          </p:cNvPr>
          <p:cNvSpPr/>
          <p:nvPr/>
        </p:nvSpPr>
        <p:spPr>
          <a:xfrm>
            <a:off x="8604448" y="6309320"/>
            <a:ext cx="539552" cy="548680"/>
          </a:xfrm>
          <a:prstGeom prst="actionButtonHom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412776"/>
            <a:ext cx="8640960" cy="544522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1800" dirty="0" smtClean="0">
                <a:latin typeface="+mj-lt"/>
              </a:rPr>
              <a:t>Подводя итоги, следует упомянуть о том, что известно множество случаев, когда фирмы (не только зарубежные) ведут между собой настоящие «шпионские войны», вербуя сотрудников конкурента с целью получения через них доступа к информации, составляющую коммерческую тайну. Регулирование вопросов, связанных с коммерческой тайной, еще не получило в России достаточного развития. Имеющееся законодательство все же не обеспечивает соответствующего современным реалиям регулирования отдельных вопросов, в том числе и о коммерческой тайне. В то же время надо отдавать себе отчет, что ущерб, причиненный разглашением коммерческой тайны, зачастую имеет весьма значительные размеры (если их вообще можно оценить). Наличие норм об ответственности, в том числе уголовной, может послужить работникам предостережением от нарушений в данной области, поэтому целесообразно подробно проинформировать всех сотрудников о последствиях нарушений. Хотелось бы надеяться что создающаяся в стране система защиты информации и формирование комплекса мер по ее реализации не приведет к необратимым последствиям на пути зарождающегося в России информационно - интеллектуального объединения со всем миром.</a:t>
            </a:r>
            <a:endParaRPr lang="ru-RU" sz="1800" dirty="0">
              <a:latin typeface="+mj-lt"/>
            </a:endParaRPr>
          </a:p>
        </p:txBody>
      </p:sp>
      <p:pic>
        <p:nvPicPr>
          <p:cNvPr id="4" name="Picture 5" descr="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9586" y="142852"/>
            <a:ext cx="1071570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8604448" y="6309320"/>
            <a:ext cx="539552" cy="548680"/>
          </a:xfrm>
          <a:prstGeom prst="actionButtonHom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Заголовок 6"/>
          <p:cNvSpPr>
            <a:spLocks noGrp="1"/>
          </p:cNvSpPr>
          <p:nvPr>
            <p:ph type="title"/>
          </p:nvPr>
        </p:nvSpPr>
        <p:spPr>
          <a:xfrm>
            <a:off x="457200" y="548680"/>
            <a:ext cx="8305800" cy="924712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/>
              <a:t>Заключение</a:t>
            </a:r>
            <a:endParaRPr lang="ru-RU" sz="5400" b="1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564672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/>
              <a:t>Литература</a:t>
            </a:r>
            <a:endParaRPr lang="ru-RU" sz="4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96752"/>
            <a:ext cx="8640960" cy="5544616"/>
          </a:xfrm>
        </p:spPr>
        <p:txBody>
          <a:bodyPr>
            <a:normAutofit fontScale="92500" lnSpcReduction="20000"/>
          </a:bodyPr>
          <a:lstStyle/>
          <a:p>
            <a:r>
              <a:rPr lang="ru-RU" sz="2400" dirty="0" smtClean="0">
                <a:latin typeface="+mj-lt"/>
              </a:rPr>
              <a:t>Лепехин А. Н. Расследование преступлений против информационной безопасности. Теоретико-правовые и прикладные аспекты. М.: Тесей, 2008. — 176 с.</a:t>
            </a:r>
          </a:p>
          <a:p>
            <a:r>
              <a:rPr lang="ru-RU" sz="2400" dirty="0" err="1" smtClean="0">
                <a:latin typeface="+mj-lt"/>
              </a:rPr>
              <a:t>Угринович</a:t>
            </a:r>
            <a:r>
              <a:rPr lang="ru-RU" sz="2400" dirty="0" smtClean="0">
                <a:latin typeface="+mj-lt"/>
              </a:rPr>
              <a:t> Н.Д. Информатика и ИКТ. Учебник для 11 класса. М.: БИНОМ. Лаборатория знаний, 2010. - 188 с.</a:t>
            </a:r>
          </a:p>
          <a:p>
            <a:r>
              <a:rPr lang="ru-RU" sz="2400" dirty="0" smtClean="0">
                <a:latin typeface="+mj-lt"/>
              </a:rPr>
              <a:t>Щербаков А. Ю. Современная компьютерная безопасность. Теоретические основы. Практические аспекты. — М.: Книжный мир, 2009. — 352 с.</a:t>
            </a:r>
          </a:p>
          <a:p>
            <a:r>
              <a:rPr lang="ru-RU" sz="2400" dirty="0" err="1" smtClean="0">
                <a:latin typeface="+mj-lt"/>
              </a:rPr>
              <a:t>Википедия</a:t>
            </a:r>
            <a:r>
              <a:rPr lang="ru-RU" sz="2400" dirty="0" smtClean="0">
                <a:latin typeface="+mj-lt"/>
              </a:rPr>
              <a:t>  </a:t>
            </a:r>
            <a:r>
              <a:rPr lang="en-US" sz="2400" dirty="0" smtClean="0">
                <a:latin typeface="+mj-lt"/>
                <a:hlinkClick r:id="rId2"/>
              </a:rPr>
              <a:t>http://ru.wikipedia.org/</a:t>
            </a:r>
            <a:r>
              <a:rPr lang="ru-RU" sz="2400" dirty="0" smtClean="0">
                <a:latin typeface="+mj-lt"/>
              </a:rPr>
              <a:t> </a:t>
            </a:r>
          </a:p>
          <a:p>
            <a:r>
              <a:rPr lang="en-GB" sz="1600" dirty="0" smtClean="0">
                <a:latin typeface="+mj-lt"/>
                <a:hlinkClick r:id="rId3"/>
              </a:rPr>
              <a:t>http://jgk.ucoz.ru</a:t>
            </a:r>
            <a:endParaRPr lang="ru-RU" sz="1600" dirty="0" smtClean="0">
              <a:latin typeface="+mj-lt"/>
            </a:endParaRPr>
          </a:p>
          <a:p>
            <a:r>
              <a:rPr lang="ru-RU" sz="1600" u="sng" dirty="0" smtClean="0">
                <a:latin typeface="+mj-lt"/>
                <a:hlinkClick r:id="rId4"/>
              </a:rPr>
              <a:t>http://www.bio-profile.ru/images/Test-Anviz.jpg</a:t>
            </a:r>
            <a:r>
              <a:rPr lang="ru-RU" sz="1600" dirty="0" smtClean="0">
                <a:latin typeface="+mj-lt"/>
              </a:rPr>
              <a:t> </a:t>
            </a:r>
          </a:p>
          <a:p>
            <a:r>
              <a:rPr lang="ru-RU" sz="1600" u="sng" dirty="0" smtClean="0">
                <a:latin typeface="+mj-lt"/>
                <a:hlinkClick r:id="rId5"/>
              </a:rPr>
              <a:t>http://www.ixbt.com/short/images/FR4.0.jpg</a:t>
            </a:r>
            <a:r>
              <a:rPr lang="ru-RU" sz="1600" dirty="0" smtClean="0">
                <a:latin typeface="+mj-lt"/>
              </a:rPr>
              <a:t> </a:t>
            </a:r>
          </a:p>
          <a:p>
            <a:r>
              <a:rPr lang="ru-RU" sz="1600" u="sng" dirty="0" smtClean="0">
                <a:latin typeface="+mj-lt"/>
                <a:hlinkClick r:id="rId6"/>
              </a:rPr>
              <a:t>http://tele4n.ru/uploads/posts/2009-04/1239903545_ec84da84d98daf506704f42676f785a6.jpg</a:t>
            </a:r>
            <a:r>
              <a:rPr lang="ru-RU" sz="1600" dirty="0" smtClean="0">
                <a:latin typeface="+mj-lt"/>
              </a:rPr>
              <a:t> </a:t>
            </a:r>
          </a:p>
          <a:p>
            <a:r>
              <a:rPr lang="ru-RU" sz="1600" u="sng" dirty="0" smtClean="0">
                <a:latin typeface="+mj-lt"/>
                <a:hlinkClick r:id="rId7"/>
              </a:rPr>
              <a:t>http://www.interflex.ru/SiteCollectionImages/Sicherheitsl%C3%B6sungen/Ingersoll-Rand%20HandKey%20ID3D-R.gif</a:t>
            </a:r>
            <a:r>
              <a:rPr lang="ru-RU" sz="1600" dirty="0" smtClean="0">
                <a:latin typeface="+mj-lt"/>
              </a:rPr>
              <a:t> </a:t>
            </a:r>
          </a:p>
          <a:p>
            <a:r>
              <a:rPr lang="ru-RU" sz="1600" u="sng" dirty="0" smtClean="0">
                <a:latin typeface="+mj-lt"/>
                <a:hlinkClick r:id="rId8"/>
              </a:rPr>
              <a:t>http://clip2net.com/clip/m55674/1284807698-clip-67kb.jpg</a:t>
            </a:r>
            <a:r>
              <a:rPr lang="ru-RU" sz="1600" dirty="0" smtClean="0">
                <a:latin typeface="+mj-lt"/>
              </a:rPr>
              <a:t> </a:t>
            </a:r>
          </a:p>
          <a:p>
            <a:r>
              <a:rPr lang="ru-RU" sz="1600" u="sng" dirty="0" smtClean="0">
                <a:latin typeface="+mj-lt"/>
                <a:hlinkClick r:id="rId9"/>
              </a:rPr>
              <a:t>http://j.foto.radikal.ru/0611/6c9d7cd648b7.gif</a:t>
            </a:r>
            <a:r>
              <a:rPr lang="ru-RU" sz="1600" dirty="0" smtClean="0">
                <a:latin typeface="+mj-lt"/>
              </a:rPr>
              <a:t> </a:t>
            </a:r>
          </a:p>
          <a:p>
            <a:r>
              <a:rPr lang="ru-RU" sz="1600" u="sng" dirty="0" smtClean="0">
                <a:latin typeface="+mj-lt"/>
                <a:hlinkClick r:id="rId10"/>
              </a:rPr>
              <a:t>http://konovalov.ucoz.ru/_tbkp/antivirus.jpg</a:t>
            </a:r>
            <a:endParaRPr lang="ru-RU" sz="1600" dirty="0" smtClean="0">
              <a:latin typeface="+mj-lt"/>
            </a:endParaRPr>
          </a:p>
          <a:p>
            <a:r>
              <a:rPr lang="ru-RU" sz="1600" dirty="0" smtClean="0">
                <a:latin typeface="+mj-lt"/>
                <a:hlinkClick r:id="rId11"/>
              </a:rPr>
              <a:t>http://images.yandex.ru/</a:t>
            </a:r>
            <a:r>
              <a:rPr lang="ru-RU" sz="1600" dirty="0" smtClean="0">
                <a:latin typeface="+mj-lt"/>
              </a:rPr>
              <a:t> </a:t>
            </a:r>
          </a:p>
          <a:p>
            <a:r>
              <a:rPr lang="ru-RU" sz="1600" u="sng" dirty="0" smtClean="0">
                <a:latin typeface="+mj-lt"/>
                <a:hlinkClick r:id="rId12"/>
              </a:rPr>
              <a:t>http://www.securitylab.ru/upload/iblock/9c4/9c428c9ff81bbc7cb7dc636b0366ccba.gif</a:t>
            </a:r>
            <a:endParaRPr lang="ru-RU" sz="1600" dirty="0" smtClean="0">
              <a:latin typeface="+mj-lt"/>
            </a:endParaRPr>
          </a:p>
          <a:p>
            <a:endParaRPr lang="ru-RU" sz="2400" dirty="0" smtClean="0">
              <a:latin typeface="+mj-lt"/>
            </a:endParaRPr>
          </a:p>
        </p:txBody>
      </p:sp>
      <p:sp>
        <p:nvSpPr>
          <p:cNvPr id="4" name="Управляющая кнопка: домой 3">
            <a:hlinkClick r:id="rId13" action="ppaction://hlinksldjump" highlightClick="1"/>
          </p:cNvPr>
          <p:cNvSpPr/>
          <p:nvPr/>
        </p:nvSpPr>
        <p:spPr>
          <a:xfrm>
            <a:off x="8604448" y="6309320"/>
            <a:ext cx="539552" cy="548680"/>
          </a:xfrm>
          <a:prstGeom prst="actionButtonHom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 стрелкой 4"/>
          <p:cNvCxnSpPr>
            <a:endCxn id="7" idx="0"/>
          </p:cNvCxnSpPr>
          <p:nvPr/>
        </p:nvCxnSpPr>
        <p:spPr>
          <a:xfrm rot="10800000" flipV="1">
            <a:off x="2447764" y="1556792"/>
            <a:ext cx="1404156" cy="864096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107504" y="2420888"/>
            <a:ext cx="46805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+mj-lt"/>
              </a:rPr>
              <a:t>Конфиденциальность</a:t>
            </a:r>
            <a:endParaRPr lang="ru-RU" sz="3200" dirty="0">
              <a:latin typeface="+mj-lt"/>
            </a:endParaRPr>
          </a:p>
        </p:txBody>
      </p:sp>
      <p:cxnSp>
        <p:nvCxnSpPr>
          <p:cNvPr id="9" name="Прямая со стрелкой 8"/>
          <p:cNvCxnSpPr>
            <a:stCxn id="20" idx="2"/>
            <a:endCxn id="12" idx="0"/>
          </p:cNvCxnSpPr>
          <p:nvPr/>
        </p:nvCxnSpPr>
        <p:spPr>
          <a:xfrm rot="16200000" flipH="1">
            <a:off x="4299446" y="1752290"/>
            <a:ext cx="1668378" cy="1252993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3995936" y="3212976"/>
            <a:ext cx="35283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+mj-lt"/>
              </a:rPr>
              <a:t>Целостность</a:t>
            </a:r>
            <a:endParaRPr lang="ru-RU" dirty="0">
              <a:latin typeface="+mj-lt"/>
            </a:endParaRPr>
          </a:p>
        </p:txBody>
      </p:sp>
      <p:cxnSp>
        <p:nvCxnSpPr>
          <p:cNvPr id="14" name="Прямая со стрелкой 13"/>
          <p:cNvCxnSpPr>
            <a:endCxn id="17" idx="0"/>
          </p:cNvCxnSpPr>
          <p:nvPr/>
        </p:nvCxnSpPr>
        <p:spPr>
          <a:xfrm>
            <a:off x="5868144" y="1555051"/>
            <a:ext cx="1889693" cy="937845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6444208" y="2492896"/>
            <a:ext cx="262725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latin typeface="+mj-lt"/>
              </a:rPr>
              <a:t>Доступность</a:t>
            </a:r>
            <a:endParaRPr lang="ru-RU" dirty="0">
              <a:latin typeface="+mj-lt"/>
            </a:endParaRPr>
          </a:p>
        </p:txBody>
      </p:sp>
      <p:pic>
        <p:nvPicPr>
          <p:cNvPr id="3074" name="Picture 2" descr="C:\Documents and Settings\Admin\Рабочий стол\AG00154_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4149080"/>
            <a:ext cx="2782128" cy="2448272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2810200" y="836712"/>
            <a:ext cx="33938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dirty="0" smtClean="0">
                <a:solidFill>
                  <a:schemeClr val="tx2"/>
                </a:solidFill>
                <a:latin typeface="+mj-lt"/>
              </a:rPr>
              <a:t>Безопасность</a:t>
            </a:r>
            <a:endParaRPr lang="ru-RU" b="1" i="1" dirty="0">
              <a:solidFill>
                <a:schemeClr val="tx2"/>
              </a:solidFill>
              <a:latin typeface="+mj-lt"/>
            </a:endParaRPr>
          </a:p>
        </p:txBody>
      </p:sp>
      <p:pic>
        <p:nvPicPr>
          <p:cNvPr id="25" name="Рисунок 24" descr="Рисунок1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3528" y="1052736"/>
            <a:ext cx="2013588" cy="988696"/>
          </a:xfrm>
          <a:prstGeom prst="rect">
            <a:avLst/>
          </a:prstGeom>
        </p:spPr>
      </p:pic>
      <p:pic>
        <p:nvPicPr>
          <p:cNvPr id="26" name="Picture 2" descr="C:\Documents and Settings\Admin\Рабочий стол\usa_ukradeny_carty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504" y="3828035"/>
            <a:ext cx="3888432" cy="2913333"/>
          </a:xfrm>
          <a:prstGeom prst="rect">
            <a:avLst/>
          </a:prstGeom>
          <a:noFill/>
        </p:spPr>
      </p:pic>
      <p:sp>
        <p:nvSpPr>
          <p:cNvPr id="13" name="Управляющая кнопка: домой 12">
            <a:hlinkClick r:id="rId5" action="ppaction://hlinksldjump" highlightClick="1"/>
          </p:cNvPr>
          <p:cNvSpPr/>
          <p:nvPr/>
        </p:nvSpPr>
        <p:spPr>
          <a:xfrm>
            <a:off x="8604448" y="6309320"/>
            <a:ext cx="539552" cy="548680"/>
          </a:xfrm>
          <a:prstGeom prst="actionButtonHom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2656"/>
            <a:ext cx="9144000" cy="1440160"/>
          </a:xfrm>
        </p:spPr>
        <p:txBody>
          <a:bodyPr>
            <a:noAutofit/>
          </a:bodyPr>
          <a:lstStyle/>
          <a:p>
            <a:pPr algn="ctr"/>
            <a:r>
              <a:rPr lang="ru-RU" sz="3200" b="1" i="1" dirty="0" smtClean="0">
                <a:solidFill>
                  <a:schemeClr val="tx1"/>
                </a:solidFill>
              </a:rPr>
              <a:t>Информационная безопасность </a:t>
            </a:r>
            <a:r>
              <a:rPr lang="ru-RU" sz="3200" dirty="0" smtClean="0">
                <a:solidFill>
                  <a:schemeClr val="tx1"/>
                </a:solidFill>
              </a:rPr>
              <a:t>— это состояние защищённости информационной среды.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060848"/>
            <a:ext cx="8568952" cy="4608512"/>
          </a:xfrm>
        </p:spPr>
        <p:txBody>
          <a:bodyPr>
            <a:normAutofit fontScale="92500" lnSpcReduction="20000"/>
          </a:bodyPr>
          <a:lstStyle/>
          <a:p>
            <a:pPr marL="371475" indent="-371475" algn="just">
              <a:buNone/>
            </a:pPr>
            <a:r>
              <a:rPr lang="ru-RU" dirty="0" smtClean="0">
                <a:latin typeface="+mj-lt"/>
              </a:rPr>
              <a:t> В вычислительной технике понятие безопасности подразумевает</a:t>
            </a:r>
          </a:p>
          <a:p>
            <a:pPr marL="6350" indent="358775" algn="just"/>
            <a:r>
              <a:rPr lang="ru-RU" dirty="0" smtClean="0">
                <a:latin typeface="+mj-lt"/>
              </a:rPr>
              <a:t>надежность работы компьютера,</a:t>
            </a:r>
          </a:p>
          <a:p>
            <a:pPr marL="6350" indent="358775" algn="just"/>
            <a:r>
              <a:rPr lang="ru-RU" dirty="0" smtClean="0">
                <a:latin typeface="+mj-lt"/>
              </a:rPr>
              <a:t>сохранность ценных данных,</a:t>
            </a:r>
          </a:p>
          <a:p>
            <a:pPr marL="6350" indent="358775" algn="just"/>
            <a:r>
              <a:rPr lang="ru-RU" dirty="0" smtClean="0">
                <a:latin typeface="+mj-lt"/>
              </a:rPr>
              <a:t>защиту информации от внесения в нее изменений неуполномоченными лицами,</a:t>
            </a:r>
          </a:p>
          <a:p>
            <a:pPr marL="6350" indent="358775" algn="just"/>
            <a:r>
              <a:rPr lang="ru-RU" dirty="0" smtClean="0">
                <a:latin typeface="+mj-lt"/>
              </a:rPr>
              <a:t>сохранение тайны переписки в электронной связи. </a:t>
            </a:r>
          </a:p>
          <a:p>
            <a:pPr marL="371475" indent="-371475" algn="just">
              <a:buNone/>
            </a:pPr>
            <a:r>
              <a:rPr lang="ru-RU" dirty="0" smtClean="0">
                <a:latin typeface="+mj-lt"/>
              </a:rPr>
              <a:t>Во всех цивилизованных странах на безопасности граждан стоят законы, но в вычислительной технике правоприменительная практика пока не развита, а законотворческий процесс не успевает за развитием технологий, и надежность работы компьютерных систем во многом опирается на меры самозащиты.</a:t>
            </a:r>
            <a:endParaRPr lang="ru-RU" dirty="0">
              <a:latin typeface="+mj-lt"/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604448" y="6309320"/>
            <a:ext cx="539552" cy="548680"/>
          </a:xfrm>
          <a:prstGeom prst="actionButtonHom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5400" b="1" dirty="0" smtClean="0"/>
              <a:t>Несанкционированный</a:t>
            </a:r>
            <a:r>
              <a:rPr lang="ru-RU" dirty="0" smtClean="0"/>
              <a:t> </a:t>
            </a:r>
            <a:r>
              <a:rPr lang="ru-RU" b="1" dirty="0" smtClean="0"/>
              <a:t>доступ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935480"/>
            <a:ext cx="5616624" cy="473388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b="1" i="1" dirty="0" smtClean="0">
                <a:latin typeface="+mj-lt"/>
              </a:rPr>
              <a:t>Несанкционированный доступ </a:t>
            </a:r>
            <a:r>
              <a:rPr lang="ru-RU" sz="2400" dirty="0" smtClean="0">
                <a:latin typeface="+mj-lt"/>
              </a:rPr>
              <a:t>- действия, нарушающие установленный порядок доступа или правила разграничения,  доступ к программам и данным, который получают абоненты, которые не прошли регистрацию и не имеют права на ознакомление или работу с этими ресурсами.</a:t>
            </a:r>
          </a:p>
          <a:p>
            <a:pPr>
              <a:buNone/>
            </a:pPr>
            <a:r>
              <a:rPr lang="ru-RU" sz="2400" dirty="0" smtClean="0">
                <a:latin typeface="+mj-lt"/>
              </a:rPr>
              <a:t>Для предотвращения несанкционированного доступа осуществляется контроль доступа. </a:t>
            </a:r>
          </a:p>
          <a:p>
            <a:pPr>
              <a:buNone/>
            </a:pPr>
            <a:r>
              <a:rPr lang="ru-RU" sz="1800" dirty="0" smtClean="0">
                <a:latin typeface="+mj-lt"/>
              </a:rPr>
              <a:t/>
            </a:r>
            <a:br>
              <a:rPr lang="ru-RU" sz="1800" dirty="0" smtClean="0">
                <a:latin typeface="+mj-lt"/>
              </a:rPr>
            </a:br>
            <a:endParaRPr lang="ru-RU" sz="1800" dirty="0" smtClean="0">
              <a:latin typeface="+mj-lt"/>
            </a:endParaRPr>
          </a:p>
        </p:txBody>
      </p:sp>
      <p:pic>
        <p:nvPicPr>
          <p:cNvPr id="6146" name="Picture 2" descr="C:\Documents and Settings\Admin\Рабочий стол\3150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23526" y="2204864"/>
            <a:ext cx="3884978" cy="3509012"/>
          </a:xfrm>
          <a:prstGeom prst="rect">
            <a:avLst/>
          </a:prstGeom>
          <a:noFill/>
        </p:spPr>
      </p:pic>
      <p:sp>
        <p:nvSpPr>
          <p:cNvPr id="7" name="Управляющая кнопка: домой 6">
            <a:hlinkClick r:id="rId3" action="ppaction://hlinksldjump" highlightClick="1"/>
          </p:cNvPr>
          <p:cNvSpPr/>
          <p:nvPr/>
        </p:nvSpPr>
        <p:spPr>
          <a:xfrm>
            <a:off x="8604448" y="6309320"/>
            <a:ext cx="539552" cy="548680"/>
          </a:xfrm>
          <a:prstGeom prst="actionButtonHom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401080" cy="1296152"/>
          </a:xfrm>
        </p:spPr>
        <p:txBody>
          <a:bodyPr>
            <a:noAutofit/>
          </a:bodyPr>
          <a:lstStyle/>
          <a:p>
            <a:pPr algn="r"/>
            <a:r>
              <a:rPr lang="ru-RU" b="1" dirty="0" smtClean="0"/>
              <a:t>Защита с использованием паролей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348880"/>
            <a:ext cx="8496944" cy="43204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dirty="0" smtClean="0"/>
              <a:t> </a:t>
            </a:r>
            <a:r>
              <a:rPr lang="ru-RU" sz="2400" dirty="0" smtClean="0">
                <a:latin typeface="+mj-lt"/>
              </a:rPr>
              <a:t>Для защиты от несанкционированного доступа к программам и данным, хранящимся на компьютере, используются </a:t>
            </a:r>
            <a:r>
              <a:rPr lang="ru-RU" sz="2400" b="1" i="1" dirty="0" smtClean="0">
                <a:latin typeface="+mj-lt"/>
              </a:rPr>
              <a:t>пароли</a:t>
            </a:r>
            <a:r>
              <a:rPr lang="ru-RU" sz="2400" dirty="0" smtClean="0">
                <a:latin typeface="+mj-lt"/>
              </a:rPr>
              <a:t>. </a:t>
            </a:r>
          </a:p>
          <a:p>
            <a:pPr>
              <a:buNone/>
            </a:pPr>
            <a:r>
              <a:rPr lang="ru-RU" sz="2400" dirty="0" smtClean="0">
                <a:latin typeface="+mj-lt"/>
              </a:rPr>
              <a:t>Компьютер разрешает доступ к своим ресурсам только тем пользователям, которые зарегистрированы и ввели правильный пароль.</a:t>
            </a:r>
          </a:p>
          <a:p>
            <a:pPr>
              <a:buNone/>
            </a:pPr>
            <a:r>
              <a:rPr lang="ru-RU" sz="2400" dirty="0" smtClean="0">
                <a:latin typeface="+mj-lt"/>
              </a:rPr>
              <a:t>Каждому конкретному пользователю может быть разрешен доступ только к определенным информационным ресурсам. </a:t>
            </a:r>
          </a:p>
          <a:p>
            <a:pPr>
              <a:buNone/>
            </a:pPr>
            <a:r>
              <a:rPr lang="ru-RU" sz="2400" dirty="0" smtClean="0">
                <a:latin typeface="+mj-lt"/>
              </a:rPr>
              <a:t>При этом может производиться регистрация всех попыток несанкционированного доступа.</a:t>
            </a:r>
            <a:endParaRPr lang="ru-RU" sz="2400" dirty="0">
              <a:latin typeface="+mj-lt"/>
            </a:endParaRPr>
          </a:p>
        </p:txBody>
      </p:sp>
      <p:pic>
        <p:nvPicPr>
          <p:cNvPr id="4" name="Picture 2" descr="C:\Documents and Settings\Admin\Рабочий стол\zinf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052736"/>
            <a:ext cx="1458860" cy="1458860"/>
          </a:xfrm>
          <a:prstGeom prst="rect">
            <a:avLst/>
          </a:prstGeom>
          <a:noFill/>
        </p:spPr>
      </p:pic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8604448" y="6309320"/>
            <a:ext cx="539552" cy="548680"/>
          </a:xfrm>
          <a:prstGeom prst="actionButtonHom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908720"/>
            <a:ext cx="8712968" cy="576064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3100" b="1" i="1" dirty="0" smtClean="0">
                <a:latin typeface="+mj-lt"/>
              </a:rPr>
              <a:t>Защита с использованием пароля </a:t>
            </a:r>
            <a:r>
              <a:rPr lang="ru-RU" sz="3100" dirty="0" smtClean="0">
                <a:latin typeface="+mj-lt"/>
              </a:rPr>
              <a:t>используется при загрузке операционной системы</a:t>
            </a:r>
          </a:p>
          <a:p>
            <a:pPr>
              <a:buNone/>
            </a:pPr>
            <a:r>
              <a:rPr lang="ru-RU" sz="3100" dirty="0" smtClean="0">
                <a:latin typeface="+mj-lt"/>
              </a:rPr>
              <a:t>Вход по паролю может быть установлен в программе </a:t>
            </a:r>
            <a:r>
              <a:rPr lang="en-US" sz="3100" dirty="0" smtClean="0">
                <a:latin typeface="+mj-lt"/>
              </a:rPr>
              <a:t>BIOS Setup</a:t>
            </a:r>
            <a:r>
              <a:rPr lang="ru-RU" sz="3100" dirty="0" smtClean="0">
                <a:latin typeface="+mj-lt"/>
              </a:rPr>
              <a:t>, компьютер не начнет загрузку операционной системы, если не введен правильный пароль. Преодолеть такую защиту нелегко.</a:t>
            </a:r>
          </a:p>
          <a:p>
            <a:pPr>
              <a:buNone/>
            </a:pPr>
            <a:r>
              <a:rPr lang="ru-RU" sz="3100" dirty="0" smtClean="0">
                <a:latin typeface="+mj-lt"/>
              </a:rPr>
              <a:t>От несанкционированного доступа может быть защищены</a:t>
            </a:r>
          </a:p>
          <a:p>
            <a:pPr>
              <a:buFont typeface="Arial" pitchFamily="34" charset="0"/>
              <a:buChar char="•"/>
            </a:pPr>
            <a:r>
              <a:rPr lang="ru-RU" sz="3100" dirty="0" smtClean="0">
                <a:latin typeface="+mj-lt"/>
              </a:rPr>
              <a:t>каждый диск,</a:t>
            </a:r>
          </a:p>
          <a:p>
            <a:pPr>
              <a:buFont typeface="Arial" pitchFamily="34" charset="0"/>
              <a:buChar char="•"/>
            </a:pPr>
            <a:r>
              <a:rPr lang="ru-RU" sz="3100" dirty="0" smtClean="0">
                <a:latin typeface="+mj-lt"/>
              </a:rPr>
              <a:t> каждая папка,</a:t>
            </a:r>
          </a:p>
          <a:p>
            <a:pPr>
              <a:buFont typeface="Arial" pitchFamily="34" charset="0"/>
              <a:buChar char="•"/>
            </a:pPr>
            <a:r>
              <a:rPr lang="ru-RU" sz="3100" dirty="0" smtClean="0">
                <a:latin typeface="+mj-lt"/>
              </a:rPr>
              <a:t>каждый файл локального компьютера.</a:t>
            </a:r>
          </a:p>
          <a:p>
            <a:pPr>
              <a:buNone/>
            </a:pPr>
            <a:r>
              <a:rPr lang="ru-RU" sz="3100" dirty="0" smtClean="0">
                <a:latin typeface="+mj-lt"/>
              </a:rPr>
              <a:t>Для них могут быть установлены определенные права доступа</a:t>
            </a:r>
          </a:p>
          <a:p>
            <a:pPr>
              <a:buFont typeface="Arial" pitchFamily="34" charset="0"/>
              <a:buChar char="•"/>
            </a:pPr>
            <a:r>
              <a:rPr lang="ru-RU" sz="3100" dirty="0" smtClean="0">
                <a:latin typeface="+mj-lt"/>
              </a:rPr>
              <a:t>полный доступ,</a:t>
            </a:r>
          </a:p>
          <a:p>
            <a:pPr>
              <a:buFont typeface="Arial" pitchFamily="34" charset="0"/>
              <a:buChar char="•"/>
            </a:pPr>
            <a:r>
              <a:rPr lang="ru-RU" sz="3100" dirty="0" smtClean="0">
                <a:latin typeface="+mj-lt"/>
              </a:rPr>
              <a:t>возможность внесения изменений,</a:t>
            </a:r>
          </a:p>
          <a:p>
            <a:pPr>
              <a:buFont typeface="Arial" pitchFamily="34" charset="0"/>
              <a:buChar char="•"/>
            </a:pPr>
            <a:r>
              <a:rPr lang="ru-RU" sz="3100" dirty="0" smtClean="0">
                <a:latin typeface="+mj-lt"/>
              </a:rPr>
              <a:t>только чтение,</a:t>
            </a:r>
          </a:p>
          <a:p>
            <a:pPr>
              <a:buFont typeface="Arial" pitchFamily="34" charset="0"/>
              <a:buChar char="•"/>
            </a:pPr>
            <a:r>
              <a:rPr lang="ru-RU" sz="3100" dirty="0" smtClean="0">
                <a:latin typeface="+mj-lt"/>
              </a:rPr>
              <a:t> запись и др.</a:t>
            </a:r>
          </a:p>
          <a:p>
            <a:pPr>
              <a:buNone/>
            </a:pPr>
            <a:r>
              <a:rPr lang="ru-RU" sz="3100" dirty="0" smtClean="0">
                <a:latin typeface="+mj-lt"/>
              </a:rPr>
              <a:t>Права могут быть различными для различных пользователей.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604448" y="6309320"/>
            <a:ext cx="539552" cy="548680"/>
          </a:xfrm>
          <a:prstGeom prst="actionButtonHom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18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002060"/>
      </a:hlink>
      <a:folHlink>
        <a:srgbClr val="0B5394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717</TotalTime>
  <Words>3265</Words>
  <Application>Microsoft Office PowerPoint</Application>
  <PresentationFormat>Экран (4:3)</PresentationFormat>
  <Paragraphs>221</Paragraphs>
  <Slides>44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44</vt:i4>
      </vt:variant>
    </vt:vector>
  </HeadingPairs>
  <TitlesOfParts>
    <vt:vector size="45" baseType="lpstr">
      <vt:lpstr>Поток</vt:lpstr>
      <vt:lpstr>Защита информации</vt:lpstr>
      <vt:lpstr>Содержание работы</vt:lpstr>
      <vt:lpstr>Защита информации</vt:lpstr>
      <vt:lpstr>Слайд 4</vt:lpstr>
      <vt:lpstr>Слайд 5</vt:lpstr>
      <vt:lpstr>Информационная безопасность — это состояние защищённости информационной среды.</vt:lpstr>
      <vt:lpstr>Несанкционированный доступ</vt:lpstr>
      <vt:lpstr>Защита с использованием паролей</vt:lpstr>
      <vt:lpstr>Слайд 9</vt:lpstr>
      <vt:lpstr> Биометрические системы  защиты</vt:lpstr>
      <vt:lpstr>Идентификация по отпечаткам пальцев</vt:lpstr>
      <vt:lpstr>Идентификация  по характеристикам речи</vt:lpstr>
      <vt:lpstr>Идентификация по радужной оболочке глаза</vt:lpstr>
      <vt:lpstr>Идентификация по изображению лица</vt:lpstr>
      <vt:lpstr>Идентификация по ладони руки</vt:lpstr>
      <vt:lpstr>Физическая защита данных на дисках</vt:lpstr>
      <vt:lpstr>Способы реализации RAID-массива</vt:lpstr>
      <vt:lpstr>Защита  от вредоносных программ </vt:lpstr>
      <vt:lpstr>Вредоносные программы</vt:lpstr>
      <vt:lpstr>Антивирусные программы </vt:lpstr>
      <vt:lpstr>Антивирусные программы </vt:lpstr>
      <vt:lpstr>Слайд 22</vt:lpstr>
      <vt:lpstr> Признаки заражения компьютера</vt:lpstr>
      <vt:lpstr>Действия при наличии признаков заражения компьютера</vt:lpstr>
      <vt:lpstr>    Компьютерные вирусы  и защита от них</vt:lpstr>
      <vt:lpstr>Загрузочные вирусы</vt:lpstr>
      <vt:lpstr>Файловые вирусы</vt:lpstr>
      <vt:lpstr>Макровирусы</vt:lpstr>
      <vt:lpstr>Сетевые черви и защита от них</vt:lpstr>
      <vt:lpstr>Web-черви</vt:lpstr>
      <vt:lpstr>Межсетевой экран</vt:lpstr>
      <vt:lpstr>Почтовые черви</vt:lpstr>
      <vt:lpstr>Троянские программы и защита от них</vt:lpstr>
      <vt:lpstr>Троянские   утилиты   удаленного   администрирования</vt:lpstr>
      <vt:lpstr>Троянские   программы - шпионы</vt:lpstr>
      <vt:lpstr>Рекламные программы</vt:lpstr>
      <vt:lpstr>Хакерские утилиты  и защита от них</vt:lpstr>
      <vt:lpstr>Слайд 38</vt:lpstr>
      <vt:lpstr>Слайд 39</vt:lpstr>
      <vt:lpstr>Защита от хакерских атак, сетевых червей и троянских программ.</vt:lpstr>
      <vt:lpstr>Классификация вирусов  по особенностям алгоритма</vt:lpstr>
      <vt:lpstr>Слайд 42</vt:lpstr>
      <vt:lpstr>Заключение</vt:lpstr>
      <vt:lpstr>Литература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Защита информации</dc:title>
  <dc:creator>Use</dc:creator>
  <cp:lastModifiedBy>Гость</cp:lastModifiedBy>
  <cp:revision>77</cp:revision>
  <dcterms:modified xsi:type="dcterms:W3CDTF">2012-11-19T06:53:08Z</dcterms:modified>
</cp:coreProperties>
</file>