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72" r:id="rId2"/>
    <p:sldId id="270" r:id="rId3"/>
    <p:sldId id="271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1"/>
    <p:penClr>
      <a:srgbClr val="FF0000"/>
    </p:penClr>
  </p:showPr>
  <p:clrMru>
    <a:srgbClr val="0000FF"/>
    <a:srgbClr val="FF33CC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7A73-6BB1-45F3-9828-FAA001C69903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7E317-099E-47AA-BA6A-E487CF881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27B404-F455-46A0-B4AB-FE8A23C0E23D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6D162-54F1-4677-8EA0-7F59D131EC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9C85C3-58EF-443D-9731-3616C766DD73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FD4A9-95A5-4034-B053-27F09CC933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2F10F9-55CF-429B-8D84-352FD57167A2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12BE6-DC8D-417D-B980-9CF5F56DAB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0" y="0"/>
            <a:ext cx="914400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6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" action="ppaction://noaction" highlightClick="1"/>
          </p:cNvPr>
          <p:cNvSpPr/>
          <p:nvPr userDrawn="1"/>
        </p:nvSpPr>
        <p:spPr>
          <a:xfrm>
            <a:off x="0" y="0"/>
            <a:ext cx="3132138" cy="220503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?</a:t>
            </a:r>
          </a:p>
        </p:txBody>
      </p:sp>
      <p:sp>
        <p:nvSpPr>
          <p:cNvPr id="3" name="Управляющая кнопка: настраиваемая 2">
            <a:hlinkClick r:id="" action="ppaction://noaction" highlightClick="1"/>
          </p:cNvPr>
          <p:cNvSpPr/>
          <p:nvPr userDrawn="1"/>
        </p:nvSpPr>
        <p:spPr>
          <a:xfrm>
            <a:off x="3132138" y="0"/>
            <a:ext cx="3095625" cy="220503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20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праздники</a:t>
            </a:r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 userDrawn="1"/>
        </p:nvSpPr>
        <p:spPr>
          <a:xfrm>
            <a:off x="6227763" y="0"/>
            <a:ext cx="2916237" cy="220503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праздники</a:t>
            </a: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 userDrawn="1"/>
        </p:nvSpPr>
        <p:spPr>
          <a:xfrm>
            <a:off x="0" y="2205038"/>
            <a:ext cx="3132138" cy="216058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месяцы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 userDrawn="1"/>
        </p:nvSpPr>
        <p:spPr>
          <a:xfrm>
            <a:off x="3132138" y="2205038"/>
            <a:ext cx="3095625" cy="216058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25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?</a:t>
            </a: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 userDrawn="1"/>
        </p:nvSpPr>
        <p:spPr>
          <a:xfrm>
            <a:off x="6227763" y="2205038"/>
            <a:ext cx="2916237" cy="216058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45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праздники</a:t>
            </a: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 userDrawn="1"/>
        </p:nvSpPr>
        <p:spPr>
          <a:xfrm>
            <a:off x="0" y="4365625"/>
            <a:ext cx="3132138" cy="249237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месяцы</a:t>
            </a: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 userDrawn="1"/>
        </p:nvSpPr>
        <p:spPr>
          <a:xfrm>
            <a:off x="3132138" y="4365625"/>
            <a:ext cx="3095625" cy="249237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40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месяцы</a:t>
            </a:r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 userDrawn="1"/>
        </p:nvSpPr>
        <p:spPr>
          <a:xfrm>
            <a:off x="6227763" y="4365625"/>
            <a:ext cx="2916237" cy="249237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35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?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2F10F9-55CF-429B-8D84-352FD57167A2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12BE6-DC8D-417D-B980-9CF5F56DAB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FC6E17-B77A-4BE6-8170-52EBF4CB518D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56205F-1799-4030-B99B-7705F7D13C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66894-412C-4F6E-97EC-85609BCAFF6F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CA3992-9796-4DA9-8E0A-C02E64D87B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FFCAB5-B852-4BC4-BB07-34332E9598D2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15A81E-675E-4EA8-8297-72363E17D6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71B529-8C9C-4C4C-88F0-9479D8756DE5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80EA0-0B57-486B-A2D4-9574BAA586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455CBA-C566-488B-9FA9-E30DBC98716D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60C87-5F73-4585-A514-AC25DF77C7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8B0DE0-0D12-454D-A5E4-2B73E8625D72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DF46E-8B3B-4DFE-A7EB-2630BFA5C1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2F10F9-55CF-429B-8D84-352FD57167A2}" type="datetimeFigureOut">
              <a:rPr lang="ru-RU" smtClean="0"/>
              <a:pPr>
                <a:defRPr/>
              </a:pPr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912BE6-DC8D-417D-B980-9CF5F56DAB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73" r:id="rId20"/>
    <p:sldLayoutId id="2147483774" r:id="rId21"/>
    <p:sldLayoutId id="2147483775" r:id="rId22"/>
    <p:sldLayoutId id="2147483750" r:id="rId23"/>
    <p:sldLayoutId id="2147483752" r:id="rId2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slide" Target="slide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slide" Target="slide6.xml"/><Relationship Id="rId10" Type="http://schemas.openxmlformats.org/officeDocument/2006/relationships/slide" Target="slide12.xml"/><Relationship Id="rId4" Type="http://schemas.openxmlformats.org/officeDocument/2006/relationships/slide" Target="slide8.xml"/><Relationship Id="rId9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2159000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 книг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кубанских писателей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6237312"/>
            <a:ext cx="9144000" cy="620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Составила  заведующая библиотекой МБОУ СОШ №43 Краснодарского края, Абинского района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Яковлева Татьяна Степановна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г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140968"/>
            <a:ext cx="2031479" cy="1996149"/>
          </a:xfrm>
          <a:prstGeom prst="rect">
            <a:avLst/>
          </a:prstGeom>
        </p:spPr>
      </p:pic>
      <p:sp>
        <p:nvSpPr>
          <p:cNvPr id="7" name="Пятно 2 6"/>
          <p:cNvSpPr/>
          <p:nvPr/>
        </p:nvSpPr>
        <p:spPr>
          <a:xfrm>
            <a:off x="3851920" y="3284984"/>
            <a:ext cx="5040560" cy="2088232"/>
          </a:xfrm>
          <a:prstGeom prst="irregularSeal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Литературная игра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5301208"/>
            <a:ext cx="4608512" cy="139804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Лихоносов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9144000" cy="2952179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автора известного произведения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«Наш маленький Париж»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636013"/>
            <a:ext cx="2075880" cy="32219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560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4437112"/>
            <a:ext cx="9144000" cy="198884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Конём</a:t>
            </a:r>
          </a:p>
          <a:p>
            <a:pPr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Ходят кони над рекою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0"/>
          </p:nvPr>
        </p:nvSpPr>
        <p:spPr>
          <a:xfrm>
            <a:off x="0" y="260648"/>
            <a:ext cx="9144000" cy="23042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48680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«Смерть сумела разлучить двух боевых товарищей – Вектору в пекле войны уцелеть не удалось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        Кем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был Вектор?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Героем какого произведения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Краснова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Н.С. 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является?</a:t>
            </a:r>
            <a:endParaRPr lang="ru-RU" sz="2800" dirty="0"/>
          </a:p>
        </p:txBody>
      </p:sp>
      <p:pic>
        <p:nvPicPr>
          <p:cNvPr id="8" name="Рисунок 7" descr="_15.jpg"/>
          <p:cNvPicPr/>
          <p:nvPr/>
        </p:nvPicPr>
        <p:blipFill>
          <a:blip r:embed="rId4" cstate="print">
            <a:lum bright="20000" contrast="30000"/>
          </a:blip>
          <a:stretch>
            <a:fillRect/>
          </a:stretch>
        </p:blipFill>
        <p:spPr>
          <a:xfrm>
            <a:off x="0" y="4221088"/>
            <a:ext cx="1979712" cy="26369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6988" y="5013325"/>
            <a:ext cx="9144000" cy="1500188"/>
          </a:xfrm>
        </p:spPr>
        <p:txBody>
          <a:bodyPr rtlCol="0"/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1803 году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0"/>
          </p:nvPr>
        </p:nvSpPr>
        <p:spPr>
          <a:xfrm>
            <a:off x="0" y="548680"/>
            <a:ext cx="9144000" cy="1800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каком году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Екатеринодаре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открылась первая школа войска казачьего?</a:t>
            </a:r>
            <a:endParaRPr lang="ru-RU" dirty="0" smtClean="0"/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/>
          <a:stretch>
            <a:fillRect/>
          </a:stretch>
        </p:blipFill>
        <p:spPr>
          <a:xfrm>
            <a:off x="1" y="3916745"/>
            <a:ext cx="2051720" cy="2941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907704" y="4841776"/>
            <a:ext cx="5112568" cy="2016224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Конфуз на ярмарке</a:t>
            </a:r>
          </a:p>
          <a:p>
            <a:pPr>
              <a:defRPr/>
            </a:pPr>
            <a:endParaRPr lang="ru-RU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Отцовская хата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0"/>
          </p:nvPr>
        </p:nvSpPr>
        <p:spPr>
          <a:xfrm>
            <a:off x="0" y="908720"/>
            <a:ext cx="9144000" cy="2304256"/>
          </a:xfrm>
        </p:spPr>
        <p:txBody>
          <a:bodyPr>
            <a:normAutofit fontScale="92500"/>
          </a:bodyPr>
          <a:lstStyle/>
          <a:p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называется комедия И.Ф.Вараввы </a:t>
            </a:r>
          </a:p>
          <a:p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трёх действиях?</a:t>
            </a:r>
          </a:p>
          <a:p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каком сборнике стихов она напечатана?</a:t>
            </a:r>
          </a:p>
          <a:p>
            <a:pPr eaLnBrk="1" hangingPunct="1"/>
            <a:endParaRPr lang="ru-RU" sz="4000" b="0" dirty="0" smtClean="0">
              <a:solidFill>
                <a:srgbClr val="92D050"/>
              </a:solidFill>
              <a:effectLst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912650"/>
            <a:ext cx="2051719" cy="294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99792" cy="381649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62434" y="0"/>
            <a:ext cx="2681566" cy="378904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041576"/>
            <a:ext cx="2700154" cy="381642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043608" y="3068960"/>
            <a:ext cx="2680512" cy="378904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2699792" y="188640"/>
            <a:ext cx="3744416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Региональный перечень</a:t>
            </a:r>
          </a:p>
          <a:p>
            <a:pPr algn="ctr">
              <a:defRPr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30 книг по истории, культуре и литературе,</a:t>
            </a:r>
          </a:p>
          <a:p>
            <a:pPr algn="ctr">
              <a:defRPr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рекомендуемых школьникам </a:t>
            </a:r>
          </a:p>
          <a:p>
            <a:pPr algn="ctr">
              <a:defRPr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самостоятельному прочтению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0"/>
          </p:nvPr>
        </p:nvSpPr>
        <p:spPr>
          <a:xfrm>
            <a:off x="395536" y="836712"/>
            <a:ext cx="8136904" cy="5616624"/>
          </a:xfrm>
        </p:spPr>
        <p:txBody>
          <a:bodyPr>
            <a:normAutofit fontScale="70000" lnSpcReduction="20000"/>
          </a:bodyPr>
          <a:lstStyle/>
          <a:p>
            <a:pPr marL="742950" indent="-742950" algn="l">
              <a:buFont typeface="+mj-lt"/>
              <a:buAutoNum type="arabicPeriod"/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Чтобы приступить к игре, нужно ознакомиться региональным перечнем, состоящим из 30 книг (см.слайд №2).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На панели слайда №4 (в режиме показа слайдов) нажимаем на любую цифру – высвечивается вопрос, на который могут отвечать 2-3-4 человека.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Чтобы проверить ответ,  внизу слева два раза нажмите стрелку для перехода. Высветится ответ и макет книги.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 помощью управляющей кнопки возвращаемся на слайд №4.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За каждый правильный и наиболее точный ответ ученик получает карточку.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Определяем победителя путём подсчёта карточек.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332656"/>
            <a:ext cx="3960440" cy="720080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игры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rId2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0" y="0"/>
            <a:ext cx="3001963" cy="2276476"/>
          </a:xfrm>
          <a:prstGeom prst="actionButtonBlank">
            <a:avLst/>
          </a:prstGeom>
          <a:gradFill>
            <a:gsLst>
              <a:gs pos="0">
                <a:srgbClr val="FF33CC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" name="Управляющая кнопка: настраиваемая 4">
            <a:hlinkClick r:id="rId4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3005138" y="-11113"/>
            <a:ext cx="2970212" cy="2276476"/>
          </a:xfrm>
          <a:prstGeom prst="actionButtonBlank">
            <a:avLst/>
          </a:prstGeom>
          <a:gradFill>
            <a:gsLst>
              <a:gs pos="0">
                <a:srgbClr val="0000FF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страиваемая 5">
            <a:hlinkClick r:id="rId5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5975350" y="-11113"/>
            <a:ext cx="3186113" cy="2276476"/>
          </a:xfrm>
          <a:prstGeom prst="actionButtonBlank">
            <a:avLst/>
          </a:prstGeom>
          <a:gradFill>
            <a:gsLst>
              <a:gs pos="0">
                <a:srgbClr val="FFFF00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7" name="Управляющая кнопка: настраиваемая 6">
            <a:hlinkClick r:id="rId6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3175" y="2265363"/>
            <a:ext cx="3001963" cy="2278062"/>
          </a:xfrm>
          <a:prstGeom prst="actionButtonBlank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8" name="Управляющая кнопка: настраиваемая 7">
            <a:hlinkClick r:id="rId7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3005138" y="2265363"/>
            <a:ext cx="2970212" cy="2278062"/>
          </a:xfrm>
          <a:prstGeom prst="actionButtonBlank">
            <a:avLst/>
          </a:prstGeom>
          <a:gradFill>
            <a:gsLst>
              <a:gs pos="0">
                <a:srgbClr val="FF33CC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9" name="Управляющая кнопка: настраиваемая 8">
            <a:hlinkClick r:id="rId8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5975350" y="2265363"/>
            <a:ext cx="3186113" cy="2278062"/>
          </a:xfrm>
          <a:prstGeom prst="actionButtonBlank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FF00"/>
                </a:solidFill>
              </a:rPr>
              <a:t>6</a:t>
            </a:r>
          </a:p>
        </p:txBody>
      </p:sp>
      <p:sp>
        <p:nvSpPr>
          <p:cNvPr id="10" name="Управляющая кнопка: настраиваемая 9">
            <a:hlinkClick r:id="rId9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17463" y="4543425"/>
            <a:ext cx="2987675" cy="2303463"/>
          </a:xfrm>
          <a:prstGeom prst="actionButtonBlank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1" name="Управляющая кнопка: настраиваемая 10">
            <a:hlinkClick r:id="rId10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3059832" y="4554537"/>
            <a:ext cx="2970212" cy="2303463"/>
          </a:xfrm>
          <a:prstGeom prst="actionButtonBlank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12" name="Управляющая кнопка: настраиваемая 11">
            <a:hlinkClick r:id="rId11" action="ppaction://hlinksldjump" highlightClick="1">
              <a:snd r:embed="rId3" name="drumroll.wav"/>
            </a:hlinkClick>
          </p:cNvPr>
          <p:cNvSpPr/>
          <p:nvPr/>
        </p:nvSpPr>
        <p:spPr>
          <a:xfrm>
            <a:off x="5975350" y="4543425"/>
            <a:ext cx="3170238" cy="2297113"/>
          </a:xfrm>
          <a:prstGeom prst="actionButtonBlank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9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9144000" cy="2160588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книга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Н.В.Веленгурина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 пребывании на Кубани выдающихся людей: Пушкина,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Грибоедова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Лермонтова, Короленко и др.?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0" y="3974069"/>
            <a:ext cx="1979712" cy="288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11760" y="4653136"/>
            <a:ext cx="4968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Дорога к лукоморью</a:t>
            </a: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2555776" y="4509120"/>
            <a:ext cx="6588224" cy="1356171"/>
          </a:xfrm>
        </p:spPr>
        <p:txBody>
          <a:bodyPr rtlCol="0"/>
          <a:lstStyle/>
          <a:p>
            <a:r>
              <a:rPr lang="ru-RU" dirty="0" smtClean="0"/>
              <a:t>Кирилла Васильевича </a:t>
            </a:r>
            <a:r>
              <a:rPr lang="ru-RU" dirty="0" err="1" smtClean="0"/>
              <a:t>Россинского</a:t>
            </a:r>
            <a:endParaRPr lang="ru-RU" dirty="0" smtClean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60350"/>
            <a:ext cx="9144000" cy="21605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Кого называют «Просветителем Кубани»?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/>
          <a:stretch>
            <a:fillRect/>
          </a:stretch>
        </p:blipFill>
        <p:spPr>
          <a:xfrm>
            <a:off x="0" y="3710290"/>
            <a:ext cx="2195736" cy="3147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4509120"/>
            <a:ext cx="4283968" cy="1872208"/>
          </a:xfrm>
        </p:spPr>
        <p:txBody>
          <a:bodyPr rtlCol="0">
            <a:normAutofit fontScale="47500" lnSpcReduction="20000"/>
          </a:bodyPr>
          <a:lstStyle/>
          <a:p>
            <a:pPr>
              <a:defRPr/>
            </a:pPr>
            <a:r>
              <a:rPr lang="ru-RU" sz="7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ночи</a:t>
            </a:r>
          </a:p>
          <a:p>
            <a:pPr>
              <a:defRPr/>
            </a:pPr>
            <a:endParaRPr lang="ru-RU" sz="70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0100" b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С.Хохлов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3672111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Начинаю – продолжай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Кубанские синие …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автор?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_26.jpg"/>
          <p:cNvPicPr/>
          <p:nvPr/>
        </p:nvPicPr>
        <p:blipFill>
          <a:blip r:embed="rId4" cstate="print">
            <a:lum bright="10000" contrast="10000"/>
          </a:blip>
          <a:stretch>
            <a:fillRect/>
          </a:stretch>
        </p:blipFill>
        <p:spPr>
          <a:xfrm>
            <a:off x="0" y="3861049"/>
            <a:ext cx="2195736" cy="29969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365104"/>
            <a:ext cx="6120680" cy="1800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Джемпер с синими ёлками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92D050"/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type="body" idx="10"/>
          </p:nvPr>
        </p:nvSpPr>
        <p:spPr>
          <a:xfrm>
            <a:off x="467544" y="0"/>
            <a:ext cx="5832648" cy="292494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Как называется книга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Ю. Сальникова об обычных девятиклассниках, стоящих на пороге взросления?</a:t>
            </a:r>
          </a:p>
        </p:txBody>
      </p:sp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1"/>
            <a:ext cx="2425770" cy="349282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lum bright="10000" contrast="20000"/>
          </a:blip>
          <a:srcRect/>
          <a:stretch>
            <a:fillRect/>
          </a:stretch>
        </p:blipFill>
        <p:spPr bwMode="auto">
          <a:xfrm>
            <a:off x="0" y="4536471"/>
            <a:ext cx="1583854" cy="232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4365104"/>
            <a:ext cx="5040560" cy="1500187"/>
          </a:xfrm>
        </p:spPr>
        <p:txBody>
          <a:bodyPr rtlCol="0"/>
          <a:lstStyle/>
          <a:p>
            <a:r>
              <a:rPr lang="ru-RU" dirty="0" smtClean="0"/>
              <a:t>Кочубею</a:t>
            </a:r>
          </a:p>
          <a:p>
            <a:endParaRPr lang="ru-RU" dirty="0" smtClean="0"/>
          </a:p>
        </p:txBody>
      </p:sp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9144000" cy="2736602"/>
          </a:xfrm>
        </p:spPr>
        <p:txBody>
          <a:bodyPr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Кому из героев Гражданской войны А.Первенцев посвятил свой роман? </a:t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>
              <a:snd r:embed="rId3" name="suction.wav"/>
            </a:hlinkClick>
          </p:cNvPr>
          <p:cNvSpPr/>
          <p:nvPr/>
        </p:nvSpPr>
        <p:spPr>
          <a:xfrm>
            <a:off x="6588125" y="5949950"/>
            <a:ext cx="2555875" cy="908050"/>
          </a:xfrm>
          <a:prstGeom prst="actionButtonReturn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75000"/>
                  <a:alpha val="57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3">
                <a:lumMod val="60000"/>
                <a:lumOff val="4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_23.jpg"/>
          <p:cNvPicPr/>
          <p:nvPr/>
        </p:nvPicPr>
        <p:blipFill>
          <a:blip r:embed="rId4" cstate="print">
            <a:lum bright="10000" contrast="20000"/>
          </a:blip>
          <a:stretch>
            <a:fillRect/>
          </a:stretch>
        </p:blipFill>
        <p:spPr>
          <a:xfrm>
            <a:off x="323528" y="4152900"/>
            <a:ext cx="1771650" cy="27051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578" grpId="0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270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30 книг  кубанских писателей</vt:lpstr>
      <vt:lpstr>Слайд 2</vt:lpstr>
      <vt:lpstr>Слайд 3</vt:lpstr>
      <vt:lpstr>Слайд 4</vt:lpstr>
      <vt:lpstr>Как называется книга Н.В.Веленгурина о пребывании на Кубани выдающихся людей: Пушкина, Грибоедова, Лермонтова, Короленко и др.?</vt:lpstr>
      <vt:lpstr>Слайд 6</vt:lpstr>
      <vt:lpstr>Начинаю – продолжай  Кубанские синие …  Кто автор?</vt:lpstr>
      <vt:lpstr>Слайд 8</vt:lpstr>
      <vt:lpstr>Кому из героев Гражданской войны А.Первенцев посвятил свой роман?  </vt:lpstr>
      <vt:lpstr>Назовите автора известного произведения   «Наш маленький Париж» 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Библиотека</cp:lastModifiedBy>
  <cp:revision>46</cp:revision>
  <dcterms:created xsi:type="dcterms:W3CDTF">2011-09-29T11:17:31Z</dcterms:created>
  <dcterms:modified xsi:type="dcterms:W3CDTF">2016-10-26T06:06:18Z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