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72" r:id="rId6"/>
    <p:sldId id="263" r:id="rId7"/>
    <p:sldId id="270" r:id="rId8"/>
    <p:sldId id="273" r:id="rId9"/>
    <p:sldId id="278" r:id="rId10"/>
    <p:sldId id="276" r:id="rId11"/>
    <p:sldId id="269" r:id="rId12"/>
    <p:sldId id="265" r:id="rId13"/>
    <p:sldId id="281" r:id="rId14"/>
    <p:sldId id="267" r:id="rId15"/>
    <p:sldId id="266" r:id="rId16"/>
    <p:sldId id="277" r:id="rId17"/>
    <p:sldId id="262" r:id="rId18"/>
    <p:sldId id="271" r:id="rId19"/>
    <p:sldId id="279" r:id="rId20"/>
    <p:sldId id="264" r:id="rId21"/>
    <p:sldId id="268" r:id="rId22"/>
    <p:sldId id="280" r:id="rId23"/>
    <p:sldId id="260" r:id="rId24"/>
    <p:sldId id="26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D6E82-D58E-48D9-ABA0-577DB514D946}" type="doc">
      <dgm:prSet loTypeId="urn:microsoft.com/office/officeart/2005/8/layout/pyramid4" loCatId="pyramid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97986CF1-00E1-4F3E-A10B-E0DE5E6286EB}">
      <dgm:prSet phldrT="[Текст]"/>
      <dgm:spPr/>
      <dgm:t>
        <a:bodyPr/>
        <a:lstStyle/>
        <a:p>
          <a:r>
            <a:rPr lang="ru-RU" dirty="0" smtClean="0"/>
            <a:t>Физическая</a:t>
          </a:r>
          <a:endParaRPr lang="ru-RU" dirty="0"/>
        </a:p>
      </dgm:t>
    </dgm:pt>
    <dgm:pt modelId="{F1A92C4D-9001-489A-B1E4-AF02E85494A1}" type="parTrans" cxnId="{64424770-4B1F-4AD1-B356-DF9659AC02B4}">
      <dgm:prSet/>
      <dgm:spPr/>
      <dgm:t>
        <a:bodyPr/>
        <a:lstStyle/>
        <a:p>
          <a:endParaRPr lang="ru-RU"/>
        </a:p>
      </dgm:t>
    </dgm:pt>
    <dgm:pt modelId="{875F7B0F-5FB4-4DD6-9399-39DED4CDF212}" type="sibTrans" cxnId="{64424770-4B1F-4AD1-B356-DF9659AC02B4}">
      <dgm:prSet/>
      <dgm:spPr/>
      <dgm:t>
        <a:bodyPr/>
        <a:lstStyle/>
        <a:p>
          <a:endParaRPr lang="ru-RU"/>
        </a:p>
      </dgm:t>
    </dgm:pt>
    <dgm:pt modelId="{2D99015E-7421-47AE-A1E0-0BEE9942D7BD}">
      <dgm:prSet phldrT="[Текст]"/>
      <dgm:spPr/>
      <dgm:t>
        <a:bodyPr/>
        <a:lstStyle/>
        <a:p>
          <a:r>
            <a:rPr lang="ru-RU" dirty="0" smtClean="0"/>
            <a:t>Вербальная</a:t>
          </a:r>
          <a:endParaRPr lang="ru-RU" dirty="0"/>
        </a:p>
      </dgm:t>
    </dgm:pt>
    <dgm:pt modelId="{EB05218E-E2D0-4D36-BC3B-5E33304D968D}" type="parTrans" cxnId="{F1BEFC71-FAC2-4D86-B9F4-BF259D43CEF9}">
      <dgm:prSet/>
      <dgm:spPr/>
      <dgm:t>
        <a:bodyPr/>
        <a:lstStyle/>
        <a:p>
          <a:endParaRPr lang="ru-RU"/>
        </a:p>
      </dgm:t>
    </dgm:pt>
    <dgm:pt modelId="{55129335-96B6-4068-A17D-BB767DD93CA0}" type="sibTrans" cxnId="{F1BEFC71-FAC2-4D86-B9F4-BF259D43CEF9}">
      <dgm:prSet/>
      <dgm:spPr/>
      <dgm:t>
        <a:bodyPr/>
        <a:lstStyle/>
        <a:p>
          <a:endParaRPr lang="ru-RU"/>
        </a:p>
      </dgm:t>
    </dgm:pt>
    <dgm:pt modelId="{9503DEE9-339A-4906-81BB-841FF91BA700}">
      <dgm:prSet phldrT="[Текст]" custT="1"/>
      <dgm:spPr/>
      <dgm:t>
        <a:bodyPr/>
        <a:lstStyle/>
        <a:p>
          <a:r>
            <a:rPr lang="ru-RU" sz="1600" b="1" u="sng" dirty="0" smtClean="0">
              <a:solidFill>
                <a:schemeClr val="tx1"/>
              </a:solidFill>
            </a:rPr>
            <a:t>Виды агрессии</a:t>
          </a:r>
          <a:endParaRPr lang="ru-RU" sz="1600" b="1" u="sng" dirty="0">
            <a:solidFill>
              <a:schemeClr val="tx1"/>
            </a:solidFill>
          </a:endParaRPr>
        </a:p>
      </dgm:t>
    </dgm:pt>
    <dgm:pt modelId="{47C9FFD7-36BC-485A-BF85-602DEA6AA8B0}" type="parTrans" cxnId="{25E58CAD-85F7-436D-AF77-2CA60BB341FC}">
      <dgm:prSet/>
      <dgm:spPr/>
      <dgm:t>
        <a:bodyPr/>
        <a:lstStyle/>
        <a:p>
          <a:endParaRPr lang="ru-RU"/>
        </a:p>
      </dgm:t>
    </dgm:pt>
    <dgm:pt modelId="{73EB5177-F492-4615-959E-9B813192128F}" type="sibTrans" cxnId="{25E58CAD-85F7-436D-AF77-2CA60BB341FC}">
      <dgm:prSet/>
      <dgm:spPr/>
      <dgm:t>
        <a:bodyPr/>
        <a:lstStyle/>
        <a:p>
          <a:endParaRPr lang="ru-RU"/>
        </a:p>
      </dgm:t>
    </dgm:pt>
    <dgm:pt modelId="{ECF4327B-A64B-4027-A7A0-C293CB0CC560}">
      <dgm:prSet phldrT="[Текст]"/>
      <dgm:spPr/>
      <dgm:t>
        <a:bodyPr/>
        <a:lstStyle/>
        <a:p>
          <a:r>
            <a:rPr lang="ru-RU" dirty="0" smtClean="0"/>
            <a:t>Негативизм</a:t>
          </a:r>
          <a:endParaRPr lang="ru-RU" dirty="0"/>
        </a:p>
      </dgm:t>
    </dgm:pt>
    <dgm:pt modelId="{BB156E28-31A2-43CD-9EEE-F8550B021CD1}" type="parTrans" cxnId="{9E1D5C53-A016-494D-97F5-525999D636A8}">
      <dgm:prSet/>
      <dgm:spPr/>
      <dgm:t>
        <a:bodyPr/>
        <a:lstStyle/>
        <a:p>
          <a:endParaRPr lang="ru-RU"/>
        </a:p>
      </dgm:t>
    </dgm:pt>
    <dgm:pt modelId="{955DDDD8-5A7E-4FF4-989E-D380468BBF34}" type="sibTrans" cxnId="{9E1D5C53-A016-494D-97F5-525999D636A8}">
      <dgm:prSet/>
      <dgm:spPr/>
      <dgm:t>
        <a:bodyPr/>
        <a:lstStyle/>
        <a:p>
          <a:endParaRPr lang="ru-RU"/>
        </a:p>
      </dgm:t>
    </dgm:pt>
    <dgm:pt modelId="{C6EFDE11-105E-4077-862C-8A6AE98F37E8}" type="pres">
      <dgm:prSet presAssocID="{91DD6E82-D58E-48D9-ABA0-577DB514D946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CF06E6-8ECD-4789-9EC0-B192D6180880}" type="pres">
      <dgm:prSet presAssocID="{91DD6E82-D58E-48D9-ABA0-577DB514D946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332C6-2487-40F8-A418-9E70EC64CFF0}" type="pres">
      <dgm:prSet presAssocID="{91DD6E82-D58E-48D9-ABA0-577DB514D946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63923-6F80-4617-BE34-C50D7A285243}" type="pres">
      <dgm:prSet presAssocID="{91DD6E82-D58E-48D9-ABA0-577DB514D946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0C8FE-C56C-4A5B-9572-CF6F16D261B3}" type="pres">
      <dgm:prSet presAssocID="{91DD6E82-D58E-48D9-ABA0-577DB514D946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107E7C-3D3F-4274-88D4-0DF4CE214251}" type="presOf" srcId="{91DD6E82-D58E-48D9-ABA0-577DB514D946}" destId="{C6EFDE11-105E-4077-862C-8A6AE98F37E8}" srcOrd="0" destOrd="0" presId="urn:microsoft.com/office/officeart/2005/8/layout/pyramid4"/>
    <dgm:cxn modelId="{911D64B8-9A25-467E-B7F5-A22A742AAC50}" type="presOf" srcId="{ECF4327B-A64B-4027-A7A0-C293CB0CC560}" destId="{D5C0C8FE-C56C-4A5B-9572-CF6F16D261B3}" srcOrd="0" destOrd="0" presId="urn:microsoft.com/office/officeart/2005/8/layout/pyramid4"/>
    <dgm:cxn modelId="{73FB5EAF-9ED4-4FD3-B258-D097C624D8B0}" type="presOf" srcId="{97986CF1-00E1-4F3E-A10B-E0DE5E6286EB}" destId="{38CF06E6-8ECD-4789-9EC0-B192D6180880}" srcOrd="0" destOrd="0" presId="urn:microsoft.com/office/officeart/2005/8/layout/pyramid4"/>
    <dgm:cxn modelId="{F1BEFC71-FAC2-4D86-B9F4-BF259D43CEF9}" srcId="{91DD6E82-D58E-48D9-ABA0-577DB514D946}" destId="{2D99015E-7421-47AE-A1E0-0BEE9942D7BD}" srcOrd="1" destOrd="0" parTransId="{EB05218E-E2D0-4D36-BC3B-5E33304D968D}" sibTransId="{55129335-96B6-4068-A17D-BB767DD93CA0}"/>
    <dgm:cxn modelId="{223B50E5-0BB8-49E1-BF69-BD52559280A1}" type="presOf" srcId="{9503DEE9-339A-4906-81BB-841FF91BA700}" destId="{9B063923-6F80-4617-BE34-C50D7A285243}" srcOrd="0" destOrd="0" presId="urn:microsoft.com/office/officeart/2005/8/layout/pyramid4"/>
    <dgm:cxn modelId="{64424770-4B1F-4AD1-B356-DF9659AC02B4}" srcId="{91DD6E82-D58E-48D9-ABA0-577DB514D946}" destId="{97986CF1-00E1-4F3E-A10B-E0DE5E6286EB}" srcOrd="0" destOrd="0" parTransId="{F1A92C4D-9001-489A-B1E4-AF02E85494A1}" sibTransId="{875F7B0F-5FB4-4DD6-9399-39DED4CDF212}"/>
    <dgm:cxn modelId="{25E58CAD-85F7-436D-AF77-2CA60BB341FC}" srcId="{91DD6E82-D58E-48D9-ABA0-577DB514D946}" destId="{9503DEE9-339A-4906-81BB-841FF91BA700}" srcOrd="2" destOrd="0" parTransId="{47C9FFD7-36BC-485A-BF85-602DEA6AA8B0}" sibTransId="{73EB5177-F492-4615-959E-9B813192128F}"/>
    <dgm:cxn modelId="{9E1D5C53-A016-494D-97F5-525999D636A8}" srcId="{91DD6E82-D58E-48D9-ABA0-577DB514D946}" destId="{ECF4327B-A64B-4027-A7A0-C293CB0CC560}" srcOrd="3" destOrd="0" parTransId="{BB156E28-31A2-43CD-9EEE-F8550B021CD1}" sibTransId="{955DDDD8-5A7E-4FF4-989E-D380468BBF34}"/>
    <dgm:cxn modelId="{DEC3555A-CB7D-4BC2-A71F-3563367496C1}" type="presOf" srcId="{2D99015E-7421-47AE-A1E0-0BEE9942D7BD}" destId="{F24332C6-2487-40F8-A418-9E70EC64CFF0}" srcOrd="0" destOrd="0" presId="urn:microsoft.com/office/officeart/2005/8/layout/pyramid4"/>
    <dgm:cxn modelId="{5F6582B7-159E-4D8F-88B1-431F10059ECA}" type="presParOf" srcId="{C6EFDE11-105E-4077-862C-8A6AE98F37E8}" destId="{38CF06E6-8ECD-4789-9EC0-B192D6180880}" srcOrd="0" destOrd="0" presId="urn:microsoft.com/office/officeart/2005/8/layout/pyramid4"/>
    <dgm:cxn modelId="{39696378-D3A1-4B58-8724-71C2BB7AF189}" type="presParOf" srcId="{C6EFDE11-105E-4077-862C-8A6AE98F37E8}" destId="{F24332C6-2487-40F8-A418-9E70EC64CFF0}" srcOrd="1" destOrd="0" presId="urn:microsoft.com/office/officeart/2005/8/layout/pyramid4"/>
    <dgm:cxn modelId="{6CDF7300-867D-42D9-A839-13E4AC54E20E}" type="presParOf" srcId="{C6EFDE11-105E-4077-862C-8A6AE98F37E8}" destId="{9B063923-6F80-4617-BE34-C50D7A285243}" srcOrd="2" destOrd="0" presId="urn:microsoft.com/office/officeart/2005/8/layout/pyramid4"/>
    <dgm:cxn modelId="{1FF16E5E-B395-43B8-AF2F-248FA39FE045}" type="presParOf" srcId="{C6EFDE11-105E-4077-862C-8A6AE98F37E8}" destId="{D5C0C8FE-C56C-4A5B-9572-CF6F16D261B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D991EC-71EB-4A22-92B9-B5AABBCCB07A}" type="doc">
      <dgm:prSet loTypeId="urn:microsoft.com/office/officeart/2005/8/layout/matrix1" loCatId="matrix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DFFBDCC-E11F-4269-8BE9-02E4C92627A2}">
      <dgm:prSet phldrT="[Текст]" custT="1"/>
      <dgm:spPr/>
      <dgm:t>
        <a:bodyPr/>
        <a:lstStyle/>
        <a:p>
          <a:r>
            <a:rPr lang="ru-RU" sz="2000" dirty="0" smtClean="0"/>
            <a:t>Уровень агрессивности (низкий, средний, высокий)</a:t>
          </a:r>
          <a:endParaRPr lang="ru-RU" sz="2000" dirty="0"/>
        </a:p>
      </dgm:t>
    </dgm:pt>
    <dgm:pt modelId="{3F1E173B-BCF9-4FB3-9A40-3CE75B215D91}" type="parTrans" cxnId="{603C47D0-B709-4492-A917-1D5EBEAE8382}">
      <dgm:prSet/>
      <dgm:spPr/>
      <dgm:t>
        <a:bodyPr/>
        <a:lstStyle/>
        <a:p>
          <a:endParaRPr lang="ru-RU" sz="2400"/>
        </a:p>
      </dgm:t>
    </dgm:pt>
    <dgm:pt modelId="{928E5F65-CF1F-4E9E-883B-88F1C020AB8F}" type="sibTrans" cxnId="{603C47D0-B709-4492-A917-1D5EBEAE8382}">
      <dgm:prSet/>
      <dgm:spPr/>
      <dgm:t>
        <a:bodyPr/>
        <a:lstStyle/>
        <a:p>
          <a:endParaRPr lang="ru-RU" sz="2400"/>
        </a:p>
      </dgm:t>
    </dgm:pt>
    <dgm:pt modelId="{F5E41D87-0D03-4E73-A233-985B84A6F507}">
      <dgm:prSet phldrT="[Текст]" custT="1"/>
      <dgm:spPr/>
      <dgm:t>
        <a:bodyPr/>
        <a:lstStyle/>
        <a:p>
          <a:r>
            <a:rPr lang="ru-RU" sz="2800" dirty="0" smtClean="0"/>
            <a:t>Анкетирование родителей</a:t>
          </a:r>
          <a:endParaRPr lang="ru-RU" sz="2800" dirty="0"/>
        </a:p>
      </dgm:t>
    </dgm:pt>
    <dgm:pt modelId="{01087896-BDC5-4578-94BC-BBA499B64EDA}" type="parTrans" cxnId="{9886AB42-97EA-4F54-9BD4-71FF4A975812}">
      <dgm:prSet/>
      <dgm:spPr/>
      <dgm:t>
        <a:bodyPr/>
        <a:lstStyle/>
        <a:p>
          <a:endParaRPr lang="ru-RU" sz="2400"/>
        </a:p>
      </dgm:t>
    </dgm:pt>
    <dgm:pt modelId="{ED9F8274-A745-4670-9D80-F7F55F28A3A6}" type="sibTrans" cxnId="{9886AB42-97EA-4F54-9BD4-71FF4A975812}">
      <dgm:prSet/>
      <dgm:spPr/>
      <dgm:t>
        <a:bodyPr/>
        <a:lstStyle/>
        <a:p>
          <a:endParaRPr lang="ru-RU" sz="2400"/>
        </a:p>
      </dgm:t>
    </dgm:pt>
    <dgm:pt modelId="{266F5515-6482-4D1E-905C-9F921AB33343}">
      <dgm:prSet phldrT="[Текст]" custT="1"/>
      <dgm:spPr/>
      <dgm:t>
        <a:bodyPr/>
        <a:lstStyle/>
        <a:p>
          <a:r>
            <a:rPr lang="ru-RU" sz="2800" dirty="0" smtClean="0"/>
            <a:t>Анкетирование детей</a:t>
          </a:r>
          <a:endParaRPr lang="ru-RU" sz="2800" dirty="0"/>
        </a:p>
      </dgm:t>
    </dgm:pt>
    <dgm:pt modelId="{3C43C5D2-6AB7-49A2-BC45-5ADC14CBEC3A}" type="parTrans" cxnId="{5D749B24-8392-43F0-A8D9-C0B4551FAB67}">
      <dgm:prSet/>
      <dgm:spPr/>
      <dgm:t>
        <a:bodyPr/>
        <a:lstStyle/>
        <a:p>
          <a:endParaRPr lang="ru-RU" sz="2400"/>
        </a:p>
      </dgm:t>
    </dgm:pt>
    <dgm:pt modelId="{63F56432-0D78-4DCA-B4D1-98332DC24603}" type="sibTrans" cxnId="{5D749B24-8392-43F0-A8D9-C0B4551FAB67}">
      <dgm:prSet/>
      <dgm:spPr/>
      <dgm:t>
        <a:bodyPr/>
        <a:lstStyle/>
        <a:p>
          <a:endParaRPr lang="ru-RU" sz="2400"/>
        </a:p>
      </dgm:t>
    </dgm:pt>
    <dgm:pt modelId="{23EE6F2B-88B7-49D3-84D6-7A2005B3B5F5}">
      <dgm:prSet phldrT="[Текст]" custT="1"/>
      <dgm:spPr/>
      <dgm:t>
        <a:bodyPr/>
        <a:lstStyle/>
        <a:p>
          <a:r>
            <a:rPr lang="ru-RU" sz="2800" dirty="0" smtClean="0"/>
            <a:t>Наблюдение</a:t>
          </a:r>
          <a:endParaRPr lang="ru-RU" sz="2800" dirty="0"/>
        </a:p>
      </dgm:t>
    </dgm:pt>
    <dgm:pt modelId="{90B35F75-72C3-41A1-AD68-C638FA930126}" type="parTrans" cxnId="{C4A107F6-784E-4506-8BC5-B66AD84D2E2E}">
      <dgm:prSet/>
      <dgm:spPr/>
      <dgm:t>
        <a:bodyPr/>
        <a:lstStyle/>
        <a:p>
          <a:endParaRPr lang="ru-RU" sz="2400"/>
        </a:p>
      </dgm:t>
    </dgm:pt>
    <dgm:pt modelId="{54FB6A9A-1355-44C0-92CB-ADAF532AA262}" type="sibTrans" cxnId="{C4A107F6-784E-4506-8BC5-B66AD84D2E2E}">
      <dgm:prSet/>
      <dgm:spPr/>
      <dgm:t>
        <a:bodyPr/>
        <a:lstStyle/>
        <a:p>
          <a:endParaRPr lang="ru-RU" sz="2400"/>
        </a:p>
      </dgm:t>
    </dgm:pt>
    <dgm:pt modelId="{36BFE4EA-57F8-40D2-9A09-66BD871F54E3}">
      <dgm:prSet phldrT="[Текст]" custT="1"/>
      <dgm:spPr/>
      <dgm:t>
        <a:bodyPr/>
        <a:lstStyle/>
        <a:p>
          <a:r>
            <a:rPr lang="ru-RU" sz="2800" dirty="0" smtClean="0"/>
            <a:t>Тесты</a:t>
          </a:r>
          <a:endParaRPr lang="ru-RU" sz="2800" dirty="0"/>
        </a:p>
      </dgm:t>
    </dgm:pt>
    <dgm:pt modelId="{C4D6C2A5-0D83-45A4-B378-FD9778B79D8A}" type="parTrans" cxnId="{2AB94E5A-0421-4BB1-B0F6-4550C58B8685}">
      <dgm:prSet/>
      <dgm:spPr/>
      <dgm:t>
        <a:bodyPr/>
        <a:lstStyle/>
        <a:p>
          <a:endParaRPr lang="ru-RU" sz="2400"/>
        </a:p>
      </dgm:t>
    </dgm:pt>
    <dgm:pt modelId="{83C2937F-D4E5-4927-A6A4-37CA0EEEE464}" type="sibTrans" cxnId="{2AB94E5A-0421-4BB1-B0F6-4550C58B8685}">
      <dgm:prSet/>
      <dgm:spPr/>
      <dgm:t>
        <a:bodyPr/>
        <a:lstStyle/>
        <a:p>
          <a:endParaRPr lang="ru-RU" sz="2400"/>
        </a:p>
      </dgm:t>
    </dgm:pt>
    <dgm:pt modelId="{558AA556-3EC6-4EEF-925B-02D8300E4658}" type="pres">
      <dgm:prSet presAssocID="{67D991EC-71EB-4A22-92B9-B5AABBCCB07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DC1E44-E1DE-4D9A-AFBA-86CCBF374EFB}" type="pres">
      <dgm:prSet presAssocID="{67D991EC-71EB-4A22-92B9-B5AABBCCB07A}" presName="matrix" presStyleCnt="0"/>
      <dgm:spPr/>
      <dgm:t>
        <a:bodyPr/>
        <a:lstStyle/>
        <a:p>
          <a:endParaRPr lang="ru-RU"/>
        </a:p>
      </dgm:t>
    </dgm:pt>
    <dgm:pt modelId="{42BC9099-885F-4051-B873-3B716C6B701F}" type="pres">
      <dgm:prSet presAssocID="{67D991EC-71EB-4A22-92B9-B5AABBCCB07A}" presName="tile1" presStyleLbl="node1" presStyleIdx="0" presStyleCnt="4"/>
      <dgm:spPr/>
      <dgm:t>
        <a:bodyPr/>
        <a:lstStyle/>
        <a:p>
          <a:endParaRPr lang="ru-RU"/>
        </a:p>
      </dgm:t>
    </dgm:pt>
    <dgm:pt modelId="{C1420693-BC4F-41F3-B613-82E123091A19}" type="pres">
      <dgm:prSet presAssocID="{67D991EC-71EB-4A22-92B9-B5AABBCCB07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E6634-C608-45F3-9459-8F24607C920A}" type="pres">
      <dgm:prSet presAssocID="{67D991EC-71EB-4A22-92B9-B5AABBCCB07A}" presName="tile2" presStyleLbl="node1" presStyleIdx="1" presStyleCnt="4"/>
      <dgm:spPr/>
      <dgm:t>
        <a:bodyPr/>
        <a:lstStyle/>
        <a:p>
          <a:endParaRPr lang="ru-RU"/>
        </a:p>
      </dgm:t>
    </dgm:pt>
    <dgm:pt modelId="{6C1A6A10-44D0-41B7-B008-37618AD5AA58}" type="pres">
      <dgm:prSet presAssocID="{67D991EC-71EB-4A22-92B9-B5AABBCCB07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57EB6-6E5E-4DDF-9434-B7A0BF602890}" type="pres">
      <dgm:prSet presAssocID="{67D991EC-71EB-4A22-92B9-B5AABBCCB07A}" presName="tile3" presStyleLbl="node1" presStyleIdx="2" presStyleCnt="4"/>
      <dgm:spPr/>
      <dgm:t>
        <a:bodyPr/>
        <a:lstStyle/>
        <a:p>
          <a:endParaRPr lang="ru-RU"/>
        </a:p>
      </dgm:t>
    </dgm:pt>
    <dgm:pt modelId="{72E4AF66-A66E-452F-84B4-A7ACD8C68120}" type="pres">
      <dgm:prSet presAssocID="{67D991EC-71EB-4A22-92B9-B5AABBCCB07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963EA1-49DA-410B-808F-776C9B420501}" type="pres">
      <dgm:prSet presAssocID="{67D991EC-71EB-4A22-92B9-B5AABBCCB07A}" presName="tile4" presStyleLbl="node1" presStyleIdx="3" presStyleCnt="4"/>
      <dgm:spPr/>
      <dgm:t>
        <a:bodyPr/>
        <a:lstStyle/>
        <a:p>
          <a:endParaRPr lang="ru-RU"/>
        </a:p>
      </dgm:t>
    </dgm:pt>
    <dgm:pt modelId="{140D5AF3-C577-45F8-92C9-B1EF4C5ECCB9}" type="pres">
      <dgm:prSet presAssocID="{67D991EC-71EB-4A22-92B9-B5AABBCCB07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E52E4-F72A-4F8D-B10E-12ACAFE7148A}" type="pres">
      <dgm:prSet presAssocID="{67D991EC-71EB-4A22-92B9-B5AABBCCB07A}" presName="centerTile" presStyleLbl="fgShp" presStyleIdx="0" presStyleCnt="1" custScaleX="126698" custScaleY="13526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D3D4CB3-4E26-466A-80E6-F9BC09AEA6BC}" type="presOf" srcId="{23EE6F2B-88B7-49D3-84D6-7A2005B3B5F5}" destId="{CCD57EB6-6E5E-4DDF-9434-B7A0BF602890}" srcOrd="0" destOrd="0" presId="urn:microsoft.com/office/officeart/2005/8/layout/matrix1"/>
    <dgm:cxn modelId="{5D749B24-8392-43F0-A8D9-C0B4551FAB67}" srcId="{9DFFBDCC-E11F-4269-8BE9-02E4C92627A2}" destId="{266F5515-6482-4D1E-905C-9F921AB33343}" srcOrd="1" destOrd="0" parTransId="{3C43C5D2-6AB7-49A2-BC45-5ADC14CBEC3A}" sibTransId="{63F56432-0D78-4DCA-B4D1-98332DC24603}"/>
    <dgm:cxn modelId="{BEC41E47-3477-4034-AA7A-35BCBEC94052}" type="presOf" srcId="{36BFE4EA-57F8-40D2-9A09-66BD871F54E3}" destId="{9F963EA1-49DA-410B-808F-776C9B420501}" srcOrd="0" destOrd="0" presId="urn:microsoft.com/office/officeart/2005/8/layout/matrix1"/>
    <dgm:cxn modelId="{4E5F0584-978B-4C05-A563-91EA427AC039}" type="presOf" srcId="{F5E41D87-0D03-4E73-A233-985B84A6F507}" destId="{C1420693-BC4F-41F3-B613-82E123091A19}" srcOrd="1" destOrd="0" presId="urn:microsoft.com/office/officeart/2005/8/layout/matrix1"/>
    <dgm:cxn modelId="{603C47D0-B709-4492-A917-1D5EBEAE8382}" srcId="{67D991EC-71EB-4A22-92B9-B5AABBCCB07A}" destId="{9DFFBDCC-E11F-4269-8BE9-02E4C92627A2}" srcOrd="0" destOrd="0" parTransId="{3F1E173B-BCF9-4FB3-9A40-3CE75B215D91}" sibTransId="{928E5F65-CF1F-4E9E-883B-88F1C020AB8F}"/>
    <dgm:cxn modelId="{707BACF4-B287-4476-9B47-8CA8732F7E61}" type="presOf" srcId="{9DFFBDCC-E11F-4269-8BE9-02E4C92627A2}" destId="{2B5E52E4-F72A-4F8D-B10E-12ACAFE7148A}" srcOrd="0" destOrd="0" presId="urn:microsoft.com/office/officeart/2005/8/layout/matrix1"/>
    <dgm:cxn modelId="{7D32FE78-32FD-4947-B531-683C3D950FE2}" type="presOf" srcId="{36BFE4EA-57F8-40D2-9A09-66BD871F54E3}" destId="{140D5AF3-C577-45F8-92C9-B1EF4C5ECCB9}" srcOrd="1" destOrd="0" presId="urn:microsoft.com/office/officeart/2005/8/layout/matrix1"/>
    <dgm:cxn modelId="{8941075D-2247-4806-A072-F95B77E80930}" type="presOf" srcId="{266F5515-6482-4D1E-905C-9F921AB33343}" destId="{5F4E6634-C608-45F3-9459-8F24607C920A}" srcOrd="0" destOrd="0" presId="urn:microsoft.com/office/officeart/2005/8/layout/matrix1"/>
    <dgm:cxn modelId="{3995204D-6650-40A5-819D-AF17515A9329}" type="presOf" srcId="{266F5515-6482-4D1E-905C-9F921AB33343}" destId="{6C1A6A10-44D0-41B7-B008-37618AD5AA58}" srcOrd="1" destOrd="0" presId="urn:microsoft.com/office/officeart/2005/8/layout/matrix1"/>
    <dgm:cxn modelId="{E6C2B375-6971-41BA-8D59-850445A5540F}" type="presOf" srcId="{23EE6F2B-88B7-49D3-84D6-7A2005B3B5F5}" destId="{72E4AF66-A66E-452F-84B4-A7ACD8C68120}" srcOrd="1" destOrd="0" presId="urn:microsoft.com/office/officeart/2005/8/layout/matrix1"/>
    <dgm:cxn modelId="{BE1E970B-A5BC-4335-8C2D-3D703383B0BB}" type="presOf" srcId="{F5E41D87-0D03-4E73-A233-985B84A6F507}" destId="{42BC9099-885F-4051-B873-3B716C6B701F}" srcOrd="0" destOrd="0" presId="urn:microsoft.com/office/officeart/2005/8/layout/matrix1"/>
    <dgm:cxn modelId="{9886AB42-97EA-4F54-9BD4-71FF4A975812}" srcId="{9DFFBDCC-E11F-4269-8BE9-02E4C92627A2}" destId="{F5E41D87-0D03-4E73-A233-985B84A6F507}" srcOrd="0" destOrd="0" parTransId="{01087896-BDC5-4578-94BC-BBA499B64EDA}" sibTransId="{ED9F8274-A745-4670-9D80-F7F55F28A3A6}"/>
    <dgm:cxn modelId="{2AB94E5A-0421-4BB1-B0F6-4550C58B8685}" srcId="{9DFFBDCC-E11F-4269-8BE9-02E4C92627A2}" destId="{36BFE4EA-57F8-40D2-9A09-66BD871F54E3}" srcOrd="3" destOrd="0" parTransId="{C4D6C2A5-0D83-45A4-B378-FD9778B79D8A}" sibTransId="{83C2937F-D4E5-4927-A6A4-37CA0EEEE464}"/>
    <dgm:cxn modelId="{695DBCC1-F63D-4D6C-AF7C-352D2D1530CB}" type="presOf" srcId="{67D991EC-71EB-4A22-92B9-B5AABBCCB07A}" destId="{558AA556-3EC6-4EEF-925B-02D8300E4658}" srcOrd="0" destOrd="0" presId="urn:microsoft.com/office/officeart/2005/8/layout/matrix1"/>
    <dgm:cxn modelId="{C4A107F6-784E-4506-8BC5-B66AD84D2E2E}" srcId="{9DFFBDCC-E11F-4269-8BE9-02E4C92627A2}" destId="{23EE6F2B-88B7-49D3-84D6-7A2005B3B5F5}" srcOrd="2" destOrd="0" parTransId="{90B35F75-72C3-41A1-AD68-C638FA930126}" sibTransId="{54FB6A9A-1355-44C0-92CB-ADAF532AA262}"/>
    <dgm:cxn modelId="{2D2803AD-0846-48C7-8C79-1AA6AE0245D8}" type="presParOf" srcId="{558AA556-3EC6-4EEF-925B-02D8300E4658}" destId="{5DDC1E44-E1DE-4D9A-AFBA-86CCBF374EFB}" srcOrd="0" destOrd="0" presId="urn:microsoft.com/office/officeart/2005/8/layout/matrix1"/>
    <dgm:cxn modelId="{15607CC6-4F83-4C83-BAF2-D1DD25B79414}" type="presParOf" srcId="{5DDC1E44-E1DE-4D9A-AFBA-86CCBF374EFB}" destId="{42BC9099-885F-4051-B873-3B716C6B701F}" srcOrd="0" destOrd="0" presId="urn:microsoft.com/office/officeart/2005/8/layout/matrix1"/>
    <dgm:cxn modelId="{D47A4D56-B95A-4097-9CC8-D4486DC52693}" type="presParOf" srcId="{5DDC1E44-E1DE-4D9A-AFBA-86CCBF374EFB}" destId="{C1420693-BC4F-41F3-B613-82E123091A19}" srcOrd="1" destOrd="0" presId="urn:microsoft.com/office/officeart/2005/8/layout/matrix1"/>
    <dgm:cxn modelId="{0A5AA66E-D73D-4354-A3AA-AC92DDA7F79D}" type="presParOf" srcId="{5DDC1E44-E1DE-4D9A-AFBA-86CCBF374EFB}" destId="{5F4E6634-C608-45F3-9459-8F24607C920A}" srcOrd="2" destOrd="0" presId="urn:microsoft.com/office/officeart/2005/8/layout/matrix1"/>
    <dgm:cxn modelId="{40737D8B-4A41-4342-B1CA-564E517E550B}" type="presParOf" srcId="{5DDC1E44-E1DE-4D9A-AFBA-86CCBF374EFB}" destId="{6C1A6A10-44D0-41B7-B008-37618AD5AA58}" srcOrd="3" destOrd="0" presId="urn:microsoft.com/office/officeart/2005/8/layout/matrix1"/>
    <dgm:cxn modelId="{9352A883-C8D5-420B-A76E-0A1F8899061F}" type="presParOf" srcId="{5DDC1E44-E1DE-4D9A-AFBA-86CCBF374EFB}" destId="{CCD57EB6-6E5E-4DDF-9434-B7A0BF602890}" srcOrd="4" destOrd="0" presId="urn:microsoft.com/office/officeart/2005/8/layout/matrix1"/>
    <dgm:cxn modelId="{10908F01-BFD7-4704-AB7C-EC5FD0AA67B6}" type="presParOf" srcId="{5DDC1E44-E1DE-4D9A-AFBA-86CCBF374EFB}" destId="{72E4AF66-A66E-452F-84B4-A7ACD8C68120}" srcOrd="5" destOrd="0" presId="urn:microsoft.com/office/officeart/2005/8/layout/matrix1"/>
    <dgm:cxn modelId="{B3EDAF45-ABAF-4CDE-A14D-99481BEEF412}" type="presParOf" srcId="{5DDC1E44-E1DE-4D9A-AFBA-86CCBF374EFB}" destId="{9F963EA1-49DA-410B-808F-776C9B420501}" srcOrd="6" destOrd="0" presId="urn:microsoft.com/office/officeart/2005/8/layout/matrix1"/>
    <dgm:cxn modelId="{4AAA2BD0-8973-48DB-BAE9-FC06F7BC3743}" type="presParOf" srcId="{5DDC1E44-E1DE-4D9A-AFBA-86CCBF374EFB}" destId="{140D5AF3-C577-45F8-92C9-B1EF4C5ECCB9}" srcOrd="7" destOrd="0" presId="urn:microsoft.com/office/officeart/2005/8/layout/matrix1"/>
    <dgm:cxn modelId="{7B6C1D4B-3E3B-4B99-BEE1-8CE05FDCB0A8}" type="presParOf" srcId="{558AA556-3EC6-4EEF-925B-02D8300E4658}" destId="{2B5E52E4-F72A-4F8D-B10E-12ACAFE7148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F06E6-8ECD-4789-9EC0-B192D6180880}">
      <dsp:nvSpPr>
        <dsp:cNvPr id="0" name=""/>
        <dsp:cNvSpPr/>
      </dsp:nvSpPr>
      <dsp:spPr>
        <a:xfrm>
          <a:off x="2515393" y="0"/>
          <a:ext cx="2436812" cy="2436812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Физическая</a:t>
          </a:r>
          <a:endParaRPr lang="ru-RU" sz="1400" kern="1200" dirty="0"/>
        </a:p>
      </dsp:txBody>
      <dsp:txXfrm>
        <a:off x="3124596" y="1218406"/>
        <a:ext cx="1218406" cy="1218406"/>
      </dsp:txXfrm>
    </dsp:sp>
    <dsp:sp modelId="{F24332C6-2487-40F8-A418-9E70EC64CFF0}">
      <dsp:nvSpPr>
        <dsp:cNvPr id="0" name=""/>
        <dsp:cNvSpPr/>
      </dsp:nvSpPr>
      <dsp:spPr>
        <a:xfrm>
          <a:off x="1296987" y="2436812"/>
          <a:ext cx="2436812" cy="2436812"/>
        </a:xfrm>
        <a:prstGeom prst="triangle">
          <a:avLst/>
        </a:prstGeom>
        <a:solidFill>
          <a:schemeClr val="accent3">
            <a:shade val="50000"/>
            <a:hueOff val="-173110"/>
            <a:satOff val="-24164"/>
            <a:lumOff val="248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Вербальная</a:t>
          </a:r>
          <a:endParaRPr lang="ru-RU" sz="1400" kern="1200" dirty="0"/>
        </a:p>
      </dsp:txBody>
      <dsp:txXfrm>
        <a:off x="1906190" y="3655218"/>
        <a:ext cx="1218406" cy="1218406"/>
      </dsp:txXfrm>
    </dsp:sp>
    <dsp:sp modelId="{9B063923-6F80-4617-BE34-C50D7A285243}">
      <dsp:nvSpPr>
        <dsp:cNvPr id="0" name=""/>
        <dsp:cNvSpPr/>
      </dsp:nvSpPr>
      <dsp:spPr>
        <a:xfrm rot="10800000">
          <a:off x="2515393" y="2436812"/>
          <a:ext cx="2436812" cy="2436812"/>
        </a:xfrm>
        <a:prstGeom prst="triangle">
          <a:avLst/>
        </a:prstGeom>
        <a:solidFill>
          <a:schemeClr val="accent3">
            <a:shade val="50000"/>
            <a:hueOff val="-346220"/>
            <a:satOff val="-48328"/>
            <a:lumOff val="497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 smtClean="0">
              <a:solidFill>
                <a:schemeClr val="tx1"/>
              </a:solidFill>
            </a:rPr>
            <a:t>Виды агрессии</a:t>
          </a:r>
          <a:endParaRPr lang="ru-RU" sz="1600" b="1" u="sng" kern="1200" dirty="0">
            <a:solidFill>
              <a:schemeClr val="tx1"/>
            </a:solidFill>
          </a:endParaRPr>
        </a:p>
      </dsp:txBody>
      <dsp:txXfrm rot="10800000">
        <a:off x="3124596" y="2436812"/>
        <a:ext cx="1218406" cy="1218406"/>
      </dsp:txXfrm>
    </dsp:sp>
    <dsp:sp modelId="{D5C0C8FE-C56C-4A5B-9572-CF6F16D261B3}">
      <dsp:nvSpPr>
        <dsp:cNvPr id="0" name=""/>
        <dsp:cNvSpPr/>
      </dsp:nvSpPr>
      <dsp:spPr>
        <a:xfrm>
          <a:off x="3733800" y="2436812"/>
          <a:ext cx="2436812" cy="2436812"/>
        </a:xfrm>
        <a:prstGeom prst="triangle">
          <a:avLst/>
        </a:prstGeom>
        <a:solidFill>
          <a:schemeClr val="accent3">
            <a:shade val="50000"/>
            <a:hueOff val="-173110"/>
            <a:satOff val="-24164"/>
            <a:lumOff val="248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Негативизм</a:t>
          </a:r>
          <a:endParaRPr lang="ru-RU" sz="1400" kern="1200" dirty="0"/>
        </a:p>
      </dsp:txBody>
      <dsp:txXfrm>
        <a:off x="4343003" y="3655218"/>
        <a:ext cx="1218406" cy="12184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C9099-885F-4051-B873-3B716C6B701F}">
      <dsp:nvSpPr>
        <dsp:cNvPr id="0" name=""/>
        <dsp:cNvSpPr/>
      </dsp:nvSpPr>
      <dsp:spPr>
        <a:xfrm rot="16200000">
          <a:off x="648493" y="-648493"/>
          <a:ext cx="2436812" cy="3733800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Анкетирование родителей</a:t>
          </a:r>
          <a:endParaRPr lang="ru-RU" sz="2800" kern="1200" dirty="0"/>
        </a:p>
      </dsp:txBody>
      <dsp:txXfrm rot="5400000">
        <a:off x="0" y="0"/>
        <a:ext cx="3733800" cy="1827609"/>
      </dsp:txXfrm>
    </dsp:sp>
    <dsp:sp modelId="{5F4E6634-C608-45F3-9459-8F24607C920A}">
      <dsp:nvSpPr>
        <dsp:cNvPr id="0" name=""/>
        <dsp:cNvSpPr/>
      </dsp:nvSpPr>
      <dsp:spPr>
        <a:xfrm>
          <a:off x="3733800" y="0"/>
          <a:ext cx="3733800" cy="2436812"/>
        </a:xfrm>
        <a:prstGeom prst="round1Rect">
          <a:avLst/>
        </a:prstGeom>
        <a:gradFill rotWithShape="0">
          <a:gsLst>
            <a:gs pos="0">
              <a:schemeClr val="accent4">
                <a:hueOff val="3470783"/>
                <a:satOff val="-19734"/>
                <a:lumOff val="6340"/>
                <a:alphaOff val="0"/>
                <a:shade val="63000"/>
                <a:satMod val="165000"/>
              </a:schemeClr>
            </a:gs>
            <a:gs pos="30000">
              <a:schemeClr val="accent4">
                <a:hueOff val="3470783"/>
                <a:satOff val="-19734"/>
                <a:lumOff val="6340"/>
                <a:alphaOff val="0"/>
                <a:shade val="58000"/>
                <a:satMod val="165000"/>
              </a:schemeClr>
            </a:gs>
            <a:gs pos="75000">
              <a:schemeClr val="accent4">
                <a:hueOff val="3470783"/>
                <a:satOff val="-19734"/>
                <a:lumOff val="6340"/>
                <a:alphaOff val="0"/>
                <a:shade val="30000"/>
                <a:satMod val="175000"/>
              </a:schemeClr>
            </a:gs>
            <a:gs pos="100000">
              <a:schemeClr val="accent4">
                <a:hueOff val="3470783"/>
                <a:satOff val="-19734"/>
                <a:lumOff val="634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Анкетирование детей</a:t>
          </a:r>
          <a:endParaRPr lang="ru-RU" sz="2800" kern="1200" dirty="0"/>
        </a:p>
      </dsp:txBody>
      <dsp:txXfrm>
        <a:off x="3733800" y="0"/>
        <a:ext cx="3733800" cy="1827609"/>
      </dsp:txXfrm>
    </dsp:sp>
    <dsp:sp modelId="{CCD57EB6-6E5E-4DDF-9434-B7A0BF602890}">
      <dsp:nvSpPr>
        <dsp:cNvPr id="0" name=""/>
        <dsp:cNvSpPr/>
      </dsp:nvSpPr>
      <dsp:spPr>
        <a:xfrm rot="10800000">
          <a:off x="0" y="2436812"/>
          <a:ext cx="3733800" cy="2436812"/>
        </a:xfrm>
        <a:prstGeom prst="round1Rect">
          <a:avLst/>
        </a:prstGeom>
        <a:gradFill rotWithShape="0">
          <a:gsLst>
            <a:gs pos="0">
              <a:schemeClr val="accent4">
                <a:hueOff val="6941566"/>
                <a:satOff val="-39468"/>
                <a:lumOff val="12680"/>
                <a:alphaOff val="0"/>
                <a:shade val="63000"/>
                <a:satMod val="165000"/>
              </a:schemeClr>
            </a:gs>
            <a:gs pos="30000">
              <a:schemeClr val="accent4">
                <a:hueOff val="6941566"/>
                <a:satOff val="-39468"/>
                <a:lumOff val="12680"/>
                <a:alphaOff val="0"/>
                <a:shade val="58000"/>
                <a:satMod val="165000"/>
              </a:schemeClr>
            </a:gs>
            <a:gs pos="75000">
              <a:schemeClr val="accent4">
                <a:hueOff val="6941566"/>
                <a:satOff val="-39468"/>
                <a:lumOff val="12680"/>
                <a:alphaOff val="0"/>
                <a:shade val="30000"/>
                <a:satMod val="175000"/>
              </a:schemeClr>
            </a:gs>
            <a:gs pos="100000">
              <a:schemeClr val="accent4">
                <a:hueOff val="6941566"/>
                <a:satOff val="-39468"/>
                <a:lumOff val="1268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Наблюдение</a:t>
          </a:r>
          <a:endParaRPr lang="ru-RU" sz="2800" kern="1200" dirty="0"/>
        </a:p>
      </dsp:txBody>
      <dsp:txXfrm rot="10800000">
        <a:off x="0" y="3046015"/>
        <a:ext cx="3733800" cy="1827609"/>
      </dsp:txXfrm>
    </dsp:sp>
    <dsp:sp modelId="{9F963EA1-49DA-410B-808F-776C9B420501}">
      <dsp:nvSpPr>
        <dsp:cNvPr id="0" name=""/>
        <dsp:cNvSpPr/>
      </dsp:nvSpPr>
      <dsp:spPr>
        <a:xfrm rot="5400000">
          <a:off x="4382293" y="1788318"/>
          <a:ext cx="2436812" cy="3733800"/>
        </a:xfrm>
        <a:prstGeom prst="round1Rect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3000"/>
                <a:satMod val="165000"/>
              </a:schemeClr>
            </a:gs>
            <a:gs pos="30000">
              <a:schemeClr val="accent4">
                <a:hueOff val="10412348"/>
                <a:satOff val="-59202"/>
                <a:lumOff val="19020"/>
                <a:alphaOff val="0"/>
                <a:shade val="58000"/>
                <a:satMod val="165000"/>
              </a:schemeClr>
            </a:gs>
            <a:gs pos="75000">
              <a:schemeClr val="accent4">
                <a:hueOff val="10412348"/>
                <a:satOff val="-59202"/>
                <a:lumOff val="19020"/>
                <a:alphaOff val="0"/>
                <a:shade val="30000"/>
                <a:satMod val="175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Тесты</a:t>
          </a:r>
          <a:endParaRPr lang="ru-RU" sz="2800" kern="1200" dirty="0"/>
        </a:p>
      </dsp:txBody>
      <dsp:txXfrm rot="-5400000">
        <a:off x="3733800" y="3046015"/>
        <a:ext cx="3733800" cy="1827609"/>
      </dsp:txXfrm>
    </dsp:sp>
    <dsp:sp modelId="{2B5E52E4-F72A-4F8D-B10E-12ACAFE7148A}">
      <dsp:nvSpPr>
        <dsp:cNvPr id="0" name=""/>
        <dsp:cNvSpPr/>
      </dsp:nvSpPr>
      <dsp:spPr>
        <a:xfrm>
          <a:off x="2314605" y="1612773"/>
          <a:ext cx="2838389" cy="1648077"/>
        </a:xfrm>
        <a:prstGeom prst="roundRect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Уровень агрессивности (низкий, средний, высокий)</a:t>
          </a:r>
          <a:endParaRPr lang="ru-RU" sz="2000" kern="1200" dirty="0"/>
        </a:p>
      </dsp:txBody>
      <dsp:txXfrm>
        <a:off x="2395057" y="1693225"/>
        <a:ext cx="2677485" cy="1487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25B5B9-41B7-4442-823F-4CC897BFBE24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882F47-C6EA-4A9C-9C19-9DEF6EDEA5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Детская агрессия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Причины возникновения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910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 </a:t>
            </a:r>
            <a:r>
              <a:rPr lang="ru-RU" sz="2400" dirty="0"/>
              <a:t>4. Ситуационные: </a:t>
            </a:r>
            <a:endParaRPr lang="ru-RU" sz="2400" dirty="0" smtClean="0"/>
          </a:p>
          <a:p>
            <a:r>
              <a:rPr lang="ru-RU" sz="2400" dirty="0" smtClean="0"/>
              <a:t>а</a:t>
            </a:r>
            <a:r>
              <a:rPr lang="ru-RU" sz="2400" dirty="0"/>
              <a:t>) реактивность (ответная агрессия) на присутствие новых взрослых или сверстников; </a:t>
            </a:r>
            <a:endParaRPr lang="ru-RU" sz="2400" dirty="0" smtClean="0"/>
          </a:p>
          <a:p>
            <a:r>
              <a:rPr lang="ru-RU" sz="2400" dirty="0" smtClean="0"/>
              <a:t>б</a:t>
            </a:r>
            <a:r>
              <a:rPr lang="ru-RU" sz="2400" dirty="0"/>
              <a:t>) чувствительность к оценке, осуждению, порицанию; </a:t>
            </a:r>
            <a:endParaRPr lang="ru-RU" sz="2400" dirty="0" smtClean="0"/>
          </a:p>
          <a:p>
            <a:r>
              <a:rPr lang="ru-RU" sz="2400" dirty="0" smtClean="0"/>
              <a:t>в</a:t>
            </a:r>
            <a:r>
              <a:rPr lang="ru-RU" sz="2400" dirty="0"/>
              <a:t>) введение ограничений в поведение ребенка (увеличение темпа или сложности деятельности, отрицательная оценка успешности ребенка); </a:t>
            </a:r>
            <a:endParaRPr lang="ru-RU" sz="2400" dirty="0" smtClean="0"/>
          </a:p>
          <a:p>
            <a:r>
              <a:rPr lang="ru-RU" sz="2400" dirty="0" smtClean="0"/>
              <a:t>г</a:t>
            </a:r>
            <a:r>
              <a:rPr lang="ru-RU" sz="2400" dirty="0"/>
              <a:t>) новизна, увеличивающая тревогу, или привыкание, снижающее ответственность за агрессивное поведение в новой ситуации; </a:t>
            </a:r>
            <a:endParaRPr lang="ru-RU" sz="2400" dirty="0" smtClean="0"/>
          </a:p>
          <a:p>
            <a:r>
              <a:rPr lang="ru-RU" sz="2400" dirty="0" smtClean="0"/>
              <a:t>д</a:t>
            </a:r>
            <a:r>
              <a:rPr lang="ru-RU" sz="2400" dirty="0"/>
              <a:t>) нарастание утомления и пресыщения у ребенка. </a:t>
            </a:r>
          </a:p>
        </p:txBody>
      </p:sp>
    </p:spTree>
    <p:extLst>
      <p:ext uri="{BB962C8B-B14F-4D97-AF65-F5344CB8AC3E}">
        <p14:creationId xmlns:p14="http://schemas.microsoft.com/office/powerpoint/2010/main" val="1793394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агрессивности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 - ребенок</a:t>
            </a:r>
            <a:r>
              <a:rPr lang="ru-RU" sz="2800" b="1" dirty="0"/>
              <a:t>: </a:t>
            </a:r>
            <a:endParaRPr lang="ru-RU" sz="2800" b="1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теряет контроль над собой;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спорит, ругается со взрослыми;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отказывается выполнять правила;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специально раздражает людей;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винит других в своих ошибках;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сердится и отказывается сделать что- либо;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часто </a:t>
            </a:r>
            <a:r>
              <a:rPr lang="ru-RU" dirty="0"/>
              <a:t>завистлив, мстителен. </a:t>
            </a:r>
          </a:p>
        </p:txBody>
      </p:sp>
    </p:spTree>
    <p:extLst>
      <p:ext uri="{BB962C8B-B14F-4D97-AF65-F5344CB8AC3E}">
        <p14:creationId xmlns:p14="http://schemas.microsoft.com/office/powerpoint/2010/main" val="2190210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Какого ребенка можно назвать агрессивным?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1.Часто </a:t>
            </a:r>
            <a:r>
              <a:rPr lang="ru-RU" dirty="0"/>
              <a:t>нападает на других детей.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2.Перекладывают </a:t>
            </a:r>
            <a:r>
              <a:rPr lang="ru-RU" dirty="0"/>
              <a:t>свою вину на других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3.В окружающих видят угрозу, обиду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4.Часто испытывают негативные эмоции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5.Не стремятся понимать других, своё «Я» для них важнее.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6. Отказываются от коллективной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603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Агрессивность ребенка проявляется если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5892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 </a:t>
            </a:r>
            <a:r>
              <a:rPr lang="ru-RU" dirty="0" smtClean="0"/>
              <a:t>ребенка </a:t>
            </a:r>
            <a:r>
              <a:rPr lang="ru-RU" dirty="0"/>
              <a:t>бьют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над ребенком издеваются; </a:t>
            </a:r>
            <a:endParaRPr lang="ru-RU" dirty="0" smtClean="0"/>
          </a:p>
          <a:p>
            <a:r>
              <a:rPr lang="ru-RU" dirty="0" smtClean="0"/>
              <a:t>над </a:t>
            </a:r>
            <a:r>
              <a:rPr lang="ru-RU" dirty="0"/>
              <a:t>ребенком зло шутят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ребенка заставляют испытывать чувство незаслуженного стыда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родители заведомо лгут;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пьют и устраивают дебоши;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воспитывают ребенка двойной моралью;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нетребовательны и неавторитетны для своего ребенка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родители не умеют любить одинаково своих детей;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ребенку не доверяют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родители настраивают ребенка друг против друга;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не общаются со своим ребенком; </a:t>
            </a:r>
            <a:endParaRPr lang="ru-RU" dirty="0" smtClean="0"/>
          </a:p>
          <a:p>
            <a:r>
              <a:rPr lang="ru-RU" dirty="0" smtClean="0"/>
              <a:t>вход </a:t>
            </a:r>
            <a:r>
              <a:rPr lang="ru-RU" dirty="0"/>
              <a:t>в дом закрыт для друзей ребенка;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проявляют к ребенку мелочную опеку и заботу;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живут своей жизнью, ребенок чувствует, что его не любят. </a:t>
            </a:r>
          </a:p>
        </p:txBody>
      </p:sp>
    </p:spTree>
    <p:extLst>
      <p:ext uri="{BB962C8B-B14F-4D97-AF65-F5344CB8AC3E}">
        <p14:creationId xmlns:p14="http://schemas.microsoft.com/office/powerpoint/2010/main" val="3909003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Откуда берутся маленькие агрессоры?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Черты </a:t>
            </a:r>
            <a:r>
              <a:rPr lang="ru-RU" dirty="0"/>
              <a:t>личности наследуются от родителей и далёких предков. </a:t>
            </a:r>
            <a:endParaRPr lang="ru-RU" dirty="0" smtClean="0"/>
          </a:p>
          <a:p>
            <a:r>
              <a:rPr lang="ru-RU" dirty="0" smtClean="0"/>
              <a:t>Влияние </a:t>
            </a:r>
            <a:r>
              <a:rPr lang="ru-RU" dirty="0"/>
              <a:t>окружающего мира (семья, друзья, телевизор, компьютер).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вполне подходящие условия воспитания.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861048"/>
            <a:ext cx="3240359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42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они так себя ведут?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Чтобы </a:t>
            </a:r>
            <a:r>
              <a:rPr lang="ru-RU" dirty="0"/>
              <a:t>привлечь внимание к себе.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Для защиты от явной угрозы. </a:t>
            </a:r>
          </a:p>
          <a:p>
            <a:pPr marL="457200" indent="-457200">
              <a:buAutoNum type="arabicPeriod"/>
            </a:pPr>
            <a:r>
              <a:rPr lang="ru-RU" dirty="0" smtClean="0"/>
              <a:t>Чтобы </a:t>
            </a:r>
            <a:r>
              <a:rPr lang="ru-RU" dirty="0"/>
              <a:t>отомстить обидчику. </a:t>
            </a:r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Желание утвердить своё превосходство. </a:t>
            </a:r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Стремление унизить другого ребёнка. </a:t>
            </a:r>
          </a:p>
          <a:p>
            <a:pPr marL="45720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Не боятся быть наказанными.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 Вот </a:t>
            </a:r>
            <a:r>
              <a:rPr lang="ru-RU" b="1" dirty="0"/>
              <a:t>здесь агрессия - это уже самоцель, жестокое и враждебное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2965013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агрессивного поведения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06704770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8480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бороться с детской агрессией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19256" cy="61206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500" dirty="0" smtClean="0"/>
              <a:t>     Сразу </a:t>
            </a:r>
            <a:r>
              <a:rPr lang="ru-RU" sz="2500" dirty="0"/>
              <a:t>оговоримся, бороться – не совсем верное слово. Нельзя подавлять негативные эмоции в ребенке, нужно учить малыша их:</a:t>
            </a:r>
          </a:p>
          <a:p>
            <a:r>
              <a:rPr lang="ru-RU" sz="2500" dirty="0"/>
              <a:t>контролировать</a:t>
            </a:r>
          </a:p>
          <a:p>
            <a:r>
              <a:rPr lang="ru-RU" sz="2500" dirty="0"/>
              <a:t>правильно выражать</a:t>
            </a:r>
          </a:p>
          <a:p>
            <a:pPr marL="0" indent="0">
              <a:buNone/>
            </a:pPr>
            <a:r>
              <a:rPr lang="ru-RU" sz="2500" dirty="0" smtClean="0"/>
              <a:t>     Необходимо </a:t>
            </a:r>
            <a:r>
              <a:rPr lang="ru-RU" sz="2500" dirty="0"/>
              <a:t>объяснить ребенку, что совершенно нормально отстаивать свои права, но необходимо это делать без использования кулаков и бранных слов, то есть не нанося ущерба (ни физического, ни морального) другим людям. Если же вы будете постоянно подавлять в малыше агрессию, то у него может развиться психосоматическое расстройство. Или в ряде случаев такие детки начинают наносить вред не другим, а себе (например, причинять боль или придумывать про себя что-то </a:t>
            </a:r>
            <a:r>
              <a:rPr lang="ru-RU" sz="2500" dirty="0" smtClean="0"/>
              <a:t>негативное).</a:t>
            </a:r>
          </a:p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Ограничения </a:t>
            </a:r>
            <a:r>
              <a:rPr lang="ru-RU" sz="2500" dirty="0"/>
              <a:t>и запреты необходимы, причем ребенок должен заранее знать и понимать, чем ему грозит их </a:t>
            </a:r>
            <a:r>
              <a:rPr lang="ru-RU" sz="2500" dirty="0" smtClean="0"/>
              <a:t>нарушение. </a:t>
            </a:r>
            <a:r>
              <a:rPr lang="ru-RU" sz="2500" dirty="0"/>
              <a:t>Очень важно, чтобы эти запреты и ограничения были устойчивыми. То есть нельзя – значит нельзя, никаких послаблений. Иначе, если один раз запрещено, а другой разрешено, ребенок просто запутается. Но не забывайте поощрять чадо за хорошее </a:t>
            </a:r>
            <a:r>
              <a:rPr lang="ru-RU" sz="2500" dirty="0" smtClean="0"/>
              <a:t>поведение.</a:t>
            </a:r>
          </a:p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dirty="0" smtClean="0"/>
              <a:t>      Деткам </a:t>
            </a:r>
            <a:r>
              <a:rPr lang="ru-RU" sz="2500" dirty="0"/>
              <a:t>необходимо «выпускать пар», то есть нельзя, чтобы они копили в себе эмоции. Для этого прекрасно подходят подвижные (особенно командные игры), занятия спортом  и прочая активность</a:t>
            </a:r>
            <a:r>
              <a:rPr lang="ru-RU" sz="2500" dirty="0" smtClean="0"/>
              <a:t>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744125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 вот физические наказания </a:t>
            </a:r>
            <a:r>
              <a:rPr lang="ru-RU" dirty="0" smtClean="0"/>
              <a:t>детей недопустимы</a:t>
            </a:r>
            <a:r>
              <a:rPr lang="ru-RU" dirty="0"/>
              <a:t>!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чревато следующим:</a:t>
            </a:r>
          </a:p>
          <a:p>
            <a:r>
              <a:rPr lang="ru-RU" dirty="0"/>
              <a:t>малыш может не запомнить, за что его наказали, но боль запомнит прекрасно</a:t>
            </a:r>
          </a:p>
          <a:p>
            <a:r>
              <a:rPr lang="ru-RU" dirty="0"/>
              <a:t>он может начать вас избегать</a:t>
            </a:r>
          </a:p>
          <a:p>
            <a:r>
              <a:rPr lang="ru-RU" dirty="0"/>
              <a:t>ребенок способен решить, что причинение физической боли – это метод воздействия на других, и применять его по отношению к сверстникам</a:t>
            </a:r>
          </a:p>
          <a:p>
            <a:r>
              <a:rPr lang="ru-RU" dirty="0"/>
              <a:t>малыш будет вести себя так же, но уже не при вас, что вызывает понятные трудности</a:t>
            </a:r>
          </a:p>
          <a:p>
            <a:pPr marL="0" indent="0">
              <a:buNone/>
            </a:pPr>
            <a:r>
              <a:rPr lang="ru-RU" dirty="0"/>
              <a:t>         Ребенку очень важно знать, что его любят и понимают. Таким отношением вы добьетесь гораздо большего, нежели излишне строгими наказаниями.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228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помочь агрессивному ребенку  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dirty="0"/>
              <a:t>с гневом. </a:t>
            </a:r>
            <a:endParaRPr lang="ru-RU" dirty="0" smtClean="0"/>
          </a:p>
          <a:p>
            <a:r>
              <a:rPr lang="ru-RU" dirty="0" smtClean="0"/>
              <a:t>Обучение </a:t>
            </a:r>
            <a:r>
              <a:rPr lang="ru-RU" dirty="0"/>
              <a:t>детей навыкам распознавания и контроля, умению владеть собой в ситуациях, провоцирующих вспышки гнева.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способности к доверию, сочувствию, сопереживанию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149080"/>
            <a:ext cx="3768080" cy="250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Детская агрессия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В </a:t>
            </a:r>
            <a:r>
              <a:rPr lang="ru-RU" dirty="0"/>
              <a:t>обычном понимании агрессия - это реакция на срыв какой-то деятельности, планов, на ограничения, запреты или неожиданные трудности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smtClean="0"/>
              <a:t>Агрессия</a:t>
            </a:r>
            <a:r>
              <a:rPr lang="ru-RU" dirty="0" smtClean="0"/>
              <a:t> </a:t>
            </a:r>
            <a:r>
              <a:rPr lang="ru-RU" dirty="0" smtClean="0"/>
              <a:t>- деструктивное </a:t>
            </a:r>
            <a:r>
              <a:rPr lang="ru-RU" dirty="0"/>
              <a:t>поведение, противоречащее нормам и правилам существования людей в обществе, приносящее физический или моральный ущерб людям, или вызывающее у них психологический дискомфорт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85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Последствия детской агрессии могут быть следующими: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ребенок </a:t>
            </a:r>
            <a:r>
              <a:rPr lang="ru-RU" dirty="0"/>
              <a:t>может стать изгоем в коллективе (садике, школе)</a:t>
            </a:r>
          </a:p>
          <a:p>
            <a:r>
              <a:rPr lang="ru-RU" dirty="0"/>
              <a:t>он и во взрослом возрасте не будет уметь себя контролировать</a:t>
            </a:r>
          </a:p>
          <a:p>
            <a:r>
              <a:rPr lang="ru-RU" dirty="0"/>
              <a:t>агрессивные дети могут объединяться, третируя остальных, что чревато формированием антисоциального поведения</a:t>
            </a:r>
          </a:p>
          <a:p>
            <a:r>
              <a:rPr lang="ru-RU" dirty="0"/>
              <a:t>во взрослом возрасте такому человеку будет сложно строить отношения с другими людьми, например, он может бить жену, потому что, будучи мальчиком, он лупил кулачками маму, а она ничего не предпринимала, и эта модель поведения закрепилась для него как нормальная</a:t>
            </a:r>
          </a:p>
          <a:p>
            <a:r>
              <a:rPr lang="ru-RU" dirty="0"/>
              <a:t>проблемы с законом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648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помочь ребёнку справиться с агрессией?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Важно</a:t>
            </a:r>
            <a:r>
              <a:rPr lang="ru-RU" dirty="0"/>
              <a:t>, чтобы в семье были четкие правила и одинаковые требования к ребенку. </a:t>
            </a:r>
            <a:endParaRPr lang="ru-RU" dirty="0" smtClean="0"/>
          </a:p>
          <a:p>
            <a:r>
              <a:rPr lang="ru-RU" dirty="0" smtClean="0"/>
              <a:t>Правильно </a:t>
            </a:r>
            <a:r>
              <a:rPr lang="ru-RU" dirty="0"/>
              <a:t>общаться с ребёнком (лишний раз не орать на него, почаще с ним играть в ролевые игры, разучивать различные стишки, больше уделять внимания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Чаще </a:t>
            </a:r>
            <a:r>
              <a:rPr lang="ru-RU" dirty="0"/>
              <a:t>хвалить и отмечать любые достижения ребёнка.  </a:t>
            </a:r>
          </a:p>
        </p:txBody>
      </p:sp>
    </p:spTree>
    <p:extLst>
      <p:ext uri="{BB962C8B-B14F-4D97-AF65-F5344CB8AC3E}">
        <p14:creationId xmlns:p14="http://schemas.microsoft.com/office/powerpoint/2010/main" val="2844785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Советы: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Учитесь </a:t>
            </a:r>
            <a:r>
              <a:rPr lang="ru-RU" dirty="0"/>
              <a:t>слышать своих детей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Старайтесь делать так, чтобы только вы, родители, снимали их эмоциональное напряжение;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запрещайте детям выражать отрицательные эмоции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Умейте принять и любить их такими, какие они есть. </a:t>
            </a:r>
          </a:p>
        </p:txBody>
      </p:sp>
    </p:spTree>
    <p:extLst>
      <p:ext uri="{BB962C8B-B14F-4D97-AF65-F5344CB8AC3E}">
        <p14:creationId xmlns:p14="http://schemas.microsoft.com/office/powerpoint/2010/main" val="3956184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Будьте </a:t>
            </a:r>
            <a:r>
              <a:rPr lang="ru-RU" dirty="0"/>
              <a:t>внимательны к своему ребёнку, чувствуйте его эмоциональное напряжение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Учитесь слушать и слышать своего ребёнка.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запрещайте ребёнку выражать свои отрицательные эмоции, а вникайте в их суть. </a:t>
            </a:r>
            <a:endParaRPr lang="ru-RU" dirty="0" smtClean="0"/>
          </a:p>
          <a:p>
            <a:r>
              <a:rPr lang="ru-RU" dirty="0" smtClean="0"/>
              <a:t>Умейте </a:t>
            </a:r>
            <a:r>
              <a:rPr lang="ru-RU" dirty="0"/>
              <a:t>принимать и любить своего ребёнка таким, какой он есть. </a:t>
            </a:r>
            <a:endParaRPr lang="ru-RU" dirty="0" smtClean="0"/>
          </a:p>
          <a:p>
            <a:r>
              <a:rPr lang="ru-RU" dirty="0" smtClean="0"/>
              <a:t>Предъявляйте </a:t>
            </a:r>
            <a:r>
              <a:rPr lang="ru-RU" dirty="0"/>
              <a:t>к ребёнку разумные требования.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564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для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Не критикуйте действия </a:t>
            </a:r>
            <a:r>
              <a:rPr lang="ru-RU" dirty="0" smtClean="0"/>
              <a:t>педагога </a:t>
            </a:r>
            <a:r>
              <a:rPr lang="ru-RU" dirty="0"/>
              <a:t>в присутствии ребёнка, а предъявите своё неудовольствие при личной встрече с ними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Агрессивность в семье приводит к агрессивности ребёнка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Поощряйте своего ребёнка взглядом, жестом, действием, ласковым словом и т.д. Наказание допустимо, если оно: следует немедленно за поступком; объяснено ребёнку (хотя может быть и суровым); оценивает действия ребёнка, а не его человеческие качества; не унижает ребёнка, а способствует пониманию негативности его поступка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127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« Золотые правила 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/>
          <a:lstStyle/>
          <a:p>
            <a:r>
              <a:rPr lang="ru-RU" dirty="0" smtClean="0"/>
              <a:t>Не </a:t>
            </a:r>
            <a:r>
              <a:rPr lang="ru-RU" dirty="0"/>
              <a:t>фиксировать внимание всех на поведение ребенка </a:t>
            </a:r>
            <a:endParaRPr lang="ru-RU" dirty="0" smtClean="0"/>
          </a:p>
          <a:p>
            <a:r>
              <a:rPr lang="ru-RU" dirty="0" smtClean="0"/>
              <a:t>Веское </a:t>
            </a:r>
            <a:r>
              <a:rPr lang="ru-RU" dirty="0"/>
              <a:t>осуждение агрессии ( но без жестких наказаний 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dirty="0"/>
              <a:t>Выяснение причины тактично и спокойно, ее устранение </a:t>
            </a:r>
            <a:endParaRPr lang="ru-RU" dirty="0" smtClean="0"/>
          </a:p>
          <a:p>
            <a:r>
              <a:rPr lang="ru-RU" dirty="0" smtClean="0"/>
              <a:t>Снятие </a:t>
            </a:r>
            <a:r>
              <a:rPr lang="ru-RU" dirty="0"/>
              <a:t>агрессии через игры и тренинг </a:t>
            </a:r>
            <a:endParaRPr lang="ru-RU" dirty="0" smtClean="0"/>
          </a:p>
          <a:p>
            <a:r>
              <a:rPr lang="ru-RU" dirty="0" smtClean="0"/>
              <a:t>Похвала </a:t>
            </a:r>
            <a:r>
              <a:rPr lang="ru-RU" dirty="0"/>
              <a:t>ребенка при любых позитивных сдвигов в поведении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653136"/>
            <a:ext cx="3384376" cy="19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78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Агрессия – поведение, которое причиняет вред предметам, человеку или группе людей.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95315018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9448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/>
              <a:t>Виды агрессии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55696094"/>
              </p:ext>
            </p:extLst>
          </p:nvPr>
        </p:nvGraphicFramePr>
        <p:xfrm>
          <a:off x="457200" y="1124745"/>
          <a:ext cx="8003232" cy="50405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42592"/>
                <a:gridCol w="5760640"/>
              </a:tblGrid>
              <a:tr h="17521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Физическая агрессия – использование физической силы против другого лица.</a:t>
                      </a:r>
                      <a:endParaRPr lang="ru-RU" b="0" dirty="0"/>
                    </a:p>
                  </a:txBody>
                  <a:tcPr/>
                </a:tc>
              </a:tr>
              <a:tr h="16801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Вербальная агрессия</a:t>
                      </a:r>
                      <a:r>
                        <a:rPr lang="ru-RU" baseline="0" dirty="0" smtClean="0"/>
                        <a:t> – выражение негативных чувств как через форму (визг, крик), так и через содержания словестных ответов (проклятия, угрозы).</a:t>
                      </a:r>
                      <a:endParaRPr lang="ru-RU" dirty="0"/>
                    </a:p>
                  </a:txBody>
                  <a:tcPr/>
                </a:tc>
              </a:tr>
              <a:tr h="1608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Негативизм – оппозиционная манера в</a:t>
                      </a:r>
                      <a:r>
                        <a:rPr lang="ru-RU" baseline="0" dirty="0" smtClean="0"/>
                        <a:t> поведении от пассивного сопротивления до активной борьбы против установившихся обычаев и законов.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196752"/>
            <a:ext cx="2227771" cy="16708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883282"/>
            <a:ext cx="2228144" cy="1697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609601"/>
            <a:ext cx="2227770" cy="148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19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Агрессивные реакции могут быть: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Прямыми </a:t>
            </a:r>
            <a:r>
              <a:rPr lang="ru-RU" dirty="0"/>
              <a:t>(непосредственно направленные против какого-либо объекта или человека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dirty="0"/>
              <a:t>Косвенными (действия, которые окольным путем направлены на другого человека (сплетни, шутки, действия исподтишка, обзывания и т.п</a:t>
            </a:r>
            <a:r>
              <a:rPr lang="ru-RU" dirty="0" smtClean="0"/>
              <a:t>.);</a:t>
            </a:r>
          </a:p>
          <a:p>
            <a:r>
              <a:rPr lang="ru-RU" dirty="0" smtClean="0"/>
              <a:t> </a:t>
            </a:r>
            <a:r>
              <a:rPr lang="ru-RU" dirty="0"/>
              <a:t>Инструментальные (является следствием достижения какой-либо нейтральной цели); </a:t>
            </a:r>
            <a:endParaRPr lang="ru-RU" dirty="0" smtClean="0"/>
          </a:p>
          <a:p>
            <a:r>
              <a:rPr lang="ru-RU" dirty="0" smtClean="0"/>
              <a:t>Враждебная </a:t>
            </a:r>
            <a:r>
              <a:rPr lang="ru-RU" dirty="0"/>
              <a:t>(выражается в действиях, целью которых является причинение вреда); </a:t>
            </a:r>
          </a:p>
        </p:txBody>
      </p:sp>
    </p:spTree>
    <p:extLst>
      <p:ext uri="{BB962C8B-B14F-4D97-AF65-F5344CB8AC3E}">
        <p14:creationId xmlns:p14="http://schemas.microsoft.com/office/powerpoint/2010/main" val="750508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/>
              <a:t>Причины детской </a:t>
            </a:r>
            <a:r>
              <a:rPr lang="ru-RU" dirty="0" smtClean="0"/>
              <a:t>агрессии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931224" cy="5349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Причины детской агрессии различны, однако, как правило, такому поведению деток может быть несколько объяснений и все они лежат на поверхности:</a:t>
            </a:r>
          </a:p>
          <a:p>
            <a:r>
              <a:rPr lang="ru-RU" dirty="0" smtClean="0"/>
              <a:t>агрессивное </a:t>
            </a:r>
            <a:r>
              <a:rPr lang="ru-RU" dirty="0"/>
              <a:t>поведение </a:t>
            </a:r>
            <a:r>
              <a:rPr lang="ru-RU" dirty="0" smtClean="0"/>
              <a:t>родителей (Малыши </a:t>
            </a:r>
            <a:r>
              <a:rPr lang="ru-RU" dirty="0"/>
              <a:t>склонны подражать взрослым. Поэтому если у вас в семье принято открыто и громко выражать злость, то не стоит удивляться, что и кроха будет вскоре вести себя так же</a:t>
            </a:r>
            <a:r>
              <a:rPr lang="ru-RU" dirty="0" smtClean="0"/>
              <a:t>.)</a:t>
            </a:r>
            <a:endParaRPr lang="ru-RU" dirty="0"/>
          </a:p>
          <a:p>
            <a:r>
              <a:rPr lang="ru-RU" dirty="0"/>
              <a:t>неверная реакция родителей на первые проявления агрессии </a:t>
            </a:r>
            <a:r>
              <a:rPr lang="ru-RU" dirty="0" smtClean="0"/>
              <a:t>ребенка (Если </a:t>
            </a:r>
            <a:r>
              <a:rPr lang="ru-RU" dirty="0"/>
              <a:t>вы не вмешиваетесь, то малыш считает, что он ведет себя нормально. И, напротив, если вы слишком на него давите, это тоже плохо</a:t>
            </a:r>
            <a:r>
              <a:rPr lang="ru-RU" dirty="0" smtClean="0"/>
              <a:t>.)</a:t>
            </a:r>
            <a:endParaRPr lang="ru-RU" dirty="0"/>
          </a:p>
          <a:p>
            <a:r>
              <a:rPr lang="ru-RU" dirty="0"/>
              <a:t>стресс</a:t>
            </a:r>
          </a:p>
          <a:p>
            <a:r>
              <a:rPr lang="ru-RU" dirty="0"/>
              <a:t>неврологические и психопатологические нарушения</a:t>
            </a:r>
          </a:p>
          <a:p>
            <a:r>
              <a:rPr lang="ru-RU" dirty="0"/>
              <a:t>копирование поведения </a:t>
            </a:r>
            <a:r>
              <a:rPr lang="ru-RU" dirty="0" smtClean="0"/>
              <a:t>сверстников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76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Главная социальная причина проявления агрессии  в дошкольном возрасте – неверное поведение родителей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уделяют мало внимания ребенку, порождая дефицит тепла и ласки</a:t>
            </a:r>
            <a:r>
              <a:rPr lang="ru-RU" dirty="0" smtClean="0"/>
              <a:t>; </a:t>
            </a:r>
            <a:r>
              <a:rPr lang="ru-RU" dirty="0"/>
              <a:t>не допускают проявления детьми </a:t>
            </a:r>
            <a:r>
              <a:rPr lang="ru-RU" dirty="0" smtClean="0"/>
              <a:t>инициативы</a:t>
            </a:r>
          </a:p>
          <a:p>
            <a:r>
              <a:rPr lang="ru-RU" dirty="0" smtClean="0"/>
              <a:t> </a:t>
            </a:r>
            <a:r>
              <a:rPr lang="ru-RU" dirty="0"/>
              <a:t>в воспитании опираются на негативные методы жестокого или жесткого обращения с детьми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проявляют к ребенку уважения, не учитывают его мнения и желания, унижают </a:t>
            </a:r>
            <a:r>
              <a:rPr lang="ru-RU" dirty="0" smtClean="0"/>
              <a:t>ребенка</a:t>
            </a:r>
          </a:p>
          <a:p>
            <a:r>
              <a:rPr lang="ru-RU" dirty="0" smtClean="0"/>
              <a:t> </a:t>
            </a:r>
            <a:r>
              <a:rPr lang="ru-RU" dirty="0"/>
              <a:t>требуют безоговорочного выполнения правил и требований без разъяснения их </a:t>
            </a:r>
            <a:r>
              <a:rPr lang="ru-RU" dirty="0" smtClean="0"/>
              <a:t>детям</a:t>
            </a:r>
          </a:p>
          <a:p>
            <a:r>
              <a:rPr lang="ru-RU" dirty="0" smtClean="0"/>
              <a:t> </a:t>
            </a:r>
            <a:r>
              <a:rPr lang="ru-RU" dirty="0"/>
              <a:t>не обучают ребенка неагрессивным способам поведения </a:t>
            </a:r>
            <a:endParaRPr lang="ru-RU" dirty="0" smtClean="0"/>
          </a:p>
          <a:p>
            <a:r>
              <a:rPr lang="ru-RU" dirty="0" smtClean="0"/>
              <a:t>поддерживают </a:t>
            </a:r>
            <a:r>
              <a:rPr lang="ru-RU" dirty="0"/>
              <a:t>и поощряют агрессивные формы поведения </a:t>
            </a:r>
          </a:p>
        </p:txBody>
      </p:sp>
    </p:spTree>
    <p:extLst>
      <p:ext uri="{BB962C8B-B14F-4D97-AF65-F5344CB8AC3E}">
        <p14:creationId xmlns:p14="http://schemas.microsoft.com/office/powerpoint/2010/main" val="1210406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ru-RU" dirty="0"/>
              <a:t>Факторы, провоцирующие агрессивность у ребенка: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787208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1.Наследственно-характерологические </a:t>
            </a:r>
            <a:r>
              <a:rPr lang="ru-RU" dirty="0"/>
              <a:t>факторы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а) наследственная предрасположенность к агрессивному поведению;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dirty="0" err="1"/>
              <a:t>психопатоподобное</a:t>
            </a:r>
            <a:r>
              <a:rPr lang="ru-RU" dirty="0"/>
              <a:t>, эпилептоидное, </a:t>
            </a:r>
            <a:r>
              <a:rPr lang="ru-RU" dirty="0" err="1"/>
              <a:t>аффектно</a:t>
            </a:r>
            <a:r>
              <a:rPr lang="ru-RU" dirty="0"/>
              <a:t>-возбудимое поведение родителей или взрослых в окружении ребенка;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) наличие выраженной тревожности и </a:t>
            </a:r>
            <a:r>
              <a:rPr lang="ru-RU" dirty="0" err="1"/>
              <a:t>гиперактивности</a:t>
            </a:r>
            <a:r>
              <a:rPr lang="ru-RU" dirty="0"/>
              <a:t> у ребенка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5468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2. Органические факторы:</a:t>
            </a:r>
          </a:p>
          <a:p>
            <a:r>
              <a:rPr lang="ru-RU" sz="2400" dirty="0"/>
              <a:t> а) травмы головного мозга;</a:t>
            </a:r>
          </a:p>
          <a:p>
            <a:r>
              <a:rPr lang="ru-RU" sz="2400" dirty="0"/>
              <a:t> б) особенности нервной системы; </a:t>
            </a:r>
          </a:p>
          <a:p>
            <a:r>
              <a:rPr lang="ru-RU" sz="2400" dirty="0"/>
              <a:t>в) ММД и т.п.</a:t>
            </a:r>
          </a:p>
          <a:p>
            <a:r>
              <a:rPr lang="ru-RU" sz="2400" dirty="0"/>
              <a:t> 3. Социально-бытовые:</a:t>
            </a:r>
          </a:p>
          <a:p>
            <a:r>
              <a:rPr lang="ru-RU" sz="2400" dirty="0"/>
              <a:t> а) неблагоприятные условия воспитания; </a:t>
            </a:r>
          </a:p>
          <a:p>
            <a:r>
              <a:rPr lang="ru-RU" sz="2400" dirty="0"/>
              <a:t>б) неадекватно-жесткий родительский контроль;</a:t>
            </a:r>
          </a:p>
          <a:p>
            <a:r>
              <a:rPr lang="ru-RU" sz="2400" dirty="0"/>
              <a:t> в) враждебное или оскорбительное отношение к ребенку; </a:t>
            </a:r>
          </a:p>
          <a:p>
            <a:r>
              <a:rPr lang="ru-RU" sz="2400" dirty="0"/>
              <a:t>г) конфликт между супругами.</a:t>
            </a:r>
            <a:r>
              <a:rPr lang="ru-RU" sz="1600" dirty="0"/>
              <a:t> 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160647"/>
            <a:ext cx="3800491" cy="253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065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</TotalTime>
  <Words>1354</Words>
  <Application>Microsoft Office PowerPoint</Application>
  <PresentationFormat>Экран (4:3)</PresentationFormat>
  <Paragraphs>154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Детская агрессия</vt:lpstr>
      <vt:lpstr>Детская агрессия </vt:lpstr>
      <vt:lpstr>Агрессия – поведение, которое причиняет вред предметам, человеку или группе людей.</vt:lpstr>
      <vt:lpstr>Виды агрессии</vt:lpstr>
      <vt:lpstr>Агрессивные реакции могут быть: </vt:lpstr>
      <vt:lpstr>Причины детской агрессии</vt:lpstr>
      <vt:lpstr>Главная социальная причина проявления агрессии  в дошкольном возрасте – неверное поведение родителей</vt:lpstr>
      <vt:lpstr>Факторы, провоцирующие агрессивность у ребенка:</vt:lpstr>
      <vt:lpstr>Презентация PowerPoint</vt:lpstr>
      <vt:lpstr>Презентация PowerPoint</vt:lpstr>
      <vt:lpstr>Критерии агрессивности </vt:lpstr>
      <vt:lpstr>Какого ребенка можно назвать агрессивным? </vt:lpstr>
      <vt:lpstr>Агрессивность ребенка проявляется если</vt:lpstr>
      <vt:lpstr>Откуда берутся маленькие агрессоры? </vt:lpstr>
      <vt:lpstr>Почему они так себя ведут? </vt:lpstr>
      <vt:lpstr>Диагностика агрессивного поведения</vt:lpstr>
      <vt:lpstr>Как бороться с детской агрессией </vt:lpstr>
      <vt:lpstr>А вот физические наказания детей недопустимы! </vt:lpstr>
      <vt:lpstr>Как помочь агрессивному ребенку  ? </vt:lpstr>
      <vt:lpstr>Последствия детской агрессии могут быть следующими:</vt:lpstr>
      <vt:lpstr>Как помочь ребёнку справиться с агрессией? </vt:lpstr>
      <vt:lpstr>Советы: </vt:lpstr>
      <vt:lpstr>Памятка для родителей</vt:lpstr>
      <vt:lpstr>Памятка для родителей</vt:lpstr>
      <vt:lpstr> « Золотые правила 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 в структуре личности педагога</dc:title>
  <dc:creator>Пользователь Windows</dc:creator>
  <cp:lastModifiedBy>Пользователь Windows</cp:lastModifiedBy>
  <cp:revision>13</cp:revision>
  <dcterms:created xsi:type="dcterms:W3CDTF">2017-03-28T04:48:22Z</dcterms:created>
  <dcterms:modified xsi:type="dcterms:W3CDTF">2017-05-16T09:13:07Z</dcterms:modified>
</cp:coreProperties>
</file>