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9" r:id="rId4"/>
    <p:sldId id="272" r:id="rId5"/>
    <p:sldId id="268" r:id="rId6"/>
    <p:sldId id="270" r:id="rId7"/>
    <p:sldId id="274" r:id="rId8"/>
    <p:sldId id="275" r:id="rId9"/>
    <p:sldId id="283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86" r:id="rId1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D5D"/>
    <a:srgbClr val="663300"/>
    <a:srgbClr val="996633"/>
    <a:srgbClr val="FF6600"/>
    <a:srgbClr val="3C8016"/>
    <a:srgbClr val="29E33B"/>
    <a:srgbClr val="FF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5DFFB-7260-44B4-94B2-1F6B4278364E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68CF6-E5DD-43AC-B699-BD0E12C1D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E6E6-D630-4C5F-AE64-FDF0FBDC5521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85831-F1CF-4FED-8B2A-1CF2578DA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42FD-663E-463C-96E7-3C74BB728BCF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FD80-F8CB-4254-9B94-8D8C14CAE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CED4A-0283-4BAA-A59E-5B7EBFD286BE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F5466-4CA8-46C2-9643-E061B4AF0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7AAA-5FBC-4599-8DA4-D54ECACC0890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4283-1214-4843-83B3-A934A0F23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33306-F923-43B9-AE88-B3C888F50E73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87396-8238-4F78-A975-4CA80FFF9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CA30-C152-4061-8CBE-A370FD720B3B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63D0A-3DFA-4FEB-9D37-0CB914D6F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52860-7FB2-4E8E-BA53-FEAC74F94061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9F9D-857B-4385-B3CC-4DCCCC6E6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49357-D673-4DF9-B146-5B0CC8C0E4A5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FD5B5-5FD9-4800-8A8C-77BF8DC4F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17EF6-D53A-4564-B18A-2592DA658169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19F52-8F77-4E54-9850-02079E947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AC300-E407-45F3-B4EB-1AF71584E1E5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0F103-C5C0-4441-8670-40BB7333B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1D966-9346-493E-953A-24A8DE28D097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9E2EC-C1BC-4671-ACCE-8426741ED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F5DB-448D-4E5F-8994-56F30E2F0764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496F0-62CE-478F-8E31-E1E4CE491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B9E19-FE2A-4125-80B8-704B17B9054E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C8963-C497-4261-B9CB-31473FCEA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8929-3A58-4939-81B3-F44CCD80ABAA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78F05-E766-4141-BF05-0F363993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917E-8E53-4292-94B3-E4510875655C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541D5-480A-44C2-ADB2-373FCEF40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716780-892B-4E99-AF57-756A92DA3199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83EBB-2C60-4FCB-8057-6B3880713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  <p:sldLayoutId id="2147483652" r:id="rId14"/>
    <p:sldLayoutId id="2147483651" r:id="rId15"/>
    <p:sldLayoutId id="2147483650" r:id="rId16"/>
  </p:sldLayoutIdLst>
  <p:transition>
    <p:cover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7921625" cy="1871663"/>
          </a:xfrm>
          <a:effectLst>
            <a:outerShdw dist="1796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3600" b="1" baseline="6000" dirty="0" smtClean="0">
                <a:solidFill>
                  <a:schemeClr val="hlink"/>
                </a:solidFill>
                <a:latin typeface="Times New Roman" pitchFamily="18" charset="0"/>
              </a:rPr>
              <a:t>Экологический проект «Деревья вокруг нас»</a:t>
            </a:r>
          </a:p>
        </p:txBody>
      </p:sp>
      <p:pic>
        <p:nvPicPr>
          <p:cNvPr id="18434" name="Picture 2" descr="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clrChange>
              <a:clrFrom>
                <a:srgbClr val="A45F71"/>
              </a:clrFrom>
              <a:clrTo>
                <a:srgbClr val="A45F7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2348880"/>
            <a:ext cx="3528194" cy="2345907"/>
          </a:xfrm>
          <a:ln w="38100">
            <a:solidFill>
              <a:srgbClr val="FF9900"/>
            </a:solidFill>
          </a:ln>
          <a:effectLst>
            <a:outerShdw dist="45791" dir="3378596" algn="ctr" rotWithShape="0">
              <a:srgbClr val="808080"/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48880"/>
            <a:ext cx="3216357" cy="2448272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bevelT/>
            <a:bevelB/>
            <a:contourClr>
              <a:schemeClr val="accent6">
                <a:lumMod val="75000"/>
              </a:schemeClr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Фотоотчёт о проделанной работе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6796371" cy="38164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9375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95" y="764704"/>
            <a:ext cx="4488169" cy="223224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620688"/>
            <a:ext cx="2466551" cy="432048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15" y="3501008"/>
            <a:ext cx="4464495" cy="207572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40552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212976"/>
            <a:ext cx="5129337" cy="28803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30519"/>
            <a:ext cx="4359936" cy="2448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8391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3960440" cy="2223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00808"/>
            <a:ext cx="3384376" cy="19004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17032"/>
            <a:ext cx="4104456" cy="23048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9705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84684"/>
            <a:ext cx="4032448" cy="22557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584684"/>
            <a:ext cx="4488169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356992"/>
            <a:ext cx="4668850" cy="262173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8686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429000"/>
            <a:ext cx="4572000" cy="2567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96752"/>
            <a:ext cx="3748368" cy="2104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620688"/>
            <a:ext cx="3847003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771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проектной деятельности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8840"/>
            <a:ext cx="4075632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88840"/>
            <a:ext cx="435993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476672"/>
            <a:ext cx="4248472" cy="230481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924944"/>
            <a:ext cx="1800200" cy="320583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924944"/>
            <a:ext cx="2232248" cy="320583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406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764704"/>
            <a:ext cx="7309305" cy="468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8129" name="Rectangle 4"/>
          <p:cNvSpPr>
            <a:spLocks noGrp="1"/>
          </p:cNvSpPr>
          <p:nvPr>
            <p:ph type="title"/>
          </p:nvPr>
        </p:nvSpPr>
        <p:spPr>
          <a:xfrm>
            <a:off x="457200" y="1341438"/>
            <a:ext cx="8229600" cy="3095625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hlink"/>
                </a:solidFill>
                <a:latin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3C8016"/>
                </a:solidFill>
                <a:latin typeface="Times New Roman" pitchFamily="18" charset="0"/>
              </a:rPr>
              <a:t>Тема проекта:</a:t>
            </a:r>
          </a:p>
        </p:txBody>
      </p:sp>
      <p:sp>
        <p:nvSpPr>
          <p:cNvPr id="22530" name="Rectangle 5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7127875" cy="3455988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hlink"/>
                </a:solidFill>
                <a:latin typeface="Times New Roman" pitchFamily="18" charset="0"/>
              </a:rPr>
              <a:t>«Деревья </a:t>
            </a:r>
            <a:r>
              <a:rPr lang="ru-RU" sz="6000" b="1" i="1" dirty="0">
                <a:solidFill>
                  <a:schemeClr val="hlink"/>
                </a:solidFill>
                <a:latin typeface="Times New Roman" pitchFamily="18" charset="0"/>
              </a:rPr>
              <a:t>вокруг </a:t>
            </a:r>
            <a:r>
              <a:rPr lang="ru-RU" sz="6000" b="1" i="1" dirty="0" smtClean="0">
                <a:solidFill>
                  <a:schemeClr val="hlink"/>
                </a:solidFill>
                <a:latin typeface="Times New Roman" pitchFamily="18" charset="0"/>
              </a:rPr>
              <a:t>нас»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3C8016"/>
                </a:solidFill>
                <a:latin typeface="Times New Roman" pitchFamily="18" charset="0"/>
              </a:rPr>
              <a:t>Актуальность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68313" y="1268413"/>
            <a:ext cx="7632700" cy="3889375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b="1" i="1" dirty="0">
                <a:solidFill>
                  <a:schemeClr val="hlink"/>
                </a:solidFill>
                <a:latin typeface="Times New Roman" pitchFamily="18" charset="0"/>
              </a:rPr>
              <a:t>Экологическое воспитание является одним из приоритетных направлений дошкольного воспитания. Именно в дошкольном возрасте необходимо формировать у детей правильное отношение к различным объектам природы, так как в это время закладываются основные способы познания окружающей действительности. </a:t>
            </a:r>
            <a:endParaRPr lang="ru-RU" sz="2800" dirty="0" smtClean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468313" y="549275"/>
            <a:ext cx="7632700" cy="5184775"/>
          </a:xfrm>
        </p:spPr>
        <p:txBody>
          <a:bodyPr/>
          <a:lstStyle/>
          <a:p>
            <a:r>
              <a:rPr lang="ru-RU" b="1" dirty="0" smtClean="0">
                <a:solidFill>
                  <a:srgbClr val="3C8016"/>
                </a:solidFill>
                <a:latin typeface="Times New Roman" pitchFamily="18" charset="0"/>
              </a:rPr>
              <a:t>Цель 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b="1" i="1" dirty="0">
                <a:solidFill>
                  <a:schemeClr val="hlink"/>
                </a:solidFill>
                <a:latin typeface="Times New Roman" pitchFamily="18" charset="0"/>
              </a:rPr>
              <a:t>•	формировать у детей представления о деревьях, как о живых объектах природы;</a:t>
            </a:r>
            <a:br>
              <a:rPr lang="ru-RU" sz="3600" b="1" i="1" dirty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chemeClr val="hlink"/>
                </a:solidFill>
                <a:latin typeface="Times New Roman" pitchFamily="18" charset="0"/>
              </a:rPr>
              <a:t>•	развивать познавательные и творческие способности детей среднего дошкольного возраста;</a:t>
            </a:r>
            <a:br>
              <a:rPr lang="ru-RU" sz="3600" b="1" i="1" dirty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chemeClr val="hlink"/>
                </a:solidFill>
                <a:latin typeface="Times New Roman" pitchFamily="18" charset="0"/>
              </a:rPr>
              <a:t>•	воспитывать бережное отношение к природе.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008063"/>
          </a:xfrm>
        </p:spPr>
        <p:txBody>
          <a:bodyPr/>
          <a:lstStyle/>
          <a:p>
            <a:r>
              <a:rPr lang="ru-RU" b="1" smtClean="0">
                <a:solidFill>
                  <a:srgbClr val="3C8016"/>
                </a:solidFill>
                <a:latin typeface="Times New Roman" pitchFamily="18" charset="0"/>
              </a:rPr>
              <a:t>Задачи: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29600" cy="46799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</a:rPr>
              <a:t>	учить различать и называть деревья и плоды;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</a:rPr>
              <a:t>	расширить знания о деревьях: особенности строения, произрастания, возможность использования человеком;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</a:rPr>
              <a:t>	формировать исследовательские способности в процессе реализации проекта;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</a:rPr>
              <a:t>	развивать интерес к окружающему миру;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ru-RU" sz="2800" b="1" i="1" dirty="0">
                <a:solidFill>
                  <a:schemeClr val="hlink"/>
                </a:solidFill>
                <a:latin typeface="Times New Roman" pitchFamily="18" charset="0"/>
              </a:rPr>
              <a:t>	воспитывать эмоциональное отношение ко всему живому, умение видеть красоту природы.</a:t>
            </a:r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endParaRPr lang="ru-RU" sz="2800" dirty="0" smtClean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/>
          </p:cNvSpPr>
          <p:nvPr>
            <p:ph type="title"/>
          </p:nvPr>
        </p:nvSpPr>
        <p:spPr>
          <a:xfrm>
            <a:off x="1187450" y="260350"/>
            <a:ext cx="6769100" cy="1143000"/>
          </a:xfrm>
        </p:spPr>
        <p:txBody>
          <a:bodyPr/>
          <a:lstStyle/>
          <a:p>
            <a:r>
              <a:rPr lang="ru-RU" b="1" smtClean="0">
                <a:solidFill>
                  <a:srgbClr val="3C8016"/>
                </a:solidFill>
                <a:latin typeface="Times New Roman" pitchFamily="18" charset="0"/>
              </a:rPr>
              <a:t>Этапы работы</a:t>
            </a:r>
          </a:p>
        </p:txBody>
      </p:sp>
      <p:sp>
        <p:nvSpPr>
          <p:cNvPr id="26626" name="Oval 5"/>
          <p:cNvSpPr>
            <a:spLocks noChangeArrowheads="1"/>
          </p:cNvSpPr>
          <p:nvPr/>
        </p:nvSpPr>
        <p:spPr bwMode="auto">
          <a:xfrm>
            <a:off x="2339975" y="4581525"/>
            <a:ext cx="4033838" cy="1079500"/>
          </a:xfrm>
          <a:prstGeom prst="ellipse">
            <a:avLst/>
          </a:prstGeom>
          <a:solidFill>
            <a:srgbClr val="BEC14B"/>
          </a:solidFill>
          <a:ln w="3810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chemeClr val="hlink"/>
                </a:solidFill>
                <a:latin typeface="Times New Roman" pitchFamily="18" charset="0"/>
              </a:rPr>
              <a:t>Заключительный</a:t>
            </a:r>
          </a:p>
        </p:txBody>
      </p:sp>
      <p:sp>
        <p:nvSpPr>
          <p:cNvPr id="26627" name="Oval 6"/>
          <p:cNvSpPr>
            <a:spLocks noChangeArrowheads="1"/>
          </p:cNvSpPr>
          <p:nvPr/>
        </p:nvSpPr>
        <p:spPr bwMode="auto">
          <a:xfrm>
            <a:off x="2268538" y="1557338"/>
            <a:ext cx="4105275" cy="1079500"/>
          </a:xfrm>
          <a:prstGeom prst="ellipse">
            <a:avLst/>
          </a:prstGeom>
          <a:solidFill>
            <a:srgbClr val="BEC14B"/>
          </a:solidFill>
          <a:ln w="3810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chemeClr val="hlink"/>
                </a:solidFill>
                <a:latin typeface="Times New Roman" pitchFamily="18" charset="0"/>
              </a:rPr>
              <a:t>Подготовительный</a:t>
            </a:r>
          </a:p>
        </p:txBody>
      </p:sp>
      <p:sp>
        <p:nvSpPr>
          <p:cNvPr id="26628" name="Oval 7"/>
          <p:cNvSpPr>
            <a:spLocks noChangeArrowheads="1"/>
          </p:cNvSpPr>
          <p:nvPr/>
        </p:nvSpPr>
        <p:spPr bwMode="auto">
          <a:xfrm>
            <a:off x="2268538" y="3068638"/>
            <a:ext cx="4105275" cy="1008062"/>
          </a:xfrm>
          <a:prstGeom prst="ellipse">
            <a:avLst/>
          </a:prstGeom>
          <a:solidFill>
            <a:srgbClr val="BEC14B"/>
          </a:solidFill>
          <a:ln w="3810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chemeClr val="hlink"/>
                </a:solidFill>
              </a:rPr>
              <a:t>Основной</a:t>
            </a:r>
          </a:p>
        </p:txBody>
      </p:sp>
      <p:sp>
        <p:nvSpPr>
          <p:cNvPr id="26629" name="Line 8"/>
          <p:cNvSpPr>
            <a:spLocks noChangeShapeType="1"/>
          </p:cNvSpPr>
          <p:nvPr/>
        </p:nvSpPr>
        <p:spPr bwMode="auto">
          <a:xfrm>
            <a:off x="4067175" y="2708275"/>
            <a:ext cx="0" cy="288925"/>
          </a:xfrm>
          <a:prstGeom prst="line">
            <a:avLst/>
          </a:prstGeom>
          <a:noFill/>
          <a:ln w="38100">
            <a:solidFill>
              <a:srgbClr val="9966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4140200" y="4149725"/>
            <a:ext cx="0" cy="287338"/>
          </a:xfrm>
          <a:prstGeom prst="line">
            <a:avLst/>
          </a:prstGeom>
          <a:noFill/>
          <a:ln w="38100">
            <a:solidFill>
              <a:srgbClr val="9966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29" grpId="0" animBg="1"/>
      <p:bldP spid="266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/>
          </p:cNvSpPr>
          <p:nvPr>
            <p:ph type="title"/>
          </p:nvPr>
        </p:nvSpPr>
        <p:spPr>
          <a:xfrm>
            <a:off x="827088" y="274638"/>
            <a:ext cx="7345362" cy="1143000"/>
          </a:xfrm>
        </p:spPr>
        <p:txBody>
          <a:bodyPr/>
          <a:lstStyle/>
          <a:p>
            <a:r>
              <a:rPr lang="ru-RU" b="1" smtClean="0">
                <a:solidFill>
                  <a:srgbClr val="3C8016"/>
                </a:solidFill>
                <a:latin typeface="Times New Roman" pitchFamily="18" charset="0"/>
              </a:rPr>
              <a:t>Направления в работе</a:t>
            </a:r>
          </a:p>
        </p:txBody>
      </p:sp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539552" y="2925762"/>
            <a:ext cx="1800225" cy="1511299"/>
          </a:xfrm>
          <a:prstGeom prst="rect">
            <a:avLst/>
          </a:prstGeom>
          <a:solidFill>
            <a:srgbClr val="BEC14B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</a:rPr>
              <a:t>Взаимодействие </a:t>
            </a:r>
          </a:p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</a:rPr>
              <a:t>с семьями</a:t>
            </a:r>
          </a:p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</a:rPr>
              <a:t>воспитанников</a:t>
            </a:r>
            <a:r>
              <a:rPr lang="ru-RU" dirty="0"/>
              <a:t> </a:t>
            </a: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3419872" y="2925762"/>
            <a:ext cx="1655762" cy="1511300"/>
          </a:xfrm>
          <a:prstGeom prst="rect">
            <a:avLst/>
          </a:prstGeom>
          <a:solidFill>
            <a:srgbClr val="BEC14B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</a:rPr>
              <a:t>Работа</a:t>
            </a:r>
          </a:p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</a:rPr>
              <a:t> с детьми</a:t>
            </a: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5796136" y="2925762"/>
            <a:ext cx="1800225" cy="1511299"/>
          </a:xfrm>
          <a:prstGeom prst="rect">
            <a:avLst/>
          </a:prstGeom>
          <a:solidFill>
            <a:srgbClr val="BEC14B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chemeClr val="hlink"/>
                </a:solidFill>
              </a:rPr>
              <a:t>Взаимодействие</a:t>
            </a:r>
          </a:p>
          <a:p>
            <a:r>
              <a:rPr lang="ru-RU" sz="1600" b="1" dirty="0">
                <a:solidFill>
                  <a:schemeClr val="hlink"/>
                </a:solidFill>
              </a:rPr>
              <a:t>с коллегами</a:t>
            </a:r>
          </a:p>
        </p:txBody>
      </p:sp>
      <p:sp>
        <p:nvSpPr>
          <p:cNvPr id="28678" name="Line 9"/>
          <p:cNvSpPr>
            <a:spLocks noChangeShapeType="1"/>
          </p:cNvSpPr>
          <p:nvPr/>
        </p:nvSpPr>
        <p:spPr bwMode="auto">
          <a:xfrm>
            <a:off x="3924299" y="1196974"/>
            <a:ext cx="215652" cy="151194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Line 10"/>
          <p:cNvSpPr>
            <a:spLocks noChangeShapeType="1"/>
          </p:cNvSpPr>
          <p:nvPr/>
        </p:nvSpPr>
        <p:spPr bwMode="auto">
          <a:xfrm>
            <a:off x="4932363" y="1268412"/>
            <a:ext cx="1727869" cy="151251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Line 13"/>
          <p:cNvSpPr>
            <a:spLocks noChangeShapeType="1"/>
          </p:cNvSpPr>
          <p:nvPr/>
        </p:nvSpPr>
        <p:spPr bwMode="auto">
          <a:xfrm flipH="1">
            <a:off x="1331913" y="1268413"/>
            <a:ext cx="792162" cy="16573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nimBg="1"/>
      <p:bldP spid="276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b="1" smtClean="0">
                <a:solidFill>
                  <a:srgbClr val="3C8016"/>
                </a:solidFill>
                <a:latin typeface="Times New Roman" pitchFamily="18" charset="0"/>
              </a:rPr>
              <a:t>Формы работы с детьми</a:t>
            </a:r>
          </a:p>
        </p:txBody>
      </p:sp>
      <p:pic>
        <p:nvPicPr>
          <p:cNvPr id="28682" name="Picture 10" descr="SAM_304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341438"/>
            <a:ext cx="3529012" cy="2646362"/>
          </a:xfrm>
          <a:ln w="38100">
            <a:solidFill>
              <a:srgbClr val="663300"/>
            </a:solidFill>
          </a:ln>
        </p:spPr>
      </p:pic>
      <p:pic>
        <p:nvPicPr>
          <p:cNvPr id="2" name="Picture 10" descr="20151123_11085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52546">
            <a:off x="1403350" y="2420938"/>
            <a:ext cx="2863850" cy="3529012"/>
          </a:xfrm>
          <a:ln w="38100">
            <a:solidFill>
              <a:srgbClr val="663300"/>
            </a:solidFill>
          </a:ln>
        </p:spPr>
      </p:pic>
      <p:pic>
        <p:nvPicPr>
          <p:cNvPr id="29703" name="Picture 22" descr="SAM_309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3600450" cy="2701925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28680" name="Picture 8" descr="20150922_11481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0259">
            <a:off x="4067175" y="2349500"/>
            <a:ext cx="2816225" cy="3529013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/>
          </p:cNvSpPr>
          <p:nvPr>
            <p:ph type="title"/>
          </p:nvPr>
        </p:nvSpPr>
        <p:spPr>
          <a:xfrm>
            <a:off x="900113" y="333375"/>
            <a:ext cx="7200900" cy="1084263"/>
          </a:xfrm>
        </p:spPr>
        <p:txBody>
          <a:bodyPr/>
          <a:lstStyle/>
          <a:p>
            <a:r>
              <a:rPr lang="ru-RU" sz="4000" b="1" smtClean="0">
                <a:solidFill>
                  <a:srgbClr val="3C8016"/>
                </a:solidFill>
                <a:latin typeface="Times New Roman" pitchFamily="18" charset="0"/>
              </a:rPr>
              <a:t>Взаимодействия с семьями воспитанников</a:t>
            </a:r>
          </a:p>
        </p:txBody>
      </p:sp>
      <p:sp>
        <p:nvSpPr>
          <p:cNvPr id="40962" name="Oval 5"/>
          <p:cNvSpPr>
            <a:spLocks noChangeArrowheads="1"/>
          </p:cNvSpPr>
          <p:nvPr/>
        </p:nvSpPr>
        <p:spPr bwMode="auto">
          <a:xfrm>
            <a:off x="900113" y="2205038"/>
            <a:ext cx="2879725" cy="1295400"/>
          </a:xfrm>
          <a:prstGeom prst="ellipse">
            <a:avLst/>
          </a:prstGeom>
          <a:solidFill>
            <a:srgbClr val="BEC14B"/>
          </a:solidFill>
          <a:ln w="3810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Традиционные </a:t>
            </a:r>
          </a:p>
          <a:p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формы</a:t>
            </a:r>
          </a:p>
        </p:txBody>
      </p:sp>
      <p:sp>
        <p:nvSpPr>
          <p:cNvPr id="40963" name="Oval 8"/>
          <p:cNvSpPr>
            <a:spLocks noChangeArrowheads="1"/>
          </p:cNvSpPr>
          <p:nvPr/>
        </p:nvSpPr>
        <p:spPr bwMode="auto">
          <a:xfrm>
            <a:off x="4932363" y="2205038"/>
            <a:ext cx="2881312" cy="1295400"/>
          </a:xfrm>
          <a:prstGeom prst="ellipse">
            <a:avLst/>
          </a:prstGeom>
          <a:solidFill>
            <a:srgbClr val="BEC14B"/>
          </a:solidFill>
          <a:ln w="3810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Нетрадиционные </a:t>
            </a:r>
          </a:p>
          <a:p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формы</a:t>
            </a:r>
          </a:p>
        </p:txBody>
      </p:sp>
      <p:sp>
        <p:nvSpPr>
          <p:cNvPr id="40964" name="Line 9"/>
          <p:cNvSpPr>
            <a:spLocks noChangeShapeType="1"/>
          </p:cNvSpPr>
          <p:nvPr/>
        </p:nvSpPr>
        <p:spPr bwMode="auto">
          <a:xfrm flipH="1">
            <a:off x="2700338" y="1484313"/>
            <a:ext cx="863600" cy="6492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10"/>
          <p:cNvSpPr>
            <a:spLocks noChangeShapeType="1"/>
          </p:cNvSpPr>
          <p:nvPr/>
        </p:nvSpPr>
        <p:spPr bwMode="auto">
          <a:xfrm>
            <a:off x="5580063" y="1557338"/>
            <a:ext cx="792162" cy="5048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Rectangle 13"/>
          <p:cNvSpPr>
            <a:spLocks noChangeArrowheads="1"/>
          </p:cNvSpPr>
          <p:nvPr/>
        </p:nvSpPr>
        <p:spPr bwMode="auto">
          <a:xfrm>
            <a:off x="611188" y="3860800"/>
            <a:ext cx="2232025" cy="1873250"/>
          </a:xfrm>
          <a:prstGeom prst="rect">
            <a:avLst/>
          </a:prstGeom>
          <a:solidFill>
            <a:srgbClr val="BEC14B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информационно-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наглядные;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индивидуальные;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коллективные</a:t>
            </a:r>
          </a:p>
          <a:p>
            <a:endParaRPr lang="ru-RU" sz="16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40967" name="Rectangle 14"/>
          <p:cNvSpPr>
            <a:spLocks noChangeArrowheads="1"/>
          </p:cNvSpPr>
          <p:nvPr/>
        </p:nvSpPr>
        <p:spPr bwMode="auto">
          <a:xfrm>
            <a:off x="3635375" y="4005263"/>
            <a:ext cx="2303463" cy="1873250"/>
          </a:xfrm>
          <a:prstGeom prst="rect">
            <a:avLst/>
          </a:prstGeom>
          <a:solidFill>
            <a:srgbClr val="BEC14B"/>
          </a:soli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>
                <a:solidFill>
                  <a:schemeClr val="hlink"/>
                </a:solidFill>
              </a:rPr>
              <a:t>- </a:t>
            </a:r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познавательные;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информационно-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аналитические;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досуговые;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- наглядно-</a:t>
            </a:r>
          </a:p>
          <a:p>
            <a:r>
              <a:rPr lang="ru-RU" sz="1600" b="1">
                <a:solidFill>
                  <a:schemeClr val="hlink"/>
                </a:solidFill>
                <a:latin typeface="Times New Roman" pitchFamily="18" charset="0"/>
              </a:rPr>
              <a:t>информационные</a:t>
            </a:r>
          </a:p>
          <a:p>
            <a:endParaRPr lang="ru-RU"/>
          </a:p>
        </p:txBody>
      </p:sp>
      <p:sp>
        <p:nvSpPr>
          <p:cNvPr id="40968" name="Line 15"/>
          <p:cNvSpPr>
            <a:spLocks noChangeShapeType="1"/>
          </p:cNvSpPr>
          <p:nvPr/>
        </p:nvSpPr>
        <p:spPr bwMode="auto">
          <a:xfrm>
            <a:off x="1835150" y="3500438"/>
            <a:ext cx="288925" cy="3603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9" name="Line 16"/>
          <p:cNvSpPr>
            <a:spLocks noChangeShapeType="1"/>
          </p:cNvSpPr>
          <p:nvPr/>
        </p:nvSpPr>
        <p:spPr bwMode="auto">
          <a:xfrm flipH="1">
            <a:off x="5435600" y="3500438"/>
            <a:ext cx="503238" cy="3603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animBg="1"/>
      <p:bldP spid="40966" grpId="0" animBg="1"/>
      <p:bldP spid="4096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123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Schoolbook</vt:lpstr>
      <vt:lpstr>Times New Roman</vt:lpstr>
      <vt:lpstr>Тема Office</vt:lpstr>
      <vt:lpstr>Экологический проект «Деревья вокруг нас»</vt:lpstr>
      <vt:lpstr>Тема проекта:</vt:lpstr>
      <vt:lpstr>Актуальность</vt:lpstr>
      <vt:lpstr>Цель :  • формировать у детей представления о деревьях, как о живых объектах природы; • развивать познавательные и творческие способности детей среднего дошкольного возраста; • воспитывать бережное отношение к природе.</vt:lpstr>
      <vt:lpstr>Задачи:</vt:lpstr>
      <vt:lpstr>Этапы работы</vt:lpstr>
      <vt:lpstr>Направления в работе</vt:lpstr>
      <vt:lpstr>Формы работы с детьми</vt:lpstr>
      <vt:lpstr>Взаимодействия с семьями воспитанников</vt:lpstr>
      <vt:lpstr>Фотоотчёт о проделанной работе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Продукт проектной деятельности</vt:lpstr>
      <vt:lpstr>Презентация PowerPoint</vt:lpstr>
      <vt:lpstr>Благодарю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42</cp:revision>
  <dcterms:created xsi:type="dcterms:W3CDTF">2014-06-15T09:49:01Z</dcterms:created>
  <dcterms:modified xsi:type="dcterms:W3CDTF">2017-09-26T17:25:14Z</dcterms:modified>
</cp:coreProperties>
</file>