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85" r:id="rId4"/>
    <p:sldId id="271" r:id="rId5"/>
    <p:sldId id="273" r:id="rId6"/>
    <p:sldId id="278" r:id="rId7"/>
    <p:sldId id="280" r:id="rId8"/>
    <p:sldId id="281" r:id="rId9"/>
    <p:sldId id="272" r:id="rId10"/>
    <p:sldId id="277" r:id="rId11"/>
    <p:sldId id="286" r:id="rId12"/>
    <p:sldId id="28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83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12.png"/><Relationship Id="rId4" Type="http://schemas.openxmlformats.org/officeDocument/2006/relationships/image" Target="../media/image4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12.png"/><Relationship Id="rId7" Type="http://schemas.openxmlformats.org/officeDocument/2006/relationships/image" Target="../media/image5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7.jpeg"/><Relationship Id="rId5" Type="http://schemas.openxmlformats.org/officeDocument/2006/relationships/image" Target="../media/image22.jpeg"/><Relationship Id="rId10" Type="http://schemas.openxmlformats.org/officeDocument/2006/relationships/image" Target="../media/image26.jpeg"/><Relationship Id="rId4" Type="http://schemas.openxmlformats.org/officeDocument/2006/relationships/image" Target="../media/image21.jpeg"/><Relationship Id="rId9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3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12.png"/><Relationship Id="rId7" Type="http://schemas.openxmlformats.org/officeDocument/2006/relationships/image" Target="../media/image3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12.png"/><Relationship Id="rId7" Type="http://schemas.openxmlformats.org/officeDocument/2006/relationships/image" Target="../media/image4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img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556792"/>
            <a:ext cx="6696744" cy="216024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cs typeface="Times New Roman" pitchFamily="18" charset="0"/>
              </a:rPr>
              <a:t>Экологическое путешествие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32656"/>
            <a:ext cx="842493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rgbClr val="4383D1"/>
                </a:solidFill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– детский сад №5 «Почемучка» комбинированного вида.</a:t>
            </a:r>
            <a:endParaRPr lang="ru-RU" sz="1100" b="1" dirty="0" smtClean="0">
              <a:solidFill>
                <a:srgbClr val="4383D1"/>
              </a:solidFill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2060848"/>
            <a:ext cx="48245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4383D1"/>
                </a:solidFill>
                <a:latin typeface="+mj-lt"/>
                <a:cs typeface="Times New Roman" pitchFamily="18" charset="0"/>
              </a:rPr>
              <a:t>По волшебной тропинке</a:t>
            </a:r>
          </a:p>
          <a:p>
            <a:r>
              <a:rPr lang="ru-RU" sz="2800" b="1" i="1" dirty="0" smtClean="0">
                <a:solidFill>
                  <a:srgbClr val="4383D1"/>
                </a:solidFill>
                <a:latin typeface="+mj-lt"/>
                <a:cs typeface="Times New Roman" pitchFamily="18" charset="0"/>
              </a:rPr>
              <a:t>в первой младшей группе</a:t>
            </a:r>
            <a:endParaRPr lang="ru-RU" sz="2800" b="1" i="1" dirty="0">
              <a:solidFill>
                <a:srgbClr val="4383D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5" name="Picture 4" descr="F:\hello_html_m3aa30fd7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2348880"/>
            <a:ext cx="4673557" cy="4176464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323528" y="4365104"/>
            <a:ext cx="44279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16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Подготовил воспитатель 1 категории:</a:t>
            </a:r>
            <a:endParaRPr lang="ru-RU" sz="1600" b="1" i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Павлова С.Д.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796136" y="6165304"/>
            <a:ext cx="151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4383D1"/>
                </a:solidFill>
                <a:ea typeface="Calibri" pitchFamily="34" charset="0"/>
                <a:cs typeface="Times New Roman" pitchFamily="18" charset="0"/>
              </a:rPr>
              <a:t>Лето 2017.г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F:\56ab7e92c64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87" y="0"/>
            <a:ext cx="9142413" cy="685641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691680" y="332656"/>
            <a:ext cx="69847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u="sng" dirty="0" smtClean="0">
                <a:solidFill>
                  <a:srgbClr val="C00000"/>
                </a:solidFill>
                <a:ea typeface="Times New Roman" pitchFamily="18" charset="0"/>
                <a:cs typeface="Tahoma" pitchFamily="34" charset="0"/>
              </a:rPr>
              <a:t>Реализация проекта: </a:t>
            </a:r>
            <a:r>
              <a:rPr lang="ru-RU" sz="1400" b="1" i="1" dirty="0" smtClean="0">
                <a:solidFill>
                  <a:srgbClr val="C00000"/>
                </a:solidFill>
                <a:ea typeface="Times New Roman" pitchFamily="18" charset="0"/>
                <a:cs typeface="Tahoma" pitchFamily="34" charset="0"/>
              </a:rPr>
              <a:t>Дидактическая игра «Что приготовим?»: Педагог задает вопрос, дети должны ответить. -«Что мы приготовим из картофеля?»  (Ответ детей – картофельный суп, картофельное пюре); -«Что мы приготовим из моркови?» (Ответ детей – морковный салат, морковный сок) Беседы: «Где растут овощи?», «Из чего вырастают овощи?», «Чем полезны овощи</a:t>
            </a:r>
            <a:endParaRPr lang="ru-RU" sz="1400" b="1" i="1" dirty="0" smtClean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4005064"/>
            <a:ext cx="554461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u="sng" dirty="0" smtClean="0">
                <a:solidFill>
                  <a:srgbClr val="C00000"/>
                </a:solidFill>
              </a:rPr>
              <a:t>Подвижная игра «</a:t>
            </a:r>
            <a:r>
              <a:rPr lang="ru-RU" sz="1400" b="1" i="1" u="sng" dirty="0" err="1" smtClean="0">
                <a:solidFill>
                  <a:srgbClr val="C00000"/>
                </a:solidFill>
              </a:rPr>
              <a:t>Огуречик</a:t>
            </a:r>
            <a:r>
              <a:rPr lang="ru-RU" sz="1400" b="1" i="1" u="sng" dirty="0" smtClean="0">
                <a:solidFill>
                  <a:srgbClr val="C00000"/>
                </a:solidFill>
              </a:rPr>
              <a:t>»</a:t>
            </a:r>
          </a:p>
          <a:p>
            <a:r>
              <a:rPr lang="ru-RU" sz="1400" b="1" i="1" dirty="0" smtClean="0">
                <a:solidFill>
                  <a:srgbClr val="4383D1"/>
                </a:solidFill>
              </a:rPr>
              <a:t>На одной стороне площадки стоит взрослый — это мышка, а поодаль малыши — они </a:t>
            </a:r>
            <a:r>
              <a:rPr lang="ru-RU" sz="1400" b="1" i="1" dirty="0" err="1" smtClean="0">
                <a:solidFill>
                  <a:srgbClr val="4383D1"/>
                </a:solidFill>
              </a:rPr>
              <a:t>огуречики</a:t>
            </a:r>
            <a:r>
              <a:rPr lang="ru-RU" sz="1400" b="1" i="1" dirty="0" smtClean="0">
                <a:solidFill>
                  <a:srgbClr val="4383D1"/>
                </a:solidFill>
              </a:rPr>
              <a:t>, рядом с ними очерченный мелом круг — это домик. Взрослый читает стишок, во время которого малыши прыгают на двух ножках ко взрослому:</a:t>
            </a:r>
          </a:p>
          <a:p>
            <a:r>
              <a:rPr lang="ru-RU" sz="1400" b="1" i="1" dirty="0" err="1" smtClean="0">
                <a:solidFill>
                  <a:srgbClr val="C00000"/>
                </a:solidFill>
              </a:rPr>
              <a:t>Огуречик</a:t>
            </a:r>
            <a:r>
              <a:rPr lang="ru-RU" sz="1400" b="1" i="1" dirty="0" smtClean="0">
                <a:solidFill>
                  <a:srgbClr val="C00000"/>
                </a:solidFill>
              </a:rPr>
              <a:t>, </a:t>
            </a:r>
            <a:r>
              <a:rPr lang="ru-RU" sz="1400" b="1" i="1" dirty="0" err="1" smtClean="0">
                <a:solidFill>
                  <a:srgbClr val="C00000"/>
                </a:solidFill>
              </a:rPr>
              <a:t>огуречик</a:t>
            </a:r>
            <a:r>
              <a:rPr lang="ru-RU" sz="1400" b="1" i="1" dirty="0" smtClean="0">
                <a:solidFill>
                  <a:srgbClr val="C00000"/>
                </a:solidFill>
              </a:rPr>
              <a:t>,</a:t>
            </a:r>
            <a:br>
              <a:rPr lang="ru-RU" sz="1400" b="1" i="1" dirty="0" smtClean="0">
                <a:solidFill>
                  <a:srgbClr val="C00000"/>
                </a:solidFill>
              </a:rPr>
            </a:br>
            <a:r>
              <a:rPr lang="ru-RU" sz="1400" b="1" i="1" dirty="0" smtClean="0">
                <a:solidFill>
                  <a:srgbClr val="C00000"/>
                </a:solidFill>
              </a:rPr>
              <a:t>Не ходи на тот </a:t>
            </a:r>
            <a:r>
              <a:rPr lang="ru-RU" sz="1400" b="1" i="1" dirty="0" err="1" smtClean="0">
                <a:solidFill>
                  <a:srgbClr val="C00000"/>
                </a:solidFill>
              </a:rPr>
              <a:t>конечик</a:t>
            </a:r>
            <a:r>
              <a:rPr lang="ru-RU" sz="1400" b="1" i="1" dirty="0" smtClean="0">
                <a:solidFill>
                  <a:srgbClr val="C00000"/>
                </a:solidFill>
              </a:rPr>
              <a:t>,</a:t>
            </a:r>
            <a:br>
              <a:rPr lang="ru-RU" sz="1400" b="1" i="1" dirty="0" smtClean="0">
                <a:solidFill>
                  <a:srgbClr val="C00000"/>
                </a:solidFill>
              </a:rPr>
            </a:br>
            <a:r>
              <a:rPr lang="ru-RU" sz="1400" b="1" i="1" dirty="0" smtClean="0">
                <a:solidFill>
                  <a:srgbClr val="C00000"/>
                </a:solidFill>
              </a:rPr>
              <a:t>Там мышка живет,</a:t>
            </a:r>
            <a:br>
              <a:rPr lang="ru-RU" sz="1400" b="1" i="1" dirty="0" smtClean="0">
                <a:solidFill>
                  <a:srgbClr val="C00000"/>
                </a:solidFill>
              </a:rPr>
            </a:br>
            <a:r>
              <a:rPr lang="ru-RU" sz="1400" b="1" i="1" dirty="0" smtClean="0">
                <a:solidFill>
                  <a:srgbClr val="C00000"/>
                </a:solidFill>
              </a:rPr>
              <a:t>Тебе хвостик отгрызет!</a:t>
            </a:r>
          </a:p>
          <a:p>
            <a:r>
              <a:rPr lang="ru-RU" sz="1400" b="1" i="1" dirty="0" smtClean="0">
                <a:solidFill>
                  <a:srgbClr val="4383D1"/>
                </a:solidFill>
              </a:rPr>
              <a:t>На последних словах малыши бегут в домик, а взрослый их догоняет. 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635896" y="1484784"/>
            <a:ext cx="61744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u="sng" dirty="0" smtClean="0">
                <a:solidFill>
                  <a:srgbClr val="4383D1"/>
                </a:solidFill>
              </a:rPr>
              <a:t>Пальчиковая гимнастика «Засолка капусты»</a:t>
            </a:r>
          </a:p>
          <a:p>
            <a:r>
              <a:rPr lang="ru-RU" sz="1400" b="1" i="1" dirty="0" smtClean="0">
                <a:solidFill>
                  <a:srgbClr val="4383D1"/>
                </a:solidFill>
              </a:rPr>
              <a:t>Мы капусту рубим, рубим.</a:t>
            </a:r>
            <a:br>
              <a:rPr lang="ru-RU" sz="1400" b="1" i="1" dirty="0" smtClean="0">
                <a:solidFill>
                  <a:srgbClr val="4383D1"/>
                </a:solidFill>
              </a:rPr>
            </a:br>
            <a:r>
              <a:rPr lang="ru-RU" sz="1400" b="1" i="1" dirty="0" smtClean="0">
                <a:solidFill>
                  <a:srgbClr val="C00000"/>
                </a:solidFill>
              </a:rPr>
              <a:t>Движения прямыми ладонями</a:t>
            </a:r>
            <a:r>
              <a:rPr lang="ru-RU" sz="1400" b="1" i="1" dirty="0" smtClean="0">
                <a:solidFill>
                  <a:srgbClr val="4383D1"/>
                </a:solidFill>
              </a:rPr>
              <a:t/>
            </a:r>
            <a:br>
              <a:rPr lang="ru-RU" sz="1400" b="1" i="1" dirty="0" smtClean="0">
                <a:solidFill>
                  <a:srgbClr val="4383D1"/>
                </a:solidFill>
              </a:rPr>
            </a:br>
            <a:r>
              <a:rPr lang="ru-RU" sz="1400" b="1" i="1" dirty="0" smtClean="0">
                <a:solidFill>
                  <a:srgbClr val="4383D1"/>
                </a:solidFill>
              </a:rPr>
              <a:t>Мы морковку трем, трем,</a:t>
            </a:r>
            <a:br>
              <a:rPr lang="ru-RU" sz="1400" b="1" i="1" dirty="0" smtClean="0">
                <a:solidFill>
                  <a:srgbClr val="4383D1"/>
                </a:solidFill>
              </a:rPr>
            </a:br>
            <a:r>
              <a:rPr lang="ru-RU" sz="1400" b="1" i="1" dirty="0" smtClean="0">
                <a:solidFill>
                  <a:srgbClr val="C00000"/>
                </a:solidFill>
              </a:rPr>
              <a:t>Потереть ладони друг о друга</a:t>
            </a:r>
            <a:r>
              <a:rPr lang="ru-RU" sz="1400" b="1" i="1" dirty="0" smtClean="0">
                <a:solidFill>
                  <a:srgbClr val="4383D1"/>
                </a:solidFill>
              </a:rPr>
              <a:t/>
            </a:r>
            <a:br>
              <a:rPr lang="ru-RU" sz="1400" b="1" i="1" dirty="0" smtClean="0">
                <a:solidFill>
                  <a:srgbClr val="4383D1"/>
                </a:solidFill>
              </a:rPr>
            </a:br>
            <a:r>
              <a:rPr lang="ru-RU" sz="1400" b="1" i="1" dirty="0" smtClean="0">
                <a:solidFill>
                  <a:srgbClr val="4383D1"/>
                </a:solidFill>
              </a:rPr>
              <a:t>Мы капусту солим, солим.</a:t>
            </a:r>
            <a:br>
              <a:rPr lang="ru-RU" sz="1400" b="1" i="1" dirty="0" smtClean="0">
                <a:solidFill>
                  <a:srgbClr val="4383D1"/>
                </a:solidFill>
              </a:rPr>
            </a:br>
            <a:r>
              <a:rPr lang="ru-RU" sz="1400" b="1" i="1" dirty="0" smtClean="0">
                <a:solidFill>
                  <a:srgbClr val="C00000"/>
                </a:solidFill>
              </a:rPr>
              <a:t>Сложить пальцы в щепотку.</a:t>
            </a:r>
            <a:r>
              <a:rPr lang="ru-RU" sz="1400" b="1" i="1" dirty="0" smtClean="0">
                <a:solidFill>
                  <a:srgbClr val="4383D1"/>
                </a:solidFill>
              </a:rPr>
              <a:t/>
            </a:r>
            <a:br>
              <a:rPr lang="ru-RU" sz="1400" b="1" i="1" dirty="0" smtClean="0">
                <a:solidFill>
                  <a:srgbClr val="4383D1"/>
                </a:solidFill>
              </a:rPr>
            </a:br>
            <a:r>
              <a:rPr lang="ru-RU" sz="1400" b="1" i="1" dirty="0" smtClean="0">
                <a:solidFill>
                  <a:srgbClr val="4383D1"/>
                </a:solidFill>
              </a:rPr>
              <a:t>Мы капусту жмем, жмем.</a:t>
            </a:r>
            <a:br>
              <a:rPr lang="ru-RU" sz="1400" b="1" i="1" dirty="0" smtClean="0">
                <a:solidFill>
                  <a:srgbClr val="4383D1"/>
                </a:solidFill>
              </a:rPr>
            </a:br>
            <a:r>
              <a:rPr lang="ru-RU" sz="1400" b="1" i="1" dirty="0" smtClean="0">
                <a:solidFill>
                  <a:srgbClr val="C00000"/>
                </a:solidFill>
              </a:rPr>
              <a:t>Сжимать и разжимать кулачки.</a:t>
            </a:r>
            <a:endParaRPr lang="ru-RU" sz="1400" b="1" i="1" dirty="0">
              <a:solidFill>
                <a:srgbClr val="C00000"/>
              </a:solidFill>
            </a:endParaRPr>
          </a:p>
        </p:txBody>
      </p:sp>
      <p:pic>
        <p:nvPicPr>
          <p:cNvPr id="21" name="Picture 6" descr="F:\DSC01148.JPG"/>
          <p:cNvPicPr>
            <a:picLocks noChangeAspect="1" noChangeArrowheads="1"/>
          </p:cNvPicPr>
          <p:nvPr/>
        </p:nvPicPr>
        <p:blipFill>
          <a:blip r:embed="rId3" cstate="screen">
            <a:lum/>
          </a:blip>
          <a:srcRect/>
          <a:stretch>
            <a:fillRect/>
          </a:stretch>
        </p:blipFill>
        <p:spPr bwMode="auto">
          <a:xfrm>
            <a:off x="5580112" y="3501008"/>
            <a:ext cx="3072198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1" descr="F:\DSC01139.JPG"/>
          <p:cNvPicPr>
            <a:picLocks noChangeAspect="1" noChangeArrowheads="1"/>
          </p:cNvPicPr>
          <p:nvPr/>
        </p:nvPicPr>
        <p:blipFill>
          <a:blip r:embed="rId4" cstate="screen">
            <a:lum bright="16000" contrast="8000"/>
          </a:blip>
          <a:srcRect/>
          <a:stretch>
            <a:fillRect/>
          </a:stretch>
        </p:blipFill>
        <p:spPr bwMode="auto">
          <a:xfrm>
            <a:off x="323528" y="1484784"/>
            <a:ext cx="345622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14" descr="F:\15653610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7236296" y="5373216"/>
            <a:ext cx="1584176" cy="1375865"/>
          </a:xfrm>
          <a:prstGeom prst="rect">
            <a:avLst/>
          </a:prstGeom>
          <a:noFill/>
        </p:spPr>
      </p:pic>
      <p:pic>
        <p:nvPicPr>
          <p:cNvPr id="14" name="Picture 2" descr="F:\DSC01467.JPG"/>
          <p:cNvPicPr>
            <a:picLocks noChangeAspect="1" noChangeArrowheads="1"/>
          </p:cNvPicPr>
          <p:nvPr/>
        </p:nvPicPr>
        <p:blipFill>
          <a:blip r:embed="rId6" cstate="screen">
            <a:lum bright="17000" contrast="16000"/>
          </a:blip>
          <a:srcRect/>
          <a:stretch>
            <a:fillRect/>
          </a:stretch>
        </p:blipFill>
        <p:spPr bwMode="auto">
          <a:xfrm>
            <a:off x="6576223" y="1700808"/>
            <a:ext cx="2100233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56ab7e92c64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915816" y="332656"/>
            <a:ext cx="559836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1400" b="1" i="1" dirty="0" smtClean="0">
                <a:solidFill>
                  <a:srgbClr val="FF0000"/>
                </a:solidFill>
              </a:rPr>
              <a:t>Мы прошли по экологической тропинке, на ней узнали много интересного и занимательного</a:t>
            </a:r>
            <a:r>
              <a:rPr lang="ru-RU" sz="1400" b="1" i="1" dirty="0" smtClean="0">
                <a:solidFill>
                  <a:srgbClr val="FF0000"/>
                </a:solidFill>
                <a:latin typeface="+mj-lt"/>
              </a:rPr>
              <a:t>. </a:t>
            </a:r>
            <a:r>
              <a:rPr lang="ru-RU" sz="1400" b="1" i="1" dirty="0" smtClean="0">
                <a:solidFill>
                  <a:srgbClr val="FF0000"/>
                </a:solidFill>
              </a:rPr>
              <a:t>Тропинка привела нас обратно, все что мы узнали пригодится нам в будущем.</a:t>
            </a:r>
            <a:endParaRPr lang="ru-RU" sz="1400" b="1" i="1" dirty="0">
              <a:solidFill>
                <a:srgbClr val="FF0000"/>
              </a:solidFill>
            </a:endParaRPr>
          </a:p>
        </p:txBody>
      </p:sp>
      <p:pic>
        <p:nvPicPr>
          <p:cNvPr id="15" name="Picture 2" descr="F:\DSC01156.JPG"/>
          <p:cNvPicPr>
            <a:picLocks noChangeAspect="1" noChangeArrowheads="1"/>
          </p:cNvPicPr>
          <p:nvPr/>
        </p:nvPicPr>
        <p:blipFill>
          <a:blip r:embed="rId3" cstate="screen">
            <a:lum bright="12000" contrast="4000"/>
          </a:blip>
          <a:srcRect/>
          <a:stretch>
            <a:fillRect/>
          </a:stretch>
        </p:blipFill>
        <p:spPr bwMode="auto">
          <a:xfrm>
            <a:off x="611560" y="1268760"/>
            <a:ext cx="364840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8" descr="F:\DSC0117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1196752"/>
            <a:ext cx="3552229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9" descr="F:\DSC0118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4211960" y="3789040"/>
            <a:ext cx="3672230" cy="2754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4" descr="F:\15653610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>
            <a:off x="7236296" y="5373216"/>
            <a:ext cx="1584176" cy="1375865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95536" y="4293096"/>
            <a:ext cx="417646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4383D1"/>
                </a:solidFill>
              </a:rPr>
              <a:t> </a:t>
            </a:r>
            <a:r>
              <a:rPr lang="ru-RU" sz="1400" b="1" i="1" dirty="0" smtClean="0">
                <a:solidFill>
                  <a:srgbClr val="4383D1"/>
                </a:solidFill>
              </a:rPr>
              <a:t>Данный проект позволяет формировать у детей бережное отношение к природе, благоприятствует нравственному развитию детей, заинтересовывает в осуществлении природоохранной деятельности и дает представления о взаимосвязи человека и природы.</a:t>
            </a:r>
            <a:endParaRPr lang="ru-RU" sz="1400" b="1" i="1" dirty="0">
              <a:solidFill>
                <a:srgbClr val="4383D1"/>
              </a:solidFill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56ab7e92c64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4" descr="F:\1565361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7236296" y="5373216"/>
            <a:ext cx="1584176" cy="1375865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627784" y="332656"/>
            <a:ext cx="4572000" cy="141577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i="1" dirty="0" smtClean="0">
                <a:solidFill>
                  <a:srgbClr val="4383D1"/>
                </a:solidFill>
              </a:rPr>
              <a:t>Скворечник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 Что за чудо?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 Что за дом?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 Мы по кругу обойдем: 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Нет окошек, нет крыльца,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Дом построен для певца. </a:t>
            </a:r>
            <a:r>
              <a:rPr lang="ru-RU" sz="1400" b="1" i="1" dirty="0" smtClean="0">
                <a:solidFill>
                  <a:srgbClr val="4383D1"/>
                </a:solidFill>
              </a:rPr>
              <a:t>(Скворечник)</a:t>
            </a:r>
            <a:endParaRPr lang="ru-RU" sz="1400" b="1" i="1" dirty="0">
              <a:solidFill>
                <a:srgbClr val="4383D1"/>
              </a:solidFill>
            </a:endParaRPr>
          </a:p>
        </p:txBody>
      </p:sp>
      <p:pic>
        <p:nvPicPr>
          <p:cNvPr id="14" name="Picture 3" descr="F:\мама\1 младшая группа 2017.г\фото\DSC01001.JPG"/>
          <p:cNvPicPr>
            <a:picLocks noChangeAspect="1" noChangeArrowheads="1"/>
          </p:cNvPicPr>
          <p:nvPr/>
        </p:nvPicPr>
        <p:blipFill>
          <a:blip r:embed="rId4" cstate="screen">
            <a:lum bright="7000" contrast="3000"/>
          </a:blip>
          <a:srcRect/>
          <a:stretch>
            <a:fillRect/>
          </a:stretch>
        </p:blipFill>
        <p:spPr bwMode="auto">
          <a:xfrm>
            <a:off x="6084168" y="332656"/>
            <a:ext cx="2784180" cy="2088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 descr="F:\мама\1 младшая группа 2017.г\фото\DSC01005.JPG"/>
          <p:cNvPicPr>
            <a:picLocks noChangeAspect="1" noChangeArrowheads="1"/>
          </p:cNvPicPr>
          <p:nvPr/>
        </p:nvPicPr>
        <p:blipFill>
          <a:blip r:embed="rId5" cstate="screen">
            <a:lum bright="12000"/>
          </a:blip>
          <a:srcRect/>
          <a:stretch>
            <a:fillRect/>
          </a:stretch>
        </p:blipFill>
        <p:spPr bwMode="auto">
          <a:xfrm>
            <a:off x="395536" y="1916832"/>
            <a:ext cx="2808312" cy="2106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2" descr="F:\мама\1 младшая группа 2017.г\фото\DSC0101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12160" y="2420888"/>
            <a:ext cx="2808312" cy="2106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7" descr="F:\DSC0142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79912" y="4221078"/>
            <a:ext cx="3168352" cy="2376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2" descr="F:\DSC0146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131840" y="1700808"/>
            <a:ext cx="288018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51520" y="4365104"/>
            <a:ext cx="3816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u="sng" dirty="0" smtClean="0">
                <a:solidFill>
                  <a:srgbClr val="4383D1"/>
                </a:solidFill>
              </a:rPr>
              <a:t>В результате реализации проекта: </a:t>
            </a:r>
            <a:r>
              <a:rPr lang="ru-RU" sz="1400" b="1" i="1" dirty="0" smtClean="0">
                <a:solidFill>
                  <a:srgbClr val="4383D1"/>
                </a:solidFill>
              </a:rPr>
              <a:t>Повыситься уровень экологических знаний, познавательной и речевой активности детей дошкольного возраста.</a:t>
            </a:r>
            <a:endParaRPr lang="ru-RU" sz="1400" b="1" i="1" dirty="0">
              <a:solidFill>
                <a:srgbClr val="4383D1"/>
              </a:solidFill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F:\56ab7e92c64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87" y="1587"/>
            <a:ext cx="9142413" cy="68564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600" b="1" i="1" dirty="0" smtClean="0">
                <a:solidFill>
                  <a:srgbClr val="C00000"/>
                </a:solidFill>
                <a:cs typeface="Times New Roman" pitchFamily="18" charset="0"/>
              </a:rPr>
              <a:t>Экологическая тропинка.</a:t>
            </a:r>
            <a:endParaRPr lang="ru-RU" sz="3600" b="1" i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idx="1"/>
          </p:nvPr>
        </p:nvSpPr>
        <p:spPr>
          <a:xfrm>
            <a:off x="1115616" y="1052736"/>
            <a:ext cx="7704856" cy="1008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i="1" u="sng" dirty="0" smtClean="0">
                <a:solidFill>
                  <a:srgbClr val="4383D1"/>
                </a:solidFill>
                <a:cs typeface="Times New Roman" pitchFamily="18" charset="0"/>
              </a:rPr>
              <a:t>Цель создания тропы </a:t>
            </a:r>
            <a:r>
              <a:rPr lang="ru-RU" sz="1600" b="1" i="1" dirty="0" smtClean="0">
                <a:solidFill>
                  <a:srgbClr val="4383D1"/>
                </a:solidFill>
                <a:cs typeface="Times New Roman" pitchFamily="18" charset="0"/>
              </a:rPr>
              <a:t>- обучение детей на примере конкретных природных объектов, общение с природой, воспитание бережного отношения к ней.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</p:txBody>
      </p:sp>
      <p:sp>
        <p:nvSpPr>
          <p:cNvPr id="22" name="Прямоугольник 21"/>
          <p:cNvSpPr/>
          <p:nvPr/>
        </p:nvSpPr>
        <p:spPr>
          <a:xfrm>
            <a:off x="1331640" y="1772816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b="1" i="1" u="sng" dirty="0" smtClean="0">
                <a:solidFill>
                  <a:srgbClr val="C00000"/>
                </a:solidFill>
                <a:cs typeface="Times New Roman" pitchFamily="18" charset="0"/>
              </a:rPr>
              <a:t>Экологическое воспитание  дошкольников </a:t>
            </a:r>
            <a:r>
              <a:rPr lang="ru-RU" sz="1600" b="1" i="1" dirty="0" smtClean="0">
                <a:solidFill>
                  <a:srgbClr val="C00000"/>
                </a:solidFill>
                <a:cs typeface="Times New Roman" pitchFamily="18" charset="0"/>
              </a:rPr>
              <a:t>- это познание живого, которое рядом с ребенком, во взаимосвязи со средой обитания и выработка на этой основе правильных взаимодействия с ним.</a:t>
            </a:r>
            <a:endParaRPr lang="ru-RU" sz="1600" b="1" i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1028" name="Picture 4" descr="F:\DSC012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800" y="4149080"/>
            <a:ext cx="3528392" cy="2666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7" name="Picture 13" descr="F:\DSC0128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8144" y="2420888"/>
            <a:ext cx="2808190" cy="2106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4" descr="F:\15653610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7513426" y="5517232"/>
            <a:ext cx="1379054" cy="1197716"/>
          </a:xfrm>
          <a:prstGeom prst="rect">
            <a:avLst/>
          </a:prstGeom>
          <a:noFill/>
        </p:spPr>
      </p:pic>
      <p:pic>
        <p:nvPicPr>
          <p:cNvPr id="3" name="Picture 2" descr="F:\IMG_580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11960" y="5877272"/>
            <a:ext cx="882499" cy="6657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3" descr="F:\DSC01261.JPG"/>
          <p:cNvPicPr>
            <a:picLocks noChangeAspect="1" noChangeArrowheads="1"/>
          </p:cNvPicPr>
          <p:nvPr/>
        </p:nvPicPr>
        <p:blipFill>
          <a:blip r:embed="rId7" cstate="screen">
            <a:lum bright="-2000"/>
          </a:blip>
          <a:srcRect/>
          <a:stretch>
            <a:fillRect/>
          </a:stretch>
        </p:blipFill>
        <p:spPr bwMode="auto">
          <a:xfrm flipH="1">
            <a:off x="395536" y="2636911"/>
            <a:ext cx="2808312" cy="2106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F:\56ab7e92c64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587"/>
            <a:ext cx="9142413" cy="685641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23728" y="332656"/>
            <a:ext cx="639045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                               </a:t>
            </a:r>
            <a:r>
              <a:rPr lang="ru-RU" sz="1600" b="1" i="1" dirty="0" smtClean="0">
                <a:solidFill>
                  <a:srgbClr val="C00000"/>
                </a:solidFill>
              </a:rPr>
              <a:t>«Прохождение экологической тропы» 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                   позволяет соединить различные виды деятельности: </a:t>
            </a:r>
          </a:p>
          <a:p>
            <a:r>
              <a:rPr lang="ru-RU" sz="1400" b="1" i="1" dirty="0" smtClean="0">
                <a:solidFill>
                  <a:srgbClr val="4383D1"/>
                </a:solidFill>
              </a:rPr>
              <a:t>                                               - Образовательную; </a:t>
            </a:r>
          </a:p>
          <a:p>
            <a:r>
              <a:rPr lang="ru-RU" sz="1400" b="1" i="1" dirty="0" smtClean="0">
                <a:solidFill>
                  <a:srgbClr val="4383D1"/>
                </a:solidFill>
              </a:rPr>
              <a:t>                                               - Игровую; </a:t>
            </a:r>
          </a:p>
          <a:p>
            <a:r>
              <a:rPr lang="ru-RU" sz="1400" b="1" i="1" dirty="0" smtClean="0">
                <a:solidFill>
                  <a:srgbClr val="4383D1"/>
                </a:solidFill>
              </a:rPr>
              <a:t>                                               - Творческую; </a:t>
            </a:r>
          </a:p>
          <a:p>
            <a:r>
              <a:rPr lang="ru-RU" sz="1400" b="1" i="1" dirty="0" smtClean="0">
                <a:solidFill>
                  <a:srgbClr val="4383D1"/>
                </a:solidFill>
              </a:rPr>
              <a:t>                                               - Режимные моменты (прогулку)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1700808"/>
            <a:ext cx="55263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Такая работа не только позволяет передать детям новые знания, но обогащает их новыми впечатлениями, выстраивает коллективные взаимоотношения, нравственно и эстетически воспитывает, разносторонне развивает личности детей.</a:t>
            </a:r>
            <a:endParaRPr lang="ru-RU" sz="1400" b="1" i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63888" y="2636912"/>
            <a:ext cx="536510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4383D1"/>
                </a:solidFill>
              </a:rPr>
              <a:t>                                </a:t>
            </a:r>
            <a:r>
              <a:rPr lang="ru-RU" sz="1400" b="1" i="1" u="sng" dirty="0" smtClean="0">
                <a:solidFill>
                  <a:srgbClr val="4383D1"/>
                </a:solidFill>
              </a:rPr>
              <a:t>Пальчиковая гимнастика 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Утром солнышко встаёт выше, выше,</a:t>
            </a:r>
            <a:r>
              <a:rPr lang="ru-RU" sz="1400" b="1" i="1" dirty="0" smtClean="0">
                <a:solidFill>
                  <a:srgbClr val="4383D1"/>
                </a:solidFill>
              </a:rPr>
              <a:t> (руки высоко вверх).</a:t>
            </a:r>
            <a:r>
              <a:rPr lang="ru-RU" sz="1400" b="1" i="1" dirty="0" smtClean="0">
                <a:solidFill>
                  <a:srgbClr val="C00000"/>
                </a:solidFill>
              </a:rPr>
              <a:t/>
            </a:r>
            <a:br>
              <a:rPr lang="ru-RU" sz="1400" b="1" i="1" dirty="0" smtClean="0">
                <a:solidFill>
                  <a:srgbClr val="C00000"/>
                </a:solidFill>
              </a:rPr>
            </a:br>
            <a:r>
              <a:rPr lang="ru-RU" sz="1400" b="1" i="1" dirty="0" smtClean="0">
                <a:solidFill>
                  <a:srgbClr val="C00000"/>
                </a:solidFill>
              </a:rPr>
              <a:t>Ночью солнышко зайдет ниже, ниже. </a:t>
            </a:r>
            <a:r>
              <a:rPr lang="ru-RU" sz="1400" b="1" i="1" dirty="0" smtClean="0">
                <a:solidFill>
                  <a:srgbClr val="4383D1"/>
                </a:solidFill>
              </a:rPr>
              <a:t>(руки вниз).</a:t>
            </a:r>
            <a:r>
              <a:rPr lang="ru-RU" sz="1400" b="1" i="1" dirty="0" smtClean="0">
                <a:solidFill>
                  <a:srgbClr val="C00000"/>
                </a:solidFill>
              </a:rPr>
              <a:t/>
            </a:r>
            <a:br>
              <a:rPr lang="ru-RU" sz="1400" b="1" i="1" dirty="0" smtClean="0">
                <a:solidFill>
                  <a:srgbClr val="C00000"/>
                </a:solidFill>
              </a:rPr>
            </a:br>
            <a:r>
              <a:rPr lang="ru-RU" sz="1400" b="1" i="1" dirty="0" smtClean="0">
                <a:solidFill>
                  <a:srgbClr val="C00000"/>
                </a:solidFill>
              </a:rPr>
              <a:t>Хорошо-хорошо солнышку живётся, </a:t>
            </a:r>
            <a:r>
              <a:rPr lang="ru-RU" sz="1400" b="1" i="1" dirty="0" smtClean="0">
                <a:solidFill>
                  <a:srgbClr val="4383D1"/>
                </a:solidFill>
              </a:rPr>
              <a:t>(делаем ручками фонарики)</a:t>
            </a:r>
            <a:br>
              <a:rPr lang="ru-RU" sz="1400" b="1" i="1" dirty="0" smtClean="0">
                <a:solidFill>
                  <a:srgbClr val="4383D1"/>
                </a:solidFill>
              </a:rPr>
            </a:br>
            <a:r>
              <a:rPr lang="ru-RU" sz="1400" b="1" i="1" dirty="0" smtClean="0">
                <a:solidFill>
                  <a:srgbClr val="C00000"/>
                </a:solidFill>
              </a:rPr>
              <a:t>И нам вместе с солнышком весело живётся </a:t>
            </a:r>
            <a:r>
              <a:rPr lang="ru-RU" sz="1400" b="1" i="1" dirty="0" smtClean="0">
                <a:solidFill>
                  <a:srgbClr val="4383D1"/>
                </a:solidFill>
              </a:rPr>
              <a:t>(хлопаем в ладоши)</a:t>
            </a:r>
            <a:endParaRPr lang="ru-RU" sz="1400" b="1" i="1" dirty="0">
              <a:solidFill>
                <a:srgbClr val="4383D1"/>
              </a:solidFill>
            </a:endParaRPr>
          </a:p>
        </p:txBody>
      </p:sp>
      <p:pic>
        <p:nvPicPr>
          <p:cNvPr id="1026" name="Picture 2" descr="F:\мама\1 младшая группа 2017.г\фото\DSC01130.JPG"/>
          <p:cNvPicPr>
            <a:picLocks noChangeAspect="1" noChangeArrowheads="1"/>
          </p:cNvPicPr>
          <p:nvPr/>
        </p:nvPicPr>
        <p:blipFill>
          <a:blip r:embed="rId3" cstate="screen">
            <a:lum bright="8000" contrast="1000"/>
          </a:blip>
          <a:srcRect/>
          <a:stretch>
            <a:fillRect/>
          </a:stretch>
        </p:blipFill>
        <p:spPr bwMode="auto">
          <a:xfrm>
            <a:off x="5220072" y="3861048"/>
            <a:ext cx="3456248" cy="2592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 descr="F:\1565361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7668344" y="5660284"/>
            <a:ext cx="1379054" cy="1197716"/>
          </a:xfrm>
          <a:prstGeom prst="rect">
            <a:avLst/>
          </a:prstGeom>
          <a:noFill/>
        </p:spPr>
      </p:pic>
      <p:pic>
        <p:nvPicPr>
          <p:cNvPr id="1027" name="Picture 3" descr="F:\мама\1 младшая группа 2017.г\фото\DSC01126.JPG"/>
          <p:cNvPicPr>
            <a:picLocks noChangeAspect="1" noChangeArrowheads="1"/>
          </p:cNvPicPr>
          <p:nvPr/>
        </p:nvPicPr>
        <p:blipFill>
          <a:blip r:embed="rId5" cstate="screen">
            <a:lum bright="14000" contrast="9000"/>
          </a:blip>
          <a:srcRect/>
          <a:stretch>
            <a:fillRect/>
          </a:stretch>
        </p:blipFill>
        <p:spPr bwMode="auto">
          <a:xfrm>
            <a:off x="2267744" y="4365104"/>
            <a:ext cx="2976193" cy="2232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2" descr="F:\мама\1 младшая группа 2017.г\фото\DSC01348.JPG"/>
          <p:cNvPicPr>
            <a:picLocks noChangeAspect="1" noChangeArrowheads="1"/>
          </p:cNvPicPr>
          <p:nvPr/>
        </p:nvPicPr>
        <p:blipFill>
          <a:blip r:embed="rId6" cstate="screen">
            <a:lum bright="7000" contrast="2000"/>
          </a:blip>
          <a:srcRect/>
          <a:stretch>
            <a:fillRect/>
          </a:stretch>
        </p:blipFill>
        <p:spPr bwMode="auto">
          <a:xfrm>
            <a:off x="323529" y="2636913"/>
            <a:ext cx="2880319" cy="2160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0" grpId="0" build="p"/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F:\56ab7e92c64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87" y="0"/>
            <a:ext cx="9142413" cy="68564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4000" b="1" i="1" dirty="0" smtClean="0">
                <a:solidFill>
                  <a:srgbClr val="C00000"/>
                </a:solidFill>
                <a:cs typeface="Times New Roman" pitchFamily="18" charset="0"/>
              </a:rPr>
              <a:t>Наш маршрут</a:t>
            </a:r>
            <a:endParaRPr lang="ru-RU" sz="4000" b="1" i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6" name="Picture 14" descr="F:\1565361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7236296" y="5301208"/>
            <a:ext cx="1584176" cy="1375865"/>
          </a:xfrm>
          <a:prstGeom prst="rect">
            <a:avLst/>
          </a:prstGeom>
          <a:noFill/>
        </p:spPr>
      </p:pic>
      <p:pic>
        <p:nvPicPr>
          <p:cNvPr id="1026" name="Picture 2" descr="F:\DSC01283.JPG"/>
          <p:cNvPicPr>
            <a:picLocks noChangeAspect="1" noChangeArrowheads="1"/>
          </p:cNvPicPr>
          <p:nvPr/>
        </p:nvPicPr>
        <p:blipFill>
          <a:blip r:embed="rId4" cstate="screen">
            <a:lum bright="7000"/>
          </a:blip>
          <a:srcRect/>
          <a:stretch>
            <a:fillRect/>
          </a:stretch>
        </p:blipFill>
        <p:spPr bwMode="auto">
          <a:xfrm>
            <a:off x="395536" y="2708920"/>
            <a:ext cx="2376264" cy="1782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F:\DSC01290.JPG"/>
          <p:cNvPicPr>
            <a:picLocks noChangeAspect="1" noChangeArrowheads="1"/>
          </p:cNvPicPr>
          <p:nvPr/>
        </p:nvPicPr>
        <p:blipFill>
          <a:blip r:embed="rId5" cstate="screen">
            <a:lum bright="6000"/>
          </a:blip>
          <a:srcRect/>
          <a:stretch>
            <a:fillRect/>
          </a:stretch>
        </p:blipFill>
        <p:spPr bwMode="auto">
          <a:xfrm>
            <a:off x="971600" y="4509120"/>
            <a:ext cx="2424260" cy="1818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F:\DSC0139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99992" y="4581128"/>
            <a:ext cx="2448274" cy="1927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F:\DSC01355.JPG"/>
          <p:cNvPicPr>
            <a:picLocks noChangeAspect="1" noChangeArrowheads="1"/>
          </p:cNvPicPr>
          <p:nvPr/>
        </p:nvPicPr>
        <p:blipFill>
          <a:blip r:embed="rId7" cstate="screen">
            <a:lum bright="12000" contrast="5000"/>
          </a:blip>
          <a:srcRect/>
          <a:stretch>
            <a:fillRect/>
          </a:stretch>
        </p:blipFill>
        <p:spPr bwMode="auto">
          <a:xfrm>
            <a:off x="6300192" y="2852936"/>
            <a:ext cx="2400154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F:\DSC01358.JPG"/>
          <p:cNvPicPr>
            <a:picLocks noChangeAspect="1" noChangeArrowheads="1"/>
          </p:cNvPicPr>
          <p:nvPr/>
        </p:nvPicPr>
        <p:blipFill>
          <a:blip r:embed="rId8" cstate="screen">
            <a:lum bright="-2000"/>
          </a:blip>
          <a:srcRect/>
          <a:stretch>
            <a:fillRect/>
          </a:stretch>
        </p:blipFill>
        <p:spPr bwMode="auto">
          <a:xfrm>
            <a:off x="4716016" y="1052736"/>
            <a:ext cx="2376264" cy="1782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F:\DSC01349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547664" y="764704"/>
            <a:ext cx="2376264" cy="1782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" name="Стрелка вправо 30"/>
          <p:cNvSpPr/>
          <p:nvPr/>
        </p:nvSpPr>
        <p:spPr>
          <a:xfrm rot="10800000">
            <a:off x="3995936" y="1988840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40" name="Стрелка углом 39"/>
          <p:cNvSpPr/>
          <p:nvPr/>
        </p:nvSpPr>
        <p:spPr>
          <a:xfrm rot="16200000" flipV="1">
            <a:off x="7236296" y="4725144"/>
            <a:ext cx="432048" cy="72008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4" name="Стрелка вправо 43"/>
          <p:cNvSpPr/>
          <p:nvPr/>
        </p:nvSpPr>
        <p:spPr>
          <a:xfrm>
            <a:off x="3491880" y="5157192"/>
            <a:ext cx="86409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45" name="Стрелка углом 44"/>
          <p:cNvSpPr/>
          <p:nvPr/>
        </p:nvSpPr>
        <p:spPr>
          <a:xfrm rot="10800000" flipV="1">
            <a:off x="7308304" y="1988840"/>
            <a:ext cx="432048" cy="72008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6" name="Стрелка углом 45"/>
          <p:cNvSpPr/>
          <p:nvPr/>
        </p:nvSpPr>
        <p:spPr>
          <a:xfrm flipV="1">
            <a:off x="467544" y="4653136"/>
            <a:ext cx="432048" cy="72008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0" name="Стрелка углом 49"/>
          <p:cNvSpPr/>
          <p:nvPr/>
        </p:nvSpPr>
        <p:spPr>
          <a:xfrm rot="5400000" flipV="1">
            <a:off x="912981" y="1867967"/>
            <a:ext cx="432048" cy="72008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34" name="Picture 10" descr="F:\1488792_html_m4047a4df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419872" y="2996952"/>
            <a:ext cx="2736304" cy="1440160"/>
          </a:xfrm>
          <a:prstGeom prst="rect">
            <a:avLst/>
          </a:prstGeom>
          <a:noFill/>
        </p:spPr>
      </p:pic>
      <p:sp>
        <p:nvSpPr>
          <p:cNvPr id="56" name="Стрелка вправо 55"/>
          <p:cNvSpPr/>
          <p:nvPr/>
        </p:nvSpPr>
        <p:spPr>
          <a:xfrm rot="13901339" flipV="1">
            <a:off x="3302849" y="2616968"/>
            <a:ext cx="651394" cy="31300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56ab7e92c64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87" y="1587"/>
            <a:ext cx="9142413" cy="6856413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11560" y="260648"/>
            <a:ext cx="7488832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                          </a:t>
            </a:r>
            <a:r>
              <a:rPr lang="ru-RU" sz="1600" b="1" i="1" dirty="0" smtClean="0">
                <a:solidFill>
                  <a:srgbClr val="4383D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b="1" i="1" u="sng" dirty="0" smtClean="0">
                <a:solidFill>
                  <a:srgbClr val="4383D1"/>
                </a:solidFill>
                <a:cs typeface="Times New Roman" pitchFamily="18" charset="0"/>
              </a:rPr>
              <a:t>Цель. </a:t>
            </a:r>
            <a:r>
              <a:rPr lang="ru-RU" sz="1600" b="1" i="1" dirty="0" smtClean="0">
                <a:solidFill>
                  <a:srgbClr val="4383D1"/>
                </a:solidFill>
                <a:cs typeface="Times New Roman" pitchFamily="18" charset="0"/>
              </a:rPr>
              <a:t>Ознакомление  детей с грибами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1600" b="1" i="1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Задачи:</a:t>
            </a:r>
            <a:r>
              <a:rPr kumimoji="0" lang="ru-RU" sz="14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Развивать познавательные способности детей</a:t>
            </a:r>
            <a:endParaRPr lang="ru-RU" sz="1400" b="1" i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Обогащение словаря по теме «Грибы»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14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Формировать</a:t>
            </a:r>
            <a:r>
              <a:rPr kumimoji="0" lang="ru-RU" sz="14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знания о съедобных и несъедобных грибах 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Воспитывать бережное отношение к природе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- Приобщать родителей к вопросам экологического  воспитания детей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789040"/>
            <a:ext cx="6390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987824" y="260649"/>
            <a:ext cx="28803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ГРИБЫ </a:t>
            </a:r>
          </a:p>
        </p:txBody>
      </p:sp>
      <p:pic>
        <p:nvPicPr>
          <p:cNvPr id="2050" name="Picture 2" descr="F:\DSC01386.JPG"/>
          <p:cNvPicPr>
            <a:picLocks noChangeAspect="1" noChangeArrowheads="1"/>
          </p:cNvPicPr>
          <p:nvPr/>
        </p:nvPicPr>
        <p:blipFill>
          <a:blip r:embed="rId3" cstate="screen">
            <a:lum bright="6000"/>
          </a:blip>
          <a:srcRect/>
          <a:stretch>
            <a:fillRect/>
          </a:stretch>
        </p:blipFill>
        <p:spPr bwMode="auto">
          <a:xfrm>
            <a:off x="395536" y="2564904"/>
            <a:ext cx="2736304" cy="2052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Picture 6" descr="F:\DSC0142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2852936"/>
            <a:ext cx="2760194" cy="20702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Picture 2" descr="F:\DSC01266.JPG"/>
          <p:cNvPicPr>
            <a:picLocks noChangeAspect="1" noChangeArrowheads="1"/>
          </p:cNvPicPr>
          <p:nvPr/>
        </p:nvPicPr>
        <p:blipFill>
          <a:blip r:embed="rId5" cstate="screen">
            <a:lum bright="6000"/>
          </a:blip>
          <a:srcRect/>
          <a:stretch>
            <a:fillRect/>
          </a:stretch>
        </p:blipFill>
        <p:spPr bwMode="auto">
          <a:xfrm>
            <a:off x="6204184" y="332655"/>
            <a:ext cx="2592168" cy="1944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Picture 5" descr="F:\DSC0129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0800000">
            <a:off x="5868144" y="4907977"/>
            <a:ext cx="2016224" cy="1643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2" descr="F:\DSC01433.JPG"/>
          <p:cNvPicPr>
            <a:picLocks noChangeAspect="1" noChangeArrowheads="1"/>
          </p:cNvPicPr>
          <p:nvPr/>
        </p:nvPicPr>
        <p:blipFill>
          <a:blip r:embed="rId7" cstate="screen">
            <a:lum bright="10000" contrast="3000"/>
          </a:blip>
          <a:srcRect/>
          <a:stretch>
            <a:fillRect/>
          </a:stretch>
        </p:blipFill>
        <p:spPr bwMode="auto">
          <a:xfrm>
            <a:off x="3203848" y="2492896"/>
            <a:ext cx="2808312" cy="2106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4" descr="F:\15653610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flipH="1">
            <a:off x="7236296" y="5301208"/>
            <a:ext cx="1584176" cy="1375865"/>
          </a:xfrm>
          <a:prstGeom prst="rect">
            <a:avLst/>
          </a:prstGeom>
          <a:noFill/>
        </p:spPr>
      </p:pic>
      <p:pic>
        <p:nvPicPr>
          <p:cNvPr id="3074" name="Picture 2" descr="F:\DSC01465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55576" y="4725144"/>
            <a:ext cx="2232248" cy="1769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5" descr="F:\DSC01395.JPG"/>
          <p:cNvPicPr>
            <a:picLocks noChangeAspect="1" noChangeArrowheads="1"/>
          </p:cNvPicPr>
          <p:nvPr/>
        </p:nvPicPr>
        <p:blipFill>
          <a:blip r:embed="rId10" cstate="screen">
            <a:lum bright="1000"/>
          </a:blip>
          <a:srcRect/>
          <a:stretch>
            <a:fillRect/>
          </a:stretch>
        </p:blipFill>
        <p:spPr bwMode="auto">
          <a:xfrm rot="20508150">
            <a:off x="6716554" y="3638267"/>
            <a:ext cx="488168" cy="438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8" descr="F:\4792023_large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956376" y="1700808"/>
            <a:ext cx="535658" cy="432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F:\DSC01563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199594" y="4581128"/>
            <a:ext cx="2688173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56ab7e92c64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211960" y="260648"/>
            <a:ext cx="468052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u="sng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Реализация проекта: </a:t>
            </a:r>
            <a:r>
              <a:rPr lang="ru-RU" sz="12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Папка-передвижка: «Что ребёнок должен знать о грибах и ягодах».</a:t>
            </a:r>
            <a:endParaRPr lang="ru-RU" sz="1200" b="1" i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- Маршрут выходного дня: «Семейный поход в лес».</a:t>
            </a:r>
            <a:endParaRPr lang="ru-RU" sz="1200" b="1" i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- Конкурс совместных рисунков: «Наш поход в лес»</a:t>
            </a:r>
            <a:endParaRPr lang="ru-RU" sz="1200" b="1" i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- Создание папки-передвижки «Съедобные и несъедобные грибы»</a:t>
            </a:r>
            <a:endParaRPr lang="ru-RU" sz="1200" b="1" i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- Проект: Обыгрывание сказки «Под грибком» для малышей (  изготовление костюмов)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- Конкурс совместных работ детей и родителей « Дары осени» - поделки с детьми из   грибов и природного материала. </a:t>
            </a:r>
            <a:endParaRPr lang="ru-RU" sz="1200" b="1" i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endParaRPr lang="ru-RU" sz="1400" i="1" dirty="0" smtClean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789040"/>
            <a:ext cx="6390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Picture 14" descr="F:\1565361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7236296" y="5301208"/>
            <a:ext cx="1584176" cy="137586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286000" y="19978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lvl="0" indent="-22860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7" descr="F:\DSC01211.JPG"/>
          <p:cNvPicPr>
            <a:picLocks noChangeAspect="1" noChangeArrowheads="1"/>
          </p:cNvPicPr>
          <p:nvPr/>
        </p:nvPicPr>
        <p:blipFill>
          <a:blip r:embed="rId4" cstate="screen">
            <a:lum bright="14000" contrast="4000"/>
          </a:blip>
          <a:srcRect/>
          <a:stretch>
            <a:fillRect/>
          </a:stretch>
        </p:blipFill>
        <p:spPr bwMode="auto">
          <a:xfrm>
            <a:off x="251520" y="4221088"/>
            <a:ext cx="3456384" cy="2549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5" descr="F:\DSC01223.JPG"/>
          <p:cNvPicPr>
            <a:picLocks noChangeAspect="1" noChangeArrowheads="1"/>
          </p:cNvPicPr>
          <p:nvPr/>
        </p:nvPicPr>
        <p:blipFill>
          <a:blip r:embed="rId5" cstate="screen">
            <a:lum bright="13000"/>
          </a:blip>
          <a:srcRect/>
          <a:stretch>
            <a:fillRect/>
          </a:stretch>
        </p:blipFill>
        <p:spPr bwMode="auto">
          <a:xfrm>
            <a:off x="5868144" y="1844824"/>
            <a:ext cx="2928168" cy="2196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F:\DSC01217.JPG"/>
          <p:cNvPicPr>
            <a:picLocks noChangeAspect="1" noChangeArrowheads="1"/>
          </p:cNvPicPr>
          <p:nvPr/>
        </p:nvPicPr>
        <p:blipFill>
          <a:blip r:embed="rId6" cstate="screen">
            <a:lum bright="15000" contrast="4000"/>
          </a:blip>
          <a:srcRect/>
          <a:stretch>
            <a:fillRect/>
          </a:stretch>
        </p:blipFill>
        <p:spPr bwMode="auto">
          <a:xfrm>
            <a:off x="1619672" y="1700808"/>
            <a:ext cx="2827514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3" descr="F:\DSC01213.JPG"/>
          <p:cNvPicPr>
            <a:picLocks noChangeAspect="1" noChangeArrowheads="1"/>
          </p:cNvPicPr>
          <p:nvPr/>
        </p:nvPicPr>
        <p:blipFill>
          <a:blip r:embed="rId7" cstate="screen">
            <a:lum bright="16000"/>
          </a:blip>
          <a:srcRect/>
          <a:stretch>
            <a:fillRect/>
          </a:stretch>
        </p:blipFill>
        <p:spPr bwMode="auto">
          <a:xfrm>
            <a:off x="323528" y="404664"/>
            <a:ext cx="2592288" cy="1944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Rectangle 2"/>
          <p:cNvSpPr>
            <a:spLocks noChangeArrowheads="1"/>
          </p:cNvSpPr>
          <p:nvPr/>
        </p:nvSpPr>
        <p:spPr bwMode="auto">
          <a:xfrm rot="10800000" flipH="1" flipV="1">
            <a:off x="251520" y="3451340"/>
            <a:ext cx="3600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4383D1"/>
                </a:solidFill>
                <a:effectLst/>
                <a:ea typeface="Times New Roman" pitchFamily="18" charset="0"/>
                <a:cs typeface="Times New Roman" pitchFamily="18" charset="0"/>
              </a:rPr>
              <a:t>А мы по лесу шли,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4383D1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4383D1"/>
                </a:solidFill>
                <a:effectLst/>
                <a:ea typeface="Times New Roman" pitchFamily="18" charset="0"/>
                <a:cs typeface="Times New Roman" pitchFamily="18" charset="0"/>
              </a:rPr>
              <a:t>Под кустом грибки нашли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4383D1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4383D1"/>
                </a:solidFill>
                <a:effectLst/>
                <a:ea typeface="Times New Roman" pitchFamily="18" charset="0"/>
                <a:cs typeface="Times New Roman" pitchFamily="18" charset="0"/>
              </a:rPr>
              <a:t>Боровики, моховики, подберезовики.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4383D1"/>
              </a:solidFill>
              <a:effectLst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707904" y="3501008"/>
            <a:ext cx="511256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u="sng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Игровые упражнения</a:t>
            </a:r>
            <a:endParaRPr lang="ru-RU" sz="1200" b="1" i="1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1. «Грибники»:</a:t>
            </a:r>
            <a:endParaRPr lang="ru-RU" sz="1200" b="1" i="1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2. Игра-соревнование: «Кто быстрее соберёт грибы (ягоды)».</a:t>
            </a:r>
            <a:endParaRPr lang="ru-RU" sz="1200" b="1" i="1" dirty="0" smtClean="0">
              <a:solidFill>
                <a:srgbClr val="C00000"/>
              </a:solidFill>
              <a:cs typeface="Arial" pitchFamily="34" charset="0"/>
            </a:endParaRPr>
          </a:p>
          <a:p>
            <a:r>
              <a:rPr lang="ru-RU" sz="1200" b="1" i="1" u="sng" dirty="0" smtClean="0">
                <a:solidFill>
                  <a:srgbClr val="C00000"/>
                </a:solidFill>
                <a:cs typeface="Arial" pitchFamily="34" charset="0"/>
              </a:rPr>
              <a:t>Пальчиковая гимнастика</a:t>
            </a:r>
          </a:p>
          <a:p>
            <a:r>
              <a:rPr lang="ru-RU" sz="1200" b="1" dirty="0" smtClean="0">
                <a:solidFill>
                  <a:srgbClr val="C00000"/>
                </a:solidFill>
              </a:rPr>
              <a:t>Дети в лес грибной пошли</a:t>
            </a:r>
          </a:p>
          <a:p>
            <a:r>
              <a:rPr lang="ru-RU" sz="1200" b="1" i="1" dirty="0" smtClean="0">
                <a:solidFill>
                  <a:srgbClr val="4383D1"/>
                </a:solidFill>
              </a:rPr>
              <a:t>(дети «идут» указательным и средним пальцами обеих рук по столу)</a:t>
            </a:r>
            <a:endParaRPr lang="ru-RU" sz="1200" b="1" dirty="0" smtClean="0">
              <a:solidFill>
                <a:srgbClr val="4383D1"/>
              </a:solidFill>
            </a:endParaRPr>
          </a:p>
          <a:p>
            <a:r>
              <a:rPr lang="ru-RU" sz="1200" b="1" dirty="0" smtClean="0">
                <a:solidFill>
                  <a:srgbClr val="C00000"/>
                </a:solidFill>
              </a:rPr>
              <a:t>И грибочки там нашли.</a:t>
            </a:r>
          </a:p>
          <a:p>
            <a:r>
              <a:rPr lang="ru-RU" sz="1200" b="1" dirty="0" smtClean="0">
                <a:solidFill>
                  <a:srgbClr val="C00000"/>
                </a:solidFill>
              </a:rPr>
              <a:t>Часть из них потом сварили,</a:t>
            </a:r>
          </a:p>
          <a:p>
            <a:r>
              <a:rPr lang="ru-RU" sz="1200" b="1" dirty="0" smtClean="0">
                <a:solidFill>
                  <a:srgbClr val="C00000"/>
                </a:solidFill>
              </a:rPr>
              <a:t>Засолили, засушили,</a:t>
            </a:r>
          </a:p>
          <a:p>
            <a:r>
              <a:rPr lang="ru-RU" sz="1200" b="1" dirty="0" smtClean="0">
                <a:solidFill>
                  <a:srgbClr val="C00000"/>
                </a:solidFill>
              </a:rPr>
              <a:t>Заморозили немножко</a:t>
            </a:r>
          </a:p>
          <a:p>
            <a:r>
              <a:rPr lang="ru-RU" sz="1200" b="1" dirty="0" smtClean="0">
                <a:solidFill>
                  <a:srgbClr val="C00000"/>
                </a:solidFill>
              </a:rPr>
              <a:t>И поджарили с картошкой.</a:t>
            </a:r>
          </a:p>
          <a:p>
            <a:r>
              <a:rPr lang="ru-RU" sz="1200" b="1" i="1" dirty="0" smtClean="0">
                <a:solidFill>
                  <a:srgbClr val="4383D1"/>
                </a:solidFill>
              </a:rPr>
              <a:t>(загибают или разгибают пальцы на руке, рассказывая, что они сделали с грибами)</a:t>
            </a:r>
            <a:endParaRPr lang="ru-RU" sz="1200" b="1" dirty="0" smtClean="0">
              <a:solidFill>
                <a:srgbClr val="4383D1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00" b="1" i="1" u="sng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Подвижная игра</a:t>
            </a:r>
            <a:endParaRPr lang="ru-RU" sz="1200" b="1" i="1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1. «Гриб, дерево, ягодка» - дети бегают в рассыпную, когда ведущий говорит «Гриб» - дети приседают, «Дерево» - поднимают руки вверх, «Ягодка» - делают руки в замок. </a:t>
            </a:r>
            <a:br>
              <a:rPr lang="ru-RU" sz="12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</a:br>
            <a:endParaRPr lang="ru-RU" sz="1200" b="1" i="1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56ab7e92c64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587"/>
            <a:ext cx="9142413" cy="6856413"/>
          </a:xfrm>
          <a:prstGeom prst="rect">
            <a:avLst/>
          </a:prstGeom>
          <a:noFill/>
        </p:spPr>
      </p:pic>
      <p:pic>
        <p:nvPicPr>
          <p:cNvPr id="5" name="Picture 14" descr="F:\1565361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7236296" y="5301208"/>
            <a:ext cx="1584176" cy="137586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 rot="10800000" flipV="1">
            <a:off x="2483768" y="980728"/>
            <a:ext cx="64807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u="sng" dirty="0" smtClean="0">
                <a:solidFill>
                  <a:srgbClr val="C00000"/>
                </a:solidFill>
                <a:ea typeface="Times New Roman" pitchFamily="18" charset="0"/>
                <a:cs typeface="Tahoma" pitchFamily="34" charset="0"/>
              </a:rPr>
              <a:t>Задачи: </a:t>
            </a:r>
            <a:r>
              <a:rPr lang="ru-RU" sz="1400" b="1" i="1" dirty="0" smtClean="0">
                <a:solidFill>
                  <a:srgbClr val="C00000"/>
                </a:solidFill>
                <a:ea typeface="Times New Roman" pitchFamily="18" charset="0"/>
                <a:cs typeface="Tahoma" pitchFamily="34" charset="0"/>
              </a:rPr>
              <a:t>Развивать умение наблюдать за растениями на цветочной клумбе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C00000"/>
                </a:solidFill>
                <a:ea typeface="Times New Roman" pitchFamily="18" charset="0"/>
                <a:cs typeface="Tahoma" pitchFamily="34" charset="0"/>
              </a:rPr>
              <a:t>- Расширять представления  о сезонных изменениях в природе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C00000"/>
                </a:solidFill>
                <a:ea typeface="Times New Roman" pitchFamily="18" charset="0"/>
                <a:cs typeface="Tahoma" pitchFamily="34" charset="0"/>
              </a:rPr>
              <a:t>- Закреплять  увиденное в художественном творчестве</a:t>
            </a:r>
            <a:endParaRPr lang="ru-RU" sz="1400" b="1" i="1" dirty="0" smtClean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75522" y="188640"/>
            <a:ext cx="268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+mj-lt"/>
                <a:ea typeface="Times New Roman" pitchFamily="18" charset="0"/>
                <a:cs typeface="Tahoma" pitchFamily="34" charset="0"/>
              </a:rPr>
              <a:t>ЦВЕТНИК</a:t>
            </a:r>
            <a:endParaRPr lang="ru-RU" sz="3600" b="1" i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2052" name="Picture 4" descr="F:\DSC01355.JPG"/>
          <p:cNvPicPr>
            <a:picLocks noChangeAspect="1" noChangeArrowheads="1"/>
          </p:cNvPicPr>
          <p:nvPr/>
        </p:nvPicPr>
        <p:blipFill>
          <a:blip r:embed="rId4" cstate="screen">
            <a:lum bright="5000"/>
          </a:blip>
          <a:srcRect/>
          <a:stretch>
            <a:fillRect/>
          </a:stretch>
        </p:blipFill>
        <p:spPr bwMode="auto">
          <a:xfrm>
            <a:off x="5508104" y="2420888"/>
            <a:ext cx="3264210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4" descr="F:\DSC0116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1700808"/>
            <a:ext cx="2952328" cy="2214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3" descr="F:\DSC0140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483768" y="4797152"/>
            <a:ext cx="2160240" cy="1620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Picture 2" descr="F:\DSC0140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347864" y="2636912"/>
            <a:ext cx="2016224" cy="1512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Picture 4" descr="F:\DSC0140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67544" y="4797152"/>
            <a:ext cx="223452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" name="Прямоугольник 29"/>
          <p:cNvSpPr/>
          <p:nvPr/>
        </p:nvSpPr>
        <p:spPr>
          <a:xfrm>
            <a:off x="467544" y="3789040"/>
            <a:ext cx="36541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  <a:latin typeface="+mj-lt"/>
              </a:rPr>
              <a:t>Пион расцвел на грядке</a:t>
            </a:r>
            <a:br>
              <a:rPr lang="ru-RU" sz="1400" b="1" i="1" dirty="0" smtClean="0">
                <a:solidFill>
                  <a:srgbClr val="C00000"/>
                </a:solidFill>
                <a:latin typeface="+mj-lt"/>
              </a:rPr>
            </a:br>
            <a:r>
              <a:rPr lang="ru-RU" sz="1400" b="1" i="1" dirty="0" smtClean="0">
                <a:solidFill>
                  <a:srgbClr val="C00000"/>
                </a:solidFill>
                <a:latin typeface="+mj-lt"/>
              </a:rPr>
              <a:t>И удивил красою,</a:t>
            </a:r>
            <a:br>
              <a:rPr lang="ru-RU" sz="1400" b="1" i="1" dirty="0" smtClean="0">
                <a:solidFill>
                  <a:srgbClr val="C00000"/>
                </a:solidFill>
                <a:latin typeface="+mj-lt"/>
              </a:rPr>
            </a:br>
            <a:r>
              <a:rPr lang="ru-RU" sz="1400" b="1" i="1" dirty="0" smtClean="0">
                <a:solidFill>
                  <a:srgbClr val="C00000"/>
                </a:solidFill>
                <a:latin typeface="+mj-lt"/>
              </a:rPr>
              <a:t>Он весь покрыт росою -</a:t>
            </a:r>
            <a:br>
              <a:rPr lang="ru-RU" sz="1400" b="1" i="1" dirty="0" smtClean="0">
                <a:solidFill>
                  <a:srgbClr val="C00000"/>
                </a:solidFill>
                <a:latin typeface="+mj-lt"/>
              </a:rPr>
            </a:br>
            <a:r>
              <a:rPr lang="ru-RU" sz="1400" b="1" i="1" dirty="0" smtClean="0">
                <a:solidFill>
                  <a:srgbClr val="C00000"/>
                </a:solidFill>
                <a:latin typeface="+mj-lt"/>
              </a:rPr>
              <a:t>На нас глядит украдкой.</a:t>
            </a:r>
            <a:endParaRPr lang="ru-RU" sz="1400" b="1" i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220072" y="5517232"/>
            <a:ext cx="4139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4383D1"/>
                </a:solidFill>
              </a:rPr>
              <a:t>Этот бархатный ковёр</a:t>
            </a:r>
          </a:p>
          <a:p>
            <a:r>
              <a:rPr lang="ru-RU" sz="1400" b="1" i="1" dirty="0" smtClean="0">
                <a:solidFill>
                  <a:srgbClr val="4383D1"/>
                </a:solidFill>
              </a:rPr>
              <a:t>Будет ярок до тех пор,</a:t>
            </a:r>
          </a:p>
          <a:p>
            <a:r>
              <a:rPr lang="ru-RU" sz="1400" b="1" i="1" dirty="0" smtClean="0">
                <a:solidFill>
                  <a:srgbClr val="4383D1"/>
                </a:solidFill>
              </a:rPr>
              <a:t>Пока осень, холода</a:t>
            </a:r>
          </a:p>
          <a:p>
            <a:r>
              <a:rPr lang="ru-RU" sz="1400" b="1" i="1" dirty="0" smtClean="0">
                <a:solidFill>
                  <a:srgbClr val="4383D1"/>
                </a:solidFill>
              </a:rPr>
              <a:t>Не нагрянут к нам сюда.</a:t>
            </a:r>
            <a:endParaRPr lang="ru-RU" sz="1400" b="1" i="1" dirty="0">
              <a:solidFill>
                <a:srgbClr val="4383D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71600" y="620688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 </a:t>
            </a:r>
            <a:r>
              <a:rPr lang="ru-RU" sz="1400" b="1" i="1" u="sng" dirty="0" smtClean="0">
                <a:solidFill>
                  <a:srgbClr val="4383D1"/>
                </a:solidFill>
              </a:rPr>
              <a:t>Цель: </a:t>
            </a:r>
            <a:r>
              <a:rPr lang="ru-RU" sz="1400" b="1" i="1" dirty="0" smtClean="0">
                <a:solidFill>
                  <a:srgbClr val="4383D1"/>
                </a:solidFill>
              </a:rPr>
              <a:t>пробуждение эстетического чувства, непосредственного восприятия красоты природы</a:t>
            </a:r>
            <a:endParaRPr lang="ru-RU" sz="1400" b="1" i="1" dirty="0">
              <a:solidFill>
                <a:srgbClr val="4383D1"/>
              </a:solidFill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3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56ab7e92c64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87" y="1587"/>
            <a:ext cx="9142413" cy="6856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4" descr="F:\1565361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7308304" y="5373216"/>
            <a:ext cx="1584176" cy="1375865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763688" y="404664"/>
            <a:ext cx="7200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u="sng" dirty="0" smtClean="0">
                <a:solidFill>
                  <a:srgbClr val="C00000"/>
                </a:solidFill>
                <a:ea typeface="Times New Roman" pitchFamily="18" charset="0"/>
                <a:cs typeface="Tahoma" pitchFamily="34" charset="0"/>
              </a:rPr>
              <a:t>Реализация проекта: </a:t>
            </a:r>
            <a:r>
              <a:rPr lang="ru-RU" sz="1400" b="1" i="1" dirty="0" smtClean="0">
                <a:solidFill>
                  <a:srgbClr val="C00000"/>
                </a:solidFill>
                <a:ea typeface="Times New Roman" pitchFamily="18" charset="0"/>
                <a:cs typeface="Tahoma" pitchFamily="34" charset="0"/>
              </a:rPr>
              <a:t>Прогулки к цветникам и наблюдения за сезонными изменениями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ea typeface="Times New Roman" pitchFamily="18" charset="0"/>
                <a:cs typeface="Tahoma" pitchFamily="34" charset="0"/>
              </a:rPr>
              <a:t> Проводили предметные игры с цветами, листьями, семенами: «Найди такой же», 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ea typeface="Times New Roman" pitchFamily="18" charset="0"/>
                <a:cs typeface="Tahoma" pitchFamily="34" charset="0"/>
              </a:rPr>
              <a:t>«Чего не стало?»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ea typeface="Times New Roman" pitchFamily="18" charset="0"/>
                <a:cs typeface="Tahoma" pitchFamily="34" charset="0"/>
              </a:rPr>
              <a:t> Беседы о росте и развитии растений, об умении ухаживать за растениями 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ea typeface="Times New Roman" pitchFamily="18" charset="0"/>
                <a:cs typeface="Tahoma" pitchFamily="34" charset="0"/>
              </a:rPr>
              <a:t>Художественное творчество: коллективные аппликации, рисование</a:t>
            </a:r>
            <a:endParaRPr lang="ru-RU" sz="1400" b="1" i="1" dirty="0">
              <a:solidFill>
                <a:srgbClr val="C00000"/>
              </a:solidFill>
            </a:endParaRPr>
          </a:p>
        </p:txBody>
      </p:sp>
      <p:pic>
        <p:nvPicPr>
          <p:cNvPr id="14" name="Picture 2" descr="F:\мама\1 младшая группа 2017.г\фото\DSC01134.JPG"/>
          <p:cNvPicPr>
            <a:picLocks noChangeAspect="1" noChangeArrowheads="1"/>
          </p:cNvPicPr>
          <p:nvPr/>
        </p:nvPicPr>
        <p:blipFill>
          <a:blip r:embed="rId4" cstate="screen">
            <a:lum bright="9000" contrast="3000"/>
          </a:blip>
          <a:srcRect/>
          <a:stretch>
            <a:fillRect/>
          </a:stretch>
        </p:blipFill>
        <p:spPr bwMode="auto">
          <a:xfrm>
            <a:off x="5724128" y="2996952"/>
            <a:ext cx="3072346" cy="2304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3419872" y="1484784"/>
            <a:ext cx="5040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4383D1"/>
                </a:solidFill>
              </a:rPr>
              <a:t>                             </a:t>
            </a:r>
            <a:r>
              <a:rPr lang="ru-RU" sz="1400" b="1" i="1" u="sng" dirty="0" smtClean="0">
                <a:solidFill>
                  <a:srgbClr val="4383D1"/>
                </a:solidFill>
              </a:rPr>
              <a:t>Пальчиковая гимнастика</a:t>
            </a:r>
          </a:p>
          <a:p>
            <a:r>
              <a:rPr lang="ru-RU" sz="1400" b="1" i="1" dirty="0" smtClean="0">
                <a:solidFill>
                  <a:srgbClr val="4383D1"/>
                </a:solidFill>
              </a:rPr>
              <a:t>Наши желтые цветки                       Наши желтые цветки      </a:t>
            </a:r>
          </a:p>
          <a:p>
            <a:r>
              <a:rPr lang="ru-RU" sz="1400" b="1" i="1" dirty="0" smtClean="0">
                <a:solidFill>
                  <a:srgbClr val="4383D1"/>
                </a:solidFill>
              </a:rPr>
              <a:t>Раскрывают лепестки.                     Закрывают лепестки,</a:t>
            </a:r>
          </a:p>
          <a:p>
            <a:r>
              <a:rPr lang="ru-RU" sz="1400" b="1" i="1" dirty="0" smtClean="0">
                <a:solidFill>
                  <a:srgbClr val="4383D1"/>
                </a:solidFill>
              </a:rPr>
              <a:t>Ветерок чуть дышит,                      Тихо засыпают,</a:t>
            </a:r>
          </a:p>
          <a:p>
            <a:r>
              <a:rPr lang="ru-RU" sz="1400" b="1" i="1" dirty="0" smtClean="0">
                <a:solidFill>
                  <a:srgbClr val="4383D1"/>
                </a:solidFill>
              </a:rPr>
              <a:t>Лепестки колышет.</a:t>
            </a:r>
            <a:r>
              <a:rPr lang="ru-RU" sz="1400" dirty="0" smtClean="0"/>
              <a:t>                           </a:t>
            </a:r>
            <a:r>
              <a:rPr lang="ru-RU" sz="1400" b="1" i="1" dirty="0" smtClean="0">
                <a:solidFill>
                  <a:srgbClr val="4383D1"/>
                </a:solidFill>
              </a:rPr>
              <a:t>Головками качают.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Выполнять действия в соответствии с содержанием стихотворения.</a:t>
            </a:r>
          </a:p>
          <a:p>
            <a:endParaRPr lang="ru-RU" sz="1400" dirty="0" smtClean="0"/>
          </a:p>
          <a:p>
            <a:endParaRPr lang="ru-RU" sz="1400" b="1" i="1" dirty="0" smtClean="0">
              <a:solidFill>
                <a:srgbClr val="4383D1"/>
              </a:solidFill>
            </a:endParaRP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(Ручка  сжата в руке)</a:t>
            </a:r>
            <a:endParaRPr lang="ru-RU" sz="1400" b="1" i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5536" y="4365104"/>
            <a:ext cx="63367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u="sng" dirty="0" smtClean="0">
                <a:solidFill>
                  <a:srgbClr val="C00000"/>
                </a:solidFill>
              </a:rPr>
              <a:t>Подвижные игры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Мы – цветы (Зарядка)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Распрямили стебли, вытянули ветки (руки).</a:t>
            </a: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Расправили листочки, пошелестели листочками (пальцы).</a:t>
            </a:r>
          </a:p>
          <a:p>
            <a:r>
              <a:rPr lang="ru-RU" sz="1400" b="1" i="1" u="sng" dirty="0" smtClean="0">
                <a:solidFill>
                  <a:srgbClr val="4383D1"/>
                </a:solidFill>
              </a:rPr>
              <a:t>Гимнастика для стебля: </a:t>
            </a:r>
            <a:r>
              <a:rPr lang="ru-RU" sz="1400" b="1" i="1" dirty="0" smtClean="0">
                <a:solidFill>
                  <a:srgbClr val="4383D1"/>
                </a:solidFill>
              </a:rPr>
              <a:t>наклоны туловища вправо-влево; вперёд-назад.</a:t>
            </a:r>
          </a:p>
          <a:p>
            <a:r>
              <a:rPr lang="ru-RU" sz="1400" b="1" i="1" u="sng" dirty="0" smtClean="0">
                <a:solidFill>
                  <a:srgbClr val="C00000"/>
                </a:solidFill>
              </a:rPr>
              <a:t>Гимнастика для корней: </a:t>
            </a:r>
            <a:r>
              <a:rPr lang="ru-RU" sz="1400" b="1" i="1" dirty="0" smtClean="0">
                <a:solidFill>
                  <a:srgbClr val="C00000"/>
                </a:solidFill>
              </a:rPr>
              <a:t>вытянули правую ногу – </a:t>
            </a:r>
            <a:r>
              <a:rPr lang="ru-RU" sz="1400" b="1" i="1" dirty="0" err="1" smtClean="0">
                <a:solidFill>
                  <a:srgbClr val="C00000"/>
                </a:solidFill>
              </a:rPr>
              <a:t>повращали</a:t>
            </a:r>
            <a:r>
              <a:rPr lang="ru-RU" sz="1400" b="1" i="1" dirty="0" smtClean="0">
                <a:solidFill>
                  <a:srgbClr val="C00000"/>
                </a:solidFill>
              </a:rPr>
              <a:t> ступнёй; вытянули левую ногу – </a:t>
            </a:r>
            <a:r>
              <a:rPr lang="ru-RU" sz="1400" b="1" i="1" dirty="0" err="1" smtClean="0">
                <a:solidFill>
                  <a:srgbClr val="C00000"/>
                </a:solidFill>
              </a:rPr>
              <a:t>повращали</a:t>
            </a:r>
            <a:r>
              <a:rPr lang="ru-RU" sz="1400" b="1" i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1400" b="1" i="1" u="sng" dirty="0" smtClean="0">
                <a:solidFill>
                  <a:srgbClr val="4383D1"/>
                </a:solidFill>
              </a:rPr>
              <a:t>Моем листья, стебли под дождём: </a:t>
            </a:r>
            <a:r>
              <a:rPr lang="ru-RU" sz="1400" b="1" i="1" dirty="0" smtClean="0">
                <a:solidFill>
                  <a:srgbClr val="C00000"/>
                </a:solidFill>
              </a:rPr>
              <a:t>подняли руки вверх, растопырили пальцы, подставили ладошки дождю, кружимся.</a:t>
            </a:r>
            <a:endParaRPr lang="ru-RU" sz="1400" b="1" i="1" dirty="0">
              <a:solidFill>
                <a:srgbClr val="C00000"/>
              </a:solidFill>
            </a:endParaRPr>
          </a:p>
        </p:txBody>
      </p:sp>
      <p:pic>
        <p:nvPicPr>
          <p:cNvPr id="19" name="Picture 8" descr="F:\DSC0127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75856" y="2996952"/>
            <a:ext cx="2474827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5" descr="F:\DSC0114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5536" y="1844824"/>
            <a:ext cx="2864861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F:\56ab7e92c64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87" y="1587"/>
            <a:ext cx="9142413" cy="68564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ЧУДО-ОГОРОД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251520" y="6597352"/>
            <a:ext cx="2520280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1196752"/>
            <a:ext cx="74168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u="sng" dirty="0" smtClean="0">
                <a:solidFill>
                  <a:srgbClr val="C00000"/>
                </a:solidFill>
              </a:rPr>
              <a:t>Задачи:</a:t>
            </a:r>
            <a:r>
              <a:rPr lang="ru-RU" sz="1400" b="1" i="1" dirty="0" smtClean="0">
                <a:solidFill>
                  <a:srgbClr val="C00000"/>
                </a:solidFill>
              </a:rPr>
              <a:t> Учить различать по внешнему виду овощи, называть их. </a:t>
            </a:r>
            <a:br>
              <a:rPr lang="ru-RU" sz="1400" b="1" i="1" dirty="0" smtClean="0">
                <a:solidFill>
                  <a:srgbClr val="C00000"/>
                </a:solidFill>
              </a:rPr>
            </a:br>
            <a:r>
              <a:rPr lang="ru-RU" sz="1400" b="1" i="1" dirty="0" smtClean="0">
                <a:solidFill>
                  <a:srgbClr val="C00000"/>
                </a:solidFill>
              </a:rPr>
              <a:t>- Дать понятие о месте их выращивания, о том, что из них можно приготовить. </a:t>
            </a:r>
          </a:p>
          <a:p>
            <a:pPr>
              <a:buFontTx/>
              <a:buChar char="-"/>
            </a:pPr>
            <a:r>
              <a:rPr lang="ru-RU" sz="1400" b="1" i="1" dirty="0" smtClean="0">
                <a:solidFill>
                  <a:srgbClr val="C00000"/>
                </a:solidFill>
              </a:rPr>
              <a:t>Обогащать и развивать активный словарь детей</a:t>
            </a:r>
          </a:p>
          <a:p>
            <a:pPr>
              <a:buFontTx/>
              <a:buChar char="-"/>
            </a:pPr>
            <a:r>
              <a:rPr lang="ru-RU" sz="1400" b="1" i="1" dirty="0" smtClean="0">
                <a:solidFill>
                  <a:srgbClr val="C00000"/>
                </a:solidFill>
              </a:rPr>
              <a:t> Вызывать у детей познавательную активность  посредством игровой,  трудовой и практической деятельности </a:t>
            </a:r>
          </a:p>
          <a:p>
            <a:pPr>
              <a:buFontTx/>
              <a:buChar char="-"/>
            </a:pPr>
            <a:r>
              <a:rPr lang="ru-RU" sz="1400" b="1" i="1" dirty="0" smtClean="0">
                <a:solidFill>
                  <a:srgbClr val="C00000"/>
                </a:solidFill>
              </a:rPr>
              <a:t>Привлечь родителей к изготовлению поделок из овощей и фруктов</a:t>
            </a:r>
            <a:endParaRPr lang="ru-RU" sz="1400" b="1" i="1" dirty="0">
              <a:solidFill>
                <a:srgbClr val="C00000"/>
              </a:solidFill>
            </a:endParaRPr>
          </a:p>
        </p:txBody>
      </p:sp>
      <p:pic>
        <p:nvPicPr>
          <p:cNvPr id="12" name="Picture 14" descr="F:\1565361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7236296" y="5301208"/>
            <a:ext cx="1584176" cy="1375865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195736" y="764704"/>
            <a:ext cx="6192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u="sng" dirty="0" smtClean="0">
                <a:solidFill>
                  <a:srgbClr val="4383D1"/>
                </a:solidFill>
              </a:rPr>
              <a:t>Цель: </a:t>
            </a:r>
            <a:r>
              <a:rPr lang="ru-RU" sz="1400" b="1" i="1" dirty="0" smtClean="0">
                <a:solidFill>
                  <a:srgbClr val="4383D1"/>
                </a:solidFill>
              </a:rPr>
              <a:t>Дать детям представление о том, как растут овощи; научить узнавать и называть морковь, капусту, помидоры, перец и кабачок.</a:t>
            </a:r>
            <a:endParaRPr lang="ru-RU" sz="1400" b="1" i="1" dirty="0">
              <a:solidFill>
                <a:srgbClr val="4383D1"/>
              </a:solidFill>
            </a:endParaRPr>
          </a:p>
        </p:txBody>
      </p:sp>
      <p:pic>
        <p:nvPicPr>
          <p:cNvPr id="26" name="Picture 6" descr="F:\DSC014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92018" y="4581128"/>
            <a:ext cx="2640297" cy="1980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Picture 5" descr="F:\DSC0140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47864" y="2636912"/>
            <a:ext cx="2496160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2" descr="F:\DSC0156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5536" y="2636912"/>
            <a:ext cx="2736304" cy="2052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4" descr="F:\DSC01374.JPG"/>
          <p:cNvPicPr>
            <a:picLocks noChangeAspect="1" noChangeArrowheads="1"/>
          </p:cNvPicPr>
          <p:nvPr/>
        </p:nvPicPr>
        <p:blipFill>
          <a:blip r:embed="rId7" cstate="screen">
            <a:lum bright="13000"/>
          </a:blip>
          <a:srcRect/>
          <a:stretch>
            <a:fillRect/>
          </a:stretch>
        </p:blipFill>
        <p:spPr bwMode="auto">
          <a:xfrm>
            <a:off x="5940152" y="2564904"/>
            <a:ext cx="2808312" cy="2106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2" descr="F:\DSC01376.JPG"/>
          <p:cNvPicPr>
            <a:picLocks noChangeAspect="1" noChangeArrowheads="1"/>
          </p:cNvPicPr>
          <p:nvPr/>
        </p:nvPicPr>
        <p:blipFill>
          <a:blip r:embed="rId8" cstate="screen">
            <a:lum bright="19000" contrast="8000"/>
          </a:blip>
          <a:srcRect/>
          <a:stretch>
            <a:fillRect/>
          </a:stretch>
        </p:blipFill>
        <p:spPr bwMode="auto">
          <a:xfrm>
            <a:off x="1331640" y="4581128"/>
            <a:ext cx="2688174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684</Words>
  <Application>Microsoft Office PowerPoint</Application>
  <PresentationFormat>Экран (4:3)</PresentationFormat>
  <Paragraphs>112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Экологическое путешествие </vt:lpstr>
      <vt:lpstr>                 Экологическая тропинка.</vt:lpstr>
      <vt:lpstr>Слайд 3</vt:lpstr>
      <vt:lpstr>                                 Наш маршрут</vt:lpstr>
      <vt:lpstr>Слайд 5</vt:lpstr>
      <vt:lpstr>Слайд 6</vt:lpstr>
      <vt:lpstr>Слайд 7</vt:lpstr>
      <vt:lpstr>Слайд 8</vt:lpstr>
      <vt:lpstr>ЧУДО-ОГОРОД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103</cp:revision>
  <dcterms:created xsi:type="dcterms:W3CDTF">2017-07-05T19:32:29Z</dcterms:created>
  <dcterms:modified xsi:type="dcterms:W3CDTF">2017-09-25T21:00:08Z</dcterms:modified>
</cp:coreProperties>
</file>