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63" d="100"/>
          <a:sy n="63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44" y="2733709"/>
            <a:ext cx="8788711" cy="1373070"/>
          </a:xfrm>
        </p:spPr>
        <p:txBody>
          <a:bodyPr/>
          <a:lstStyle/>
          <a:p>
            <a:r>
              <a:rPr lang="ru-RU" sz="2800" dirty="0" smtClean="0"/>
              <a:t>Нарушения устной и письменной речи при ФФН                </a:t>
            </a:r>
            <a:r>
              <a:rPr lang="ru-RU" sz="2800" dirty="0"/>
              <a:t>и </a:t>
            </a:r>
            <a:r>
              <a:rPr lang="ru-RU" sz="2800" dirty="0" smtClean="0"/>
              <a:t>ОНР, </a:t>
            </a:r>
            <a:r>
              <a:rPr lang="ru-RU" sz="2800" dirty="0"/>
              <a:t>сопровождающееся сильным нарушением звукопроизношения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8680" y="4372513"/>
            <a:ext cx="8144134" cy="552715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chemeClr val="bg2">
                    <a:lumMod val="75000"/>
                  </a:schemeClr>
                </a:solidFill>
              </a:rPr>
              <a:t>Коррекционная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работа учителя НШ</a:t>
            </a:r>
          </a:p>
          <a:p>
            <a:pPr algn="l"/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3923" y="5743678"/>
            <a:ext cx="9753356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Анохина Юлия Леонидовна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учитель НШ 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«СОШ</a:t>
            </a:r>
            <a:r>
              <a:rPr lang="ru-RU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№7», г. 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Мирный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май, 2017г.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46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9848" y="226444"/>
            <a:ext cx="11477469" cy="928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Школьным логопедом была представлена следующая информация: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</a:t>
            </a:r>
            <a:r>
              <a:rPr lang="ru-RU" sz="1600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ШКОЛЬНОГО ЛОГОПЕДА </a:t>
            </a:r>
            <a:r>
              <a:rPr lang="ru-RU" sz="2000" b="1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2008 </a:t>
            </a:r>
            <a:r>
              <a:rPr lang="ru-RU" sz="20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b="1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 г. г.</a:t>
            </a:r>
            <a:r>
              <a:rPr lang="ru-RU" sz="1600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  </a:t>
            </a:r>
            <a:r>
              <a:rPr lang="ru-RU" sz="2000" b="1" dirty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   С   РАЗЛИЧНОЙ    ПАТОЛОГИЕЙ</a:t>
            </a:r>
            <a:r>
              <a:rPr lang="ru-RU" sz="2000" b="1" dirty="0" smtClean="0">
                <a:solidFill>
                  <a:srgbClr val="92D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9848" y="1154903"/>
            <a:ext cx="11552420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2008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2013г. г. были обследованы дети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начальных классов 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около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400 человек и 100 детей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                                       детских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садов при поступлении в школу. Обследование проводилось в конце учебного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года -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мае,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                                             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начале года  в сентябре. Затем формировались</a:t>
            </a:r>
            <a:r>
              <a:rPr lang="ru-RU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группы по видам речевых нарушений, заполнялись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речевые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карты.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При необходимости проводились консультации у невропатолога, психоневропатолога и детского врача. 31 ребенок  получил медикаментозное лечение. В течение этого периода проводилась коррекционная работа над устной и письменной речью.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логопедическом пункте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эти годы занимались 194 человека со следующими видами речевых нарушений: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latin typeface="Calibri" panose="020F0502020204030204" pitchFamily="34" charset="0"/>
              </a:rPr>
              <a:t>.Нарушение </a:t>
            </a:r>
            <a:r>
              <a:rPr lang="ru-RU" dirty="0">
                <a:latin typeface="Calibri" panose="020F0502020204030204" pitchFamily="34" charset="0"/>
              </a:rPr>
              <a:t>фонематического звука (1-3 </a:t>
            </a:r>
            <a:r>
              <a:rPr lang="ru-RU" dirty="0" smtClean="0">
                <a:latin typeface="Calibri" panose="020F0502020204030204" pitchFamily="34" charset="0"/>
              </a:rPr>
              <a:t>классы) </a:t>
            </a:r>
            <a:r>
              <a:rPr lang="ru-RU" dirty="0">
                <a:latin typeface="Calibri" panose="020F0502020204030204" pitchFamily="34" charset="0"/>
              </a:rPr>
              <a:t>– 25%</a:t>
            </a:r>
          </a:p>
          <a:p>
            <a:r>
              <a:rPr lang="ru-RU" dirty="0">
                <a:latin typeface="Calibri" panose="020F0502020204030204" pitchFamily="34" charset="0"/>
              </a:rPr>
              <a:t>2.Нарушение устной и письменной речи с грубым расстройством при Ф.Ф.Н. и О.Н.Р., сопровождающееся сильным нарушением звукопроизношения (1—3 класс) – 70%</a:t>
            </a:r>
          </a:p>
          <a:p>
            <a:r>
              <a:rPr lang="ru-RU" dirty="0">
                <a:latin typeface="Calibri" panose="020F0502020204030204" pitchFamily="34" charset="0"/>
              </a:rPr>
              <a:t>3.Другие виды нарушения -5%</a:t>
            </a:r>
          </a:p>
          <a:p>
            <a:r>
              <a:rPr lang="ru-RU" dirty="0">
                <a:latin typeface="Calibri" panose="020F0502020204030204" pitchFamily="34" charset="0"/>
              </a:rPr>
              <a:t>4.Сенсорно-моторная алалия на фоне правостороннего пареза ЦНС – 1 человек</a:t>
            </a:r>
          </a:p>
          <a:p>
            <a:r>
              <a:rPr lang="ru-RU" dirty="0">
                <a:latin typeface="Calibri" panose="020F0502020204030204" pitchFamily="34" charset="0"/>
              </a:rPr>
              <a:t>5.Грубая форма </a:t>
            </a:r>
            <a:r>
              <a:rPr lang="ru-RU" dirty="0" err="1">
                <a:latin typeface="Calibri" panose="020F0502020204030204" pitchFamily="34" charset="0"/>
              </a:rPr>
              <a:t>дислексии</a:t>
            </a:r>
            <a:r>
              <a:rPr lang="ru-RU" dirty="0">
                <a:latin typeface="Calibri" panose="020F0502020204030204" pitchFamily="34" charset="0"/>
              </a:rPr>
              <a:t>, сопровождаемая смешанной формой дисграфии – 2 человека</a:t>
            </a:r>
          </a:p>
          <a:p>
            <a:r>
              <a:rPr lang="ru-RU" dirty="0">
                <a:latin typeface="Calibri" panose="020F0502020204030204" pitchFamily="34" charset="0"/>
              </a:rPr>
              <a:t>6.Грубая форма смешанной дисграфии на фоне </a:t>
            </a:r>
            <a:r>
              <a:rPr lang="ru-RU" dirty="0" err="1">
                <a:latin typeface="Calibri" panose="020F0502020204030204" pitchFamily="34" charset="0"/>
              </a:rPr>
              <a:t>дизартрического</a:t>
            </a:r>
            <a:r>
              <a:rPr lang="ru-RU" dirty="0">
                <a:latin typeface="Calibri" panose="020F0502020204030204" pitchFamily="34" charset="0"/>
              </a:rPr>
              <a:t> расстройства – 2 человека</a:t>
            </a:r>
          </a:p>
          <a:p>
            <a:r>
              <a:rPr lang="ru-RU" dirty="0">
                <a:latin typeface="Calibri" panose="020F0502020204030204" pitchFamily="34" charset="0"/>
              </a:rPr>
              <a:t>7.Заикание – 1 человек</a:t>
            </a:r>
            <a:r>
              <a:rPr lang="ru-RU" dirty="0" smtClean="0">
                <a:latin typeface="Calibri" panose="020F0502020204030204" pitchFamily="34" charset="0"/>
              </a:rPr>
              <a:t>.</a:t>
            </a: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143594"/>
            <a:ext cx="12052092" cy="307298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Из представленного списка видно, что существует  </a:t>
            </a:r>
            <a:r>
              <a:rPr lang="ru-RU" sz="2700" dirty="0"/>
              <a:t>проблема: </a:t>
            </a:r>
            <a:r>
              <a:rPr lang="ru-RU" sz="2700" b="1" dirty="0">
                <a:solidFill>
                  <a:srgbClr val="FFC000"/>
                </a:solidFill>
              </a:rPr>
              <a:t>70%</a:t>
            </a:r>
            <a:r>
              <a:rPr lang="ru-RU" sz="2700" dirty="0"/>
              <a:t> детей имеют нарушение устной и письменной речи с грубым расстройством при </a:t>
            </a:r>
            <a:r>
              <a:rPr lang="ru-RU" sz="2700" dirty="0" smtClean="0"/>
              <a:t>ФФН </a:t>
            </a:r>
            <a:r>
              <a:rPr lang="ru-RU" sz="2700" dirty="0"/>
              <a:t>и </a:t>
            </a:r>
            <a:r>
              <a:rPr lang="ru-RU" sz="2700" dirty="0" smtClean="0"/>
              <a:t>ОНР, </a:t>
            </a:r>
            <a:r>
              <a:rPr lang="ru-RU" sz="2700" dirty="0"/>
              <a:t>сопровождающееся сильным нарушением звукопроизношения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3100" b="1" dirty="0" smtClean="0">
                <a:solidFill>
                  <a:srgbClr val="7030A0"/>
                </a:solidFill>
              </a:rPr>
              <a:t>Кроме логопеда и психолога, учитель активно участвует в исправлении этой патологии.</a:t>
            </a:r>
            <a:r>
              <a:rPr lang="ru-RU" sz="3100" b="1" dirty="0">
                <a:solidFill>
                  <a:srgbClr val="7030A0"/>
                </a:solidFill>
              </a:rPr>
              <a:t> </a:t>
            </a: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2700" dirty="0" smtClean="0"/>
              <a:t>      </a:t>
            </a:r>
            <a:br>
              <a:rPr lang="ru-RU" sz="2700" dirty="0" smtClean="0"/>
            </a:br>
            <a:r>
              <a:rPr lang="ru-RU" sz="2700" dirty="0" smtClean="0"/>
              <a:t>           В </a:t>
            </a:r>
            <a:r>
              <a:rPr lang="ru-RU" sz="2700" dirty="0"/>
              <a:t>процессе работы над всеми видами </a:t>
            </a:r>
            <a:r>
              <a:rPr lang="ru-RU" sz="2700" dirty="0" smtClean="0"/>
              <a:t>нарушений логопедом школы </a:t>
            </a:r>
            <a:r>
              <a:rPr lang="ru-RU" sz="2700" dirty="0"/>
              <a:t>для учителей и родителей один  раз в неделю  проводились индивидуальные беседы и консультации. Для  родителей и учителей 1 класса ежегодно проводились собрания на темы: «Причины нарушения речи и их своевременное устранение», «Последствия речевых нарушений и предупреждение дисграфии у детей»,  « Неврологические нарушения у детей». Для учителей 4-х </a:t>
            </a:r>
            <a:r>
              <a:rPr lang="ru-RU" sz="2700" dirty="0" smtClean="0"/>
              <a:t>классов проводился </a:t>
            </a:r>
            <a:r>
              <a:rPr lang="ru-RU" sz="2700" dirty="0"/>
              <a:t>обучающий семинар «Неврологические нарушения у младших школьников и их последствия»</a:t>
            </a:r>
            <a:r>
              <a:rPr lang="ru-RU" sz="3100" dirty="0"/>
              <a:t>.</a:t>
            </a:r>
            <a:br>
              <a:rPr lang="ru-RU" sz="31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41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9219" y="500433"/>
            <a:ext cx="6050263" cy="715808"/>
          </a:xfrm>
        </p:spPr>
        <p:txBody>
          <a:bodyPr>
            <a:normAutofit/>
          </a:bodyPr>
          <a:lstStyle/>
          <a:p>
            <a:r>
              <a:rPr lang="ru-RU" b="1" dirty="0"/>
              <a:t>КОРРЕКЦИОННАЯ </a:t>
            </a:r>
            <a:r>
              <a:rPr lang="ru-RU" b="1" dirty="0" smtClean="0"/>
              <a:t>РАБОТА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16241"/>
            <a:ext cx="120780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результатам обследования «Школьный старт» и входных контрольных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                              учителем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проводилась следующая коррекционная работа.                                                    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Нарушение </a:t>
            </a:r>
            <a:r>
              <a:rPr lang="ru-RU" sz="28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устной и письменной речи</a:t>
            </a:r>
            <a:r>
              <a:rPr lang="ru-RU" sz="2400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работе с данными нарушениями формировались группы в количестве 6-9 человек. Отрабатывались: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/>
              <a:t>1 </a:t>
            </a:r>
            <a:r>
              <a:rPr lang="ru-RU" sz="2000" dirty="0"/>
              <a:t>класс – предупреждение дисграфии на письме</a:t>
            </a:r>
          </a:p>
          <a:p>
            <a:r>
              <a:rPr lang="ru-RU" sz="2000" dirty="0" smtClean="0"/>
              <a:t>2-3-4 класс </a:t>
            </a:r>
            <a:r>
              <a:rPr lang="ru-RU" sz="2000" dirty="0"/>
              <a:t>– коррекция устной и письменной  </a:t>
            </a:r>
            <a:r>
              <a:rPr lang="ru-RU" sz="2000" dirty="0" smtClean="0"/>
              <a:t>речи.</a:t>
            </a:r>
            <a:endParaRPr lang="ru-RU" sz="2000" dirty="0"/>
          </a:p>
          <a:p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велась по предупреждению дисграфии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письме.  Внимание уделялось развитию фонематического слуха, памяти, внимания, формированию словаря, устным связным высказываниям, выработке аккуратного письма и коррекции ошибок. При этом использовались предметные картинки, счетные палочки, разные пластинки, речные камешки для составления графической записи на парте и выделения звуков, сигнальные карточки, специальный материал для выработки внимания, схемы слов, различный материал по определенным темам, сюжетные картинки и художественные картины, перевернутые тексты, магнитофоны, игры, специальная литература.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25134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94" y="753228"/>
            <a:ext cx="11491693" cy="1080938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C000"/>
                </a:solidFill>
              </a:rPr>
              <a:t>Эффективные приемы в процессе исправления письма:</a:t>
            </a:r>
            <a:r>
              <a:rPr lang="ru-RU" sz="3200" i="1" dirty="0">
                <a:solidFill>
                  <a:srgbClr val="FFC000"/>
                </a:solidFill>
              </a:rPr>
              <a:t> </a:t>
            </a:r>
            <a:endParaRPr lang="ru-RU" sz="3200" i="1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6719" y="2291418"/>
            <a:ext cx="111756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прием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нарушении пространственной ориентировки:                                                                                        - написание нужных букв или рисование предметов, знаков в определенном  направлении от центра (вверх, вниз, вправо, влево)                                                                                                                    - написание слов в указанном направлении                                                                                                                              - нахождение неправильно размещенных слов, предложений.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31353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95" y="723247"/>
            <a:ext cx="11281829" cy="1080938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C000"/>
                </a:solidFill>
              </a:rPr>
              <a:t>Эффективные приемы в процессе исправления письма:</a:t>
            </a:r>
            <a:r>
              <a:rPr lang="ru-RU" sz="2800" i="1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9850" y="2443956"/>
            <a:ext cx="114924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прием</a:t>
            </a:r>
            <a:endParaRPr lang="ru-RU" sz="2800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формирования письма при моторной дисграфии используются отдельные тетради для отработки каждой буквы. На полях отмечается каждая строчка хорошо написанных букв. Хорошее письмо стимулируется приклеенной картинкой или наклейкой, а для старших детей – одобрительным письмом в тетради в несколько строк. Это формирует добрые отношения между логопедом и учеником. Хорошие работы оцениваются в классе при учителе для стимуляции дальнейших успехов в </a:t>
            </a:r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обучении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ребенка. Это повышает его ответственность по отношению к логопедическим занятиям.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2852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16" y="708257"/>
            <a:ext cx="11961384" cy="1080938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C000"/>
                </a:solidFill>
              </a:rPr>
              <a:t>Эффективные приемы в процессе исправления </a:t>
            </a:r>
            <a:r>
              <a:rPr lang="ru-RU" sz="3200" b="1" i="1" dirty="0" smtClean="0">
                <a:solidFill>
                  <a:srgbClr val="FFC000"/>
                </a:solidFill>
              </a:rPr>
              <a:t>письма: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0616" y="2185488"/>
            <a:ext cx="117632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прием</a:t>
            </a:r>
          </a:p>
          <a:p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эффективных приемов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над ошибками используется комбинированное письмо с различными видами заданий с «перевернутыми» текстами:                                                                                   - «перевернуть» текст правильно                                                                                                                                        - исправить ошибки                                                                                                                                                                - записать часть текста графически                                                                                                                       - подчеркнуть исправленные ошибки.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01825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7508"/>
            <a:ext cx="11511679" cy="1080938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FFC000"/>
                </a:solidFill>
              </a:rPr>
              <a:t>Эффективные приемы в процессе исправления письма: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045" y="2126776"/>
            <a:ext cx="1122763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прием</a:t>
            </a:r>
          </a:p>
          <a:p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художественных картин для составления рассказов, написание коротких сочинений. При этом также используется комбинированное письмо:                                                               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графическая запись                                                                                                                                                   - письмо под диктовку учащихся и учителя                                                                                                             - взаимная проверка тетрадей. Затем исправление ошибок учениками, отмеченных на полях «</a:t>
            </a: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38821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75" y="738238"/>
            <a:ext cx="12051325" cy="1080938"/>
          </a:xfrm>
        </p:spPr>
        <p:txBody>
          <a:bodyPr>
            <a:normAutofit/>
          </a:bodyPr>
          <a:lstStyle/>
          <a:p>
            <a:r>
              <a:rPr lang="ru-RU" sz="3200" b="1" i="1" dirty="0"/>
              <a:t>Эффективные приемы в процессе исправления письма: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1960" y="2058799"/>
            <a:ext cx="112653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прием</a:t>
            </a:r>
          </a:p>
          <a:p>
            <a:r>
              <a:rPr lang="ru-RU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связного высказывания, построения предложений и рассказов используются схемы с последующей работой над ними:                                                                                                                          - назвать предметы                                                                                                                                                                  - связать слова действиями предметов  в  предложения                                                                                                                  - предложения соединить в рассказ                                                                                                                          - распространить предложение признаками предметов                                                                                - пересказать получившийся рассказ                                                                                                                                - записать рассказ  графически на время или простой записью.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56254568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TC104033917[[fn=Берлин]]</Template>
  <TotalTime>54</TotalTime>
  <Words>718</Words>
  <Application>Microsoft Office PowerPoint</Application>
  <PresentationFormat>Широкоэкранный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Trebuchet MS</vt:lpstr>
      <vt:lpstr>Берлин</vt:lpstr>
      <vt:lpstr>Нарушения устной и письменной речи при ФФН                и ОНР, сопровождающееся сильным нарушением звукопроизношения </vt:lpstr>
      <vt:lpstr>Презентация PowerPoint</vt:lpstr>
      <vt:lpstr>Из представленного списка видно, что существует  проблема: 70% детей имеют нарушение устной и письменной речи с грубым расстройством при ФФН и ОНР, сопровождающееся сильным нарушением звукопроизношения    Кроме логопеда и психолога, учитель активно участвует в исправлении этой патологии.                    В процессе работы над всеми видами нарушений логопедом школы для учителей и родителей один  раз в неделю  проводились индивидуальные беседы и консультации. Для  родителей и учителей 1 класса ежегодно проводились собрания на темы: «Причины нарушения речи и их своевременное устранение», «Последствия речевых нарушений и предупреждение дисграфии у детей»,  « Неврологические нарушения у детей». Для учителей 4-х классов проводился обучающий семинар «Неврологические нарушения у младших школьников и их последствия». </vt:lpstr>
      <vt:lpstr>КОРРЕКЦИОННАЯ РАБОТА</vt:lpstr>
      <vt:lpstr>Эффективные приемы в процессе исправления письма: </vt:lpstr>
      <vt:lpstr>Эффективные приемы в процессе исправления письма: </vt:lpstr>
      <vt:lpstr>Эффективные приемы в процессе исправления письма:</vt:lpstr>
      <vt:lpstr>Эффективные приемы в процессе исправления письма:</vt:lpstr>
      <vt:lpstr>Эффективные приемы в процессе исправления письма: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Нарушения устной и письменной речи при Ф.Ф.Н. и О.Н.Р., сопровождающееся сильным нарушением звукопроизношения</dc:title>
  <dc:creator>Home</dc:creator>
  <cp:lastModifiedBy>Home</cp:lastModifiedBy>
  <cp:revision>7</cp:revision>
  <dcterms:created xsi:type="dcterms:W3CDTF">2017-05-04T11:44:38Z</dcterms:created>
  <dcterms:modified xsi:type="dcterms:W3CDTF">2017-05-04T12:39:19Z</dcterms:modified>
</cp:coreProperties>
</file>