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7" r:id="rId3"/>
    <p:sldId id="292" r:id="rId4"/>
    <p:sldId id="283" r:id="rId5"/>
    <p:sldId id="285" r:id="rId6"/>
    <p:sldId id="286" r:id="rId7"/>
    <p:sldId id="288" r:id="rId8"/>
    <p:sldId id="289" r:id="rId9"/>
    <p:sldId id="294" r:id="rId10"/>
    <p:sldId id="298" r:id="rId11"/>
    <p:sldId id="311" r:id="rId12"/>
    <p:sldId id="315" r:id="rId13"/>
    <p:sldId id="317" r:id="rId14"/>
    <p:sldId id="299" r:id="rId15"/>
    <p:sldId id="300" r:id="rId16"/>
    <p:sldId id="305" r:id="rId17"/>
    <p:sldId id="306" r:id="rId18"/>
    <p:sldId id="310" r:id="rId19"/>
    <p:sldId id="309" r:id="rId20"/>
    <p:sldId id="308" r:id="rId21"/>
    <p:sldId id="313" r:id="rId22"/>
    <p:sldId id="301" r:id="rId23"/>
    <p:sldId id="316" r:id="rId24"/>
    <p:sldId id="307" r:id="rId25"/>
    <p:sldId id="287" r:id="rId26"/>
    <p:sldId id="284" r:id="rId27"/>
    <p:sldId id="278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3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99A20CF-A557-4501-969C-9D3BDE441C3A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FC3E14F-D4EB-47A0-8CED-1CAD557C41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7043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ED00E89-F793-4125-8208-AC346D72CD8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880835-E240-48A5-A457-EA741B07D49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C8922-49E9-4DC6-9F12-522029A1E365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B97C8-6C2A-4B2F-AEAA-8B1CC40055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308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DFB51-288E-423B-8E59-0F2423986B3A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463F9-182C-4F2B-80D0-99208DC5D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174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52BD2-ECDE-45EB-874E-D58066346A72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03E95-4676-4FF8-AC0D-4287D05B0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299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556954538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38451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807668140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642028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973833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068151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8840768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09922886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416EF-B1F1-45BE-9B0B-E7402AF1D313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3A8D4-3F3E-4E41-A786-D066B3FB79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5891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17891919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366299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369266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55CCF-FABB-4027-88AB-8F4559F34547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BB4DE-61D6-4905-9C8F-0DA1AEB777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966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D0C27-2FF4-4D60-9BA4-69579B2BD751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CC9DD-C115-42EF-A95C-C0983E9095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760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ED2D8-68FF-4685-960C-11F29C9F82B5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1C736-7D9E-4F80-B4EC-3227A9391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77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BC340-46B0-48D0-99DD-1CC4FDE5152B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1E664-E09B-49CB-ABC8-00ACADD8CC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413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8C9B9-5B12-4F66-A3FB-1B36523B9588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0B3DC-68F5-46A4-8BA3-E374565FBE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215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5638E-1AEC-4CE5-BFB3-9E465E8C575D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22C94-642E-404A-8771-FA4168070D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771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B68E4-5FBD-4FF9-BA76-AA6C82764427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EEBB0-2D55-4820-816F-2DE769EE80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570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910769-E5D9-4346-A830-F04A8088D0FB}" type="datetimeFigureOut">
              <a:rPr lang="ru-RU"/>
              <a:pPr>
                <a:defRPr/>
              </a:pPr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1F8705-7BDB-4821-AAF3-14AF8DB91B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 spd="slow">
    <p:fade/>
  </p:transition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3" y="9525"/>
            <a:ext cx="9144001" cy="689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Picture 4" descr="сказка%20одува"/>
          <p:cNvSpPr>
            <a:spLocks noChangeAspect="1" noChangeArrowheads="1"/>
          </p:cNvSpPr>
          <p:nvPr/>
        </p:nvSpPr>
        <p:spPr bwMode="auto">
          <a:xfrm flipH="1">
            <a:off x="0" y="9525"/>
            <a:ext cx="9144000" cy="689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6" name="Заголовок 1"/>
          <p:cNvSpPr>
            <a:spLocks noGrp="1"/>
          </p:cNvSpPr>
          <p:nvPr>
            <p:ph type="ctrTitle"/>
          </p:nvPr>
        </p:nvSpPr>
        <p:spPr>
          <a:xfrm>
            <a:off x="214313" y="1571625"/>
            <a:ext cx="8715375" cy="2028825"/>
          </a:xfrm>
        </p:spPr>
        <p:txBody>
          <a:bodyPr/>
          <a:lstStyle/>
          <a:p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3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«Таинственный мир одуванчика</a:t>
            </a:r>
            <a:endParaRPr lang="ru-RU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0" y="3786188"/>
            <a:ext cx="2986088" cy="2700337"/>
          </a:xfrm>
        </p:spPr>
        <p:txBody>
          <a:bodyPr rtlCol="0">
            <a:no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r>
              <a:rPr lang="ru-RU" sz="1800" b="1" dirty="0">
                <a:solidFill>
                  <a:srgbClr val="002060"/>
                </a:solidFill>
                <a:cs typeface="Times New Roman" pitchFamily="18" charset="0"/>
              </a:rPr>
              <a:t>Выполнила: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r>
              <a:rPr lang="ru-RU" sz="1800" b="1" dirty="0">
                <a:solidFill>
                  <a:srgbClr val="002060"/>
                </a:solidFill>
                <a:cs typeface="Times New Roman" pitchFamily="18" charset="0"/>
              </a:rPr>
              <a:t>ученица </a:t>
            </a:r>
            <a:r>
              <a:rPr lang="ru-RU" sz="1800" b="1" dirty="0" smtClean="0">
                <a:solidFill>
                  <a:srgbClr val="002060"/>
                </a:solidFill>
                <a:cs typeface="Times New Roman" pitchFamily="18" charset="0"/>
              </a:rPr>
              <a:t>4 </a:t>
            </a:r>
            <a:r>
              <a:rPr lang="ru-RU" sz="1800" b="1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  <a:cs typeface="Times New Roman" pitchFamily="18" charset="0"/>
              </a:rPr>
              <a:t>«А» класса </a:t>
            </a:r>
            <a:endParaRPr lang="ru-RU" sz="1800" b="1" dirty="0">
              <a:solidFill>
                <a:srgbClr val="002060"/>
              </a:solidFill>
              <a:cs typeface="Times New Roman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r>
              <a:rPr lang="ru-RU" sz="1800" b="1" dirty="0">
                <a:solidFill>
                  <a:srgbClr val="002060"/>
                </a:solidFill>
                <a:cs typeface="Times New Roman" pitchFamily="18" charset="0"/>
              </a:rPr>
              <a:t>МБОУ СОШ №2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r>
              <a:rPr lang="ru-RU" sz="1800" b="1" dirty="0" err="1" smtClean="0">
                <a:solidFill>
                  <a:srgbClr val="002060"/>
                </a:solidFill>
                <a:cs typeface="Times New Roman" pitchFamily="18" charset="0"/>
              </a:rPr>
              <a:t>Мартенс</a:t>
            </a:r>
            <a:r>
              <a:rPr lang="ru-RU" sz="1800" b="1" dirty="0" smtClean="0">
                <a:solidFill>
                  <a:srgbClr val="002060"/>
                </a:solidFill>
                <a:cs typeface="Times New Roman" pitchFamily="18" charset="0"/>
              </a:rPr>
              <a:t> Наталья</a:t>
            </a:r>
            <a:endParaRPr lang="ru-RU" sz="1800" b="1" dirty="0">
              <a:solidFill>
                <a:srgbClr val="002060"/>
              </a:solidFill>
              <a:cs typeface="Times New Roman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r>
              <a:rPr lang="ru-RU" sz="1800" b="1" dirty="0">
                <a:solidFill>
                  <a:srgbClr val="002060"/>
                </a:solidFill>
                <a:cs typeface="Times New Roman" pitchFamily="18" charset="0"/>
              </a:rPr>
              <a:t>Руководитель: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r>
              <a:rPr lang="ru-RU" sz="1800" b="1" dirty="0">
                <a:solidFill>
                  <a:srgbClr val="002060"/>
                </a:solidFill>
                <a:cs typeface="Times New Roman" pitchFamily="18" charset="0"/>
              </a:rPr>
              <a:t>учитель </a:t>
            </a:r>
            <a:r>
              <a:rPr lang="ru-RU" sz="1800" b="1" dirty="0" smtClean="0">
                <a:solidFill>
                  <a:srgbClr val="002060"/>
                </a:solidFill>
                <a:cs typeface="Times New Roman" pitchFamily="18" charset="0"/>
              </a:rPr>
              <a:t>начальных классов</a:t>
            </a:r>
            <a:endParaRPr lang="ru-RU" sz="1800" b="1" dirty="0">
              <a:solidFill>
                <a:srgbClr val="002060"/>
              </a:solidFill>
              <a:cs typeface="Times New Roman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r>
              <a:rPr lang="ru-RU" sz="1800" b="1" dirty="0" err="1" smtClean="0">
                <a:solidFill>
                  <a:srgbClr val="002060"/>
                </a:solidFill>
                <a:cs typeface="Times New Roman" pitchFamily="18" charset="0"/>
              </a:rPr>
              <a:t>Верхоробина</a:t>
            </a:r>
            <a:r>
              <a:rPr lang="ru-RU" sz="1800" b="1" dirty="0" smtClean="0">
                <a:solidFill>
                  <a:srgbClr val="002060"/>
                </a:solidFill>
                <a:cs typeface="Times New Roman" pitchFamily="18" charset="0"/>
              </a:rPr>
              <a:t> Марина Георгиевна</a:t>
            </a:r>
            <a:endParaRPr lang="ru-RU" sz="1800" b="1" dirty="0">
              <a:solidFill>
                <a:srgbClr val="002060"/>
              </a:solidFill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8" name="Rectangle 3"/>
          <p:cNvSpPr>
            <a:spLocks noChangeArrowheads="1"/>
          </p:cNvSpPr>
          <p:nvPr/>
        </p:nvSpPr>
        <p:spPr bwMode="auto">
          <a:xfrm>
            <a:off x="428625" y="336550"/>
            <a:ext cx="8001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</a:t>
            </a:r>
          </a:p>
          <a:p>
            <a:pPr algn="ctr"/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«Средняя общеобразовательная школа№ 2 г. Алдан»</a:t>
            </a:r>
          </a:p>
          <a:p>
            <a:pPr algn="ctr"/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 «Алданский район»</a:t>
            </a:r>
          </a:p>
        </p:txBody>
      </p:sp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3937000" y="6132513"/>
            <a:ext cx="11826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Алдан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2016 год</a:t>
            </a:r>
            <a:endParaRPr lang="ru-RU" sz="28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57150" y="0"/>
            <a:ext cx="9201150" cy="69008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-47625"/>
            <a:ext cx="94535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Микроисследование </a:t>
            </a:r>
            <a:r>
              <a:rPr lang="ru-RU" sz="3200" b="1" dirty="0" smtClean="0">
                <a:solidFill>
                  <a:srgbClr val="C00000"/>
                </a:solidFill>
              </a:rPr>
              <a:t>2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Почему цветок получил название одуванчик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8" descr="C:\Users\фролова\Desktop\одуванчик\P1010186.JPG"/>
          <p:cNvPicPr>
            <a:picLocks noGrp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9231" y="1124744"/>
            <a:ext cx="3370681" cy="2520280"/>
          </a:xfrm>
          <a:effectLst>
            <a:softEdge rad="112500"/>
          </a:effectLst>
        </p:spPr>
      </p:pic>
      <p:pic>
        <p:nvPicPr>
          <p:cNvPr id="6" name="Рисунок 11" descr="C:\Users\фролова\Desktop\одуванчик\P1010208.JPG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4654" y="1118502"/>
            <a:ext cx="3647786" cy="2526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1" descr="F:\Обложки\u1204_9595_oduvanchik.jpg"/>
          <p:cNvPicPr>
            <a:picLocks noChangeAspect="1" noChangeArrowheads="1"/>
          </p:cNvPicPr>
          <p:nvPr/>
        </p:nvPicPr>
        <p:blipFill>
          <a:blip r:embed="rId5" cstate="screen">
            <a:lum bright="10000" contras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9871" y="3645024"/>
            <a:ext cx="4288353" cy="3096344"/>
          </a:xfrm>
          <a:prstGeom prst="round2DiagRect">
            <a:avLst>
              <a:gd name="adj1" fmla="val 40007"/>
              <a:gd name="adj2" fmla="val 0"/>
            </a:avLst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-47625"/>
            <a:ext cx="94535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r>
              <a:rPr lang="ru-RU" sz="3200" b="1" smtClean="0">
                <a:solidFill>
                  <a:srgbClr val="C00000"/>
                </a:solidFill>
              </a:rPr>
              <a:t>Микроисследование 2 </a:t>
            </a:r>
            <a:br>
              <a:rPr lang="ru-RU" sz="3200" b="1" smtClean="0">
                <a:solidFill>
                  <a:srgbClr val="C00000"/>
                </a:solidFill>
              </a:rPr>
            </a:br>
            <a:r>
              <a:rPr lang="ru-RU" sz="2400" b="1" smtClean="0">
                <a:solidFill>
                  <a:srgbClr val="002060"/>
                </a:solidFill>
              </a:rPr>
              <a:t>Почему цветок получил название одуванчик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07950" y="1125538"/>
            <a:ext cx="9036050" cy="5732462"/>
          </a:xfrm>
        </p:spPr>
        <p:txBody>
          <a:bodyPr rtlCol="0">
            <a:noAutofit/>
          </a:bodyPr>
          <a:lstStyle/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По одной из легенд. В </a:t>
            </a:r>
            <a:r>
              <a:rPr 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лесах в одном из маленьких селений жила </a:t>
            </a:r>
            <a:r>
              <a:rPr lang="ru-RU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девочка-молочница. Очень </a:t>
            </a:r>
            <a:r>
              <a:rPr 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любили люди эту девочку за то, что была ласковая, хороша собой и </a:t>
            </a:r>
            <a:r>
              <a:rPr lang="ru-RU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приветлива. Она </a:t>
            </a:r>
            <a:r>
              <a:rPr 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своей улыбкой и ласковым словом скрашивала жизнь людей, как бы отдувая от них все невзгоды и тяжкие </a:t>
            </a:r>
            <a:r>
              <a:rPr lang="ru-RU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мысли. За </a:t>
            </a:r>
            <a:r>
              <a:rPr 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что и получила название </a:t>
            </a:r>
            <a:r>
              <a:rPr lang="ru-RU" sz="20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Отдуваночка</a:t>
            </a:r>
            <a:r>
              <a:rPr lang="ru-RU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. </a:t>
            </a:r>
            <a:r>
              <a:rPr lang="ru-RU" sz="20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Отдуваночка</a:t>
            </a:r>
            <a:r>
              <a:rPr lang="ru-RU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выросла и полюбила Жаворонка - нравились ей его бессловесные </a:t>
            </a:r>
            <a:r>
              <a:rPr lang="ru-RU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песни. </a:t>
            </a:r>
            <a:r>
              <a:rPr 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З</a:t>
            </a:r>
            <a:r>
              <a:rPr lang="ru-RU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ахотелось </a:t>
            </a:r>
            <a:r>
              <a:rPr 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ей узнать о чём поётся в песнях </a:t>
            </a:r>
            <a:r>
              <a:rPr lang="ru-RU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любимого. Жаворонок </a:t>
            </a:r>
            <a:r>
              <a:rPr 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согласился на её уговоры </a:t>
            </a:r>
            <a:r>
              <a:rPr lang="ru-RU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и, </a:t>
            </a:r>
            <a:r>
              <a:rPr lang="ru-RU" sz="2000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спустясь</a:t>
            </a:r>
            <a:r>
              <a:rPr 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вниз, запел. Услышав </a:t>
            </a:r>
            <a:r>
              <a:rPr 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песню, бросилась </a:t>
            </a:r>
            <a:r>
              <a:rPr lang="ru-RU" sz="2000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Отдуваночка</a:t>
            </a:r>
            <a:r>
              <a:rPr 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 к нему, пытаясь удержать Жаворонка навсегда, не удержала - улетел в небо </a:t>
            </a:r>
            <a:r>
              <a:rPr lang="ru-RU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любимый. Поняла </a:t>
            </a:r>
            <a:r>
              <a:rPr 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она, что навеки потеряла своё </a:t>
            </a:r>
            <a:r>
              <a:rPr lang="ru-RU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счастье. Сняла </a:t>
            </a:r>
            <a:r>
              <a:rPr 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жёлтую косынку с головы и махнула ей с отчаяния - упали из косынки золотые монетки. Ветром подхватило их и понесло по </a:t>
            </a:r>
            <a:r>
              <a:rPr lang="ru-RU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свету. Падали </a:t>
            </a:r>
            <a:r>
              <a:rPr 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монетки на землю, и вырастали там жёлтые цветы, которые стали называться по имени этой девушки -одуванчиками.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>
                <a:solidFill>
                  <a:srgbClr val="002060"/>
                </a:solidFill>
              </a:rPr>
              <a:t>Русское название “одуванчик” растение получило из-за необычайной легкости, с которой при малейшем дуновении воздуха созревшие семянки на пушистых летучках отрываются от цветоложа и разлетаются. Оставшееся голым цветоложе напоминает плешивую голову. Поэтому в средние века одуванчик называли </a:t>
            </a:r>
            <a:r>
              <a:rPr lang="ru-RU" sz="2000" b="1" dirty="0" smtClean="0">
                <a:solidFill>
                  <a:srgbClr val="002060"/>
                </a:solidFill>
              </a:rPr>
              <a:t>монашеская </a:t>
            </a:r>
            <a:r>
              <a:rPr lang="ru-RU" sz="2000" b="1" dirty="0">
                <a:solidFill>
                  <a:srgbClr val="002060"/>
                </a:solidFill>
              </a:rPr>
              <a:t>голова, а в России с этим связаны названия </a:t>
            </a:r>
            <a:r>
              <a:rPr lang="ru-RU" sz="2000" b="1" dirty="0" err="1">
                <a:solidFill>
                  <a:srgbClr val="002060"/>
                </a:solidFill>
              </a:rPr>
              <a:t>пустодуй</a:t>
            </a:r>
            <a:r>
              <a:rPr lang="ru-RU" sz="2000" b="1" dirty="0">
                <a:solidFill>
                  <a:srgbClr val="002060"/>
                </a:solidFill>
              </a:rPr>
              <a:t>, пушник, </a:t>
            </a:r>
            <a:r>
              <a:rPr lang="ru-RU" sz="2000" b="1" dirty="0" err="1">
                <a:solidFill>
                  <a:srgbClr val="002060"/>
                </a:solidFill>
              </a:rPr>
              <a:t>плешивец</a:t>
            </a:r>
            <a:r>
              <a:rPr lang="ru-RU" sz="2000" b="1" dirty="0">
                <a:solidFill>
                  <a:srgbClr val="002060"/>
                </a:solidFill>
              </a:rPr>
              <a:t>, еврейская шапка.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-47625"/>
            <a:ext cx="94535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Микроисследование 3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Ареал произрастания одуванчиков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1536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916113"/>
            <a:ext cx="8137525" cy="4941887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-47625"/>
            <a:ext cx="94535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solidFill>
                  <a:srgbClr val="C00000"/>
                </a:solidFill>
              </a:rPr>
              <a:t>Ареал произрастания </a:t>
            </a:r>
          </a:p>
        </p:txBody>
      </p:sp>
      <p:sp>
        <p:nvSpPr>
          <p:cNvPr id="16388" name="Объект 7"/>
          <p:cNvSpPr>
            <a:spLocks noGrp="1"/>
          </p:cNvSpPr>
          <p:nvPr>
            <p:ph idx="1"/>
          </p:nvPr>
        </p:nvSpPr>
        <p:spPr>
          <a:xfrm>
            <a:off x="468313" y="1268413"/>
            <a:ext cx="8218487" cy="5329237"/>
          </a:xfrm>
        </p:spPr>
        <p:txBody>
          <a:bodyPr/>
          <a:lstStyle/>
          <a:p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Многочисленные виды одуванчика, а их более 1000 распространены в обоих полушариях. На территории России насчитывается около 230 видов одуванчиков. Отличаются они в основном строением плодиков. Одуванчик – одно из самых неприхотливых травянистых растений. Произрастает он преимущественно по лугам, вдоль дорог, в огородах на лесных опушках, в полях. </a:t>
            </a:r>
          </a:p>
          <a:p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Многочисленные виды одуванчиков растут на горных склонах, приморских песках Арктики, на островах Тихого океана. Новоземельский одуванчик растет на Крайнем Севере, пустынный- в степях Восточного Закавказья, мексиканский на Дальнем Востоке. 27 видов одуванчиков встречаются на Курилах, Камчатке, Сахалине.</a:t>
            </a:r>
          </a:p>
          <a:p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зависимости от места произрастания они могут иметь разные цветовые оттенки.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94535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solidFill>
                  <a:srgbClr val="C00000"/>
                </a:solidFill>
              </a:rPr>
              <a:t>Одуванчик красноплодный</a:t>
            </a:r>
            <a:r>
              <a:rPr lang="ru-RU" sz="2400" smtClean="0">
                <a:solidFill>
                  <a:srgbClr val="002060"/>
                </a:solidFill>
              </a:rPr>
              <a:t/>
            </a:r>
            <a:br>
              <a:rPr lang="ru-RU" sz="2400" smtClean="0">
                <a:solidFill>
                  <a:srgbClr val="002060"/>
                </a:solidFill>
              </a:rPr>
            </a:br>
            <a:r>
              <a:rPr lang="ru-RU" sz="2400" smtClean="0">
                <a:solidFill>
                  <a:srgbClr val="002060"/>
                </a:solidFill>
              </a:rPr>
              <a:t> </a:t>
            </a:r>
            <a:br>
              <a:rPr lang="ru-RU" sz="2400" smtClean="0">
                <a:solidFill>
                  <a:srgbClr val="002060"/>
                </a:solidFill>
              </a:rPr>
            </a:br>
            <a:endParaRPr lang="ru-RU" sz="2400" smtClean="0">
              <a:solidFill>
                <a:srgbClr val="002060"/>
              </a:solidFill>
            </a:endParaRPr>
          </a:p>
        </p:txBody>
      </p:sp>
      <p:pic>
        <p:nvPicPr>
          <p:cNvPr id="1741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6375" y="3519488"/>
            <a:ext cx="6551613" cy="3338512"/>
          </a:xfrm>
          <a:noFill/>
        </p:spPr>
      </p:pic>
      <p:sp>
        <p:nvSpPr>
          <p:cNvPr id="3" name="Прямоугольник 2"/>
          <p:cNvSpPr/>
          <p:nvPr/>
        </p:nvSpPr>
        <p:spPr>
          <a:xfrm>
            <a:off x="395288" y="981075"/>
            <a:ext cx="8424862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+mn-lt"/>
                <a:ea typeface="+mj-ea"/>
                <a:cs typeface="+mj-cs"/>
              </a:rPr>
              <a:t>Растёт на сухих и засоленных лугах, по степным склонам, на песках, обнажениях мела и известняка, обочинах дорог.</a:t>
            </a:r>
            <a:br>
              <a:rPr lang="ru-RU" sz="2400" b="1" dirty="0">
                <a:solidFill>
                  <a:srgbClr val="002060"/>
                </a:solidFill>
                <a:latin typeface="+mn-lt"/>
                <a:ea typeface="+mj-ea"/>
                <a:cs typeface="+mj-cs"/>
              </a:rPr>
            </a:br>
            <a:r>
              <a:rPr lang="ru-RU" sz="2400" b="1" dirty="0">
                <a:solidFill>
                  <a:srgbClr val="002060"/>
                </a:solidFill>
                <a:latin typeface="+mn-lt"/>
                <a:ea typeface="+mj-ea"/>
                <a:cs typeface="+mj-cs"/>
              </a:rPr>
              <a:t>Распространенность:  В Средней России достоверно известен  в Воронежской, Курской, Липецкой, Нижегородской, Орловской, Пензенской и Рязанской областях, как заносное растение встречается и в более северных областях.</a:t>
            </a:r>
            <a:endParaRPr lang="ru-RU" b="1" dirty="0">
              <a:latin typeface="+mn-lt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-47625"/>
            <a:ext cx="94535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>
                <a:solidFill>
                  <a:srgbClr val="002060"/>
                </a:solidFill>
              </a:rPr>
              <a:t/>
            </a:r>
            <a:br>
              <a:rPr lang="ru-RU" sz="3600" dirty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Одуванчик поздний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2700" b="1" dirty="0">
                <a:solidFill>
                  <a:srgbClr val="002060"/>
                </a:solidFill>
              </a:rPr>
              <a:t>Растёт в степях, на меловых обнажениях, солонцах, </a:t>
            </a:r>
            <a:r>
              <a:rPr lang="ru-RU" sz="2700" b="1" dirty="0" smtClean="0">
                <a:solidFill>
                  <a:srgbClr val="002060"/>
                </a:solidFill>
              </a:rPr>
              <a:t>сбитых местах</a:t>
            </a:r>
            <a:r>
              <a:rPr lang="ru-RU" sz="2700" b="1" dirty="0">
                <a:solidFill>
                  <a:srgbClr val="002060"/>
                </a:solidFill>
              </a:rPr>
              <a:t>.</a:t>
            </a:r>
            <a:br>
              <a:rPr lang="ru-RU" sz="2700" b="1" dirty="0">
                <a:solidFill>
                  <a:srgbClr val="002060"/>
                </a:solidFill>
              </a:rPr>
            </a:br>
            <a:r>
              <a:rPr lang="ru-RU" sz="2700" b="1" dirty="0">
                <a:solidFill>
                  <a:srgbClr val="002060"/>
                </a:solidFill>
              </a:rPr>
              <a:t>Распространенность: Европейско-кавказский вид. В  Средней России встречается только на юге чернозёмной полосы - в Воронежской, Курской и Тамбовской областях.</a:t>
            </a:r>
            <a:br>
              <a:rPr lang="ru-RU" sz="2700" b="1" dirty="0">
                <a:solidFill>
                  <a:srgbClr val="002060"/>
                </a:solidFill>
              </a:rPr>
            </a:br>
            <a:endParaRPr lang="ru-RU" sz="2700" b="1" dirty="0">
              <a:solidFill>
                <a:srgbClr val="002060"/>
              </a:solidFill>
            </a:endParaRPr>
          </a:p>
        </p:txBody>
      </p:sp>
      <p:pic>
        <p:nvPicPr>
          <p:cNvPr id="1843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450" y="3644900"/>
            <a:ext cx="6769100" cy="3097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-47625"/>
            <a:ext cx="94535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>
                <a:solidFill>
                  <a:srgbClr val="002060"/>
                </a:solidFill>
              </a:rPr>
              <a:t/>
            </a:r>
            <a:br>
              <a:rPr lang="ru-RU" sz="3600" dirty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>
                <a:solidFill>
                  <a:srgbClr val="002060"/>
                </a:solidFill>
              </a:rPr>
              <a:t/>
            </a:r>
            <a:br>
              <a:rPr lang="ru-RU" sz="3600" dirty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Одуванчик бессарабский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dirty="0">
                <a:solidFill>
                  <a:srgbClr val="002060"/>
                </a:solidFill>
              </a:rPr>
              <a:t/>
            </a:r>
            <a:br>
              <a:rPr lang="ru-RU" sz="3600" dirty="0">
                <a:solidFill>
                  <a:srgbClr val="002060"/>
                </a:solidFill>
              </a:rPr>
            </a:br>
            <a:r>
              <a:rPr lang="ru-RU" sz="2700" b="1" dirty="0">
                <a:solidFill>
                  <a:srgbClr val="002060"/>
                </a:solidFill>
              </a:rPr>
              <a:t>Растёт на засоленных лугах, солонцах, обнажениях известняка и мела.</a:t>
            </a:r>
            <a:br>
              <a:rPr lang="ru-RU" sz="2700" b="1" dirty="0">
                <a:solidFill>
                  <a:srgbClr val="002060"/>
                </a:solidFill>
              </a:rPr>
            </a:br>
            <a:r>
              <a:rPr lang="ru-RU" sz="2700" b="1" dirty="0">
                <a:solidFill>
                  <a:srgbClr val="002060"/>
                </a:solidFill>
              </a:rPr>
              <a:t>Распространенность:  В Средней России встречается в южных районах чернозёмной полосы.</a:t>
            </a:r>
            <a:br>
              <a:rPr lang="ru-RU" sz="2700" b="1" dirty="0">
                <a:solidFill>
                  <a:srgbClr val="002060"/>
                </a:solidFill>
              </a:rPr>
            </a:br>
            <a:endParaRPr lang="ru-RU" sz="2700" b="1" dirty="0">
              <a:solidFill>
                <a:srgbClr val="002060"/>
              </a:solidFill>
            </a:endParaRPr>
          </a:p>
        </p:txBody>
      </p:sp>
      <p:pic>
        <p:nvPicPr>
          <p:cNvPr id="1946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450" y="3519488"/>
            <a:ext cx="6624638" cy="33385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-47625"/>
            <a:ext cx="94535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050" cy="4175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>
                <a:solidFill>
                  <a:srgbClr val="002060"/>
                </a:solidFill>
              </a:rPr>
              <a:t/>
            </a:r>
            <a:br>
              <a:rPr lang="ru-RU" sz="3600" dirty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>
                <a:solidFill>
                  <a:srgbClr val="002060"/>
                </a:solidFill>
              </a:rPr>
              <a:t/>
            </a:r>
            <a:br>
              <a:rPr lang="ru-RU" sz="3600" dirty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Одуванчик </a:t>
            </a:r>
            <a:r>
              <a:rPr lang="ru-RU" sz="3600" b="1" dirty="0" err="1" smtClean="0">
                <a:solidFill>
                  <a:srgbClr val="C00000"/>
                </a:solidFill>
              </a:rPr>
              <a:t>белоязычковый</a:t>
            </a: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Одуванчик </a:t>
            </a:r>
            <a:r>
              <a:rPr lang="ru-RU" sz="2700" b="1" dirty="0">
                <a:solidFill>
                  <a:srgbClr val="002060"/>
                </a:solidFill>
              </a:rPr>
              <a:t>имеет белые лепестки, желтый центр (похож на ромашку) и некоторое количество зеленых листьев вокруг трубочного (как у самого обыкновенного одуванчика средней полосы России) </a:t>
            </a:r>
            <a:r>
              <a:rPr lang="ru-RU" sz="2700" b="1" dirty="0" smtClean="0">
                <a:solidFill>
                  <a:srgbClr val="002060"/>
                </a:solidFill>
              </a:rPr>
              <a:t>стебля</a:t>
            </a:r>
            <a:r>
              <a:rPr lang="ru-RU" sz="2700" b="1" dirty="0">
                <a:solidFill>
                  <a:srgbClr val="002060"/>
                </a:solidFill>
              </a:rPr>
              <a:t>.</a:t>
            </a:r>
            <a:r>
              <a:rPr lang="ru-RU" sz="2700" b="1" dirty="0" smtClean="0">
                <a:solidFill>
                  <a:srgbClr val="002060"/>
                </a:solidFill>
              </a:rPr>
              <a:t> </a:t>
            </a:r>
            <a:r>
              <a:rPr lang="ru-RU" sz="2700" b="1" dirty="0">
                <a:solidFill>
                  <a:srgbClr val="002060"/>
                </a:solidFill>
              </a:rPr>
              <a:t>Редкий вид. Узколокальный эндемик Кандалакшского побережья Кольского полуострова Произрастает на приморских скалах Турьего мыса (Терский р-н Мурманской обл.). Необходимы строгая охрана природной популяции и контроль за ее состоянием. Культивируется в ботанических садах Кировска, Иркутска и Новосибирска. </a:t>
            </a:r>
          </a:p>
        </p:txBody>
      </p:sp>
      <p:pic>
        <p:nvPicPr>
          <p:cNvPr id="2048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79613" y="4652963"/>
            <a:ext cx="4824412" cy="22050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0" y="-249238"/>
            <a:ext cx="9453563" cy="71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r>
              <a:rPr lang="ru-RU" sz="3200" b="1" smtClean="0">
                <a:solidFill>
                  <a:srgbClr val="C00000"/>
                </a:solidFill>
              </a:rPr>
              <a:t>Такие разные одуванчики</a:t>
            </a:r>
          </a:p>
        </p:txBody>
      </p:sp>
      <p:pic>
        <p:nvPicPr>
          <p:cNvPr id="8" name="Picture 3" descr="F:\j\9011770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1521" y="2535003"/>
            <a:ext cx="3528391" cy="2664297"/>
          </a:xfrm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779838" y="2828925"/>
            <a:ext cx="482441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горах же Кавказа встречаются       пурпурные одуванчики</a:t>
            </a:r>
            <a:endParaRPr lang="ru-RU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 descr="F:\j\78981306_4316166_odyvanchik_pyrpyrovii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70" y="3867152"/>
            <a:ext cx="2786082" cy="2854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55650" y="5413375"/>
            <a:ext cx="4824413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В Тянь-Шане - лиловые</a:t>
            </a:r>
            <a:endParaRPr lang="ru-RU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5" descr="сказка%20одува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3227" y="682840"/>
            <a:ext cx="3357586" cy="2633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68313" y="981075"/>
            <a:ext cx="4967287" cy="12731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Bef>
                <a:spcPct val="20000"/>
              </a:spcBef>
              <a:defRPr/>
            </a:pPr>
            <a:endParaRPr lang="ru-RU" sz="2400" b="1" kern="0" dirty="0">
              <a:solidFill>
                <a:prstClr val="black"/>
              </a:solidFill>
              <a:latin typeface="Georgia"/>
              <a:cs typeface="+mn-cs"/>
            </a:endParaRPr>
          </a:p>
          <a:p>
            <a:pPr algn="r">
              <a:spcBef>
                <a:spcPct val="20000"/>
              </a:spcBef>
              <a:defRPr/>
            </a:pPr>
            <a:r>
              <a:rPr lang="ru-RU" sz="24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средней полосе России одуванчики жёлтого цвета. </a:t>
            </a:r>
            <a:endParaRPr lang="ru-RU" sz="2400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-47625"/>
            <a:ext cx="94535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Picture 4" descr="сказка%20одува"/>
          <p:cNvSpPr>
            <a:spLocks noChangeAspect="1" noChangeArrowheads="1"/>
          </p:cNvSpPr>
          <p:nvPr/>
        </p:nvSpPr>
        <p:spPr bwMode="auto">
          <a:xfrm flipH="1">
            <a:off x="-107950" y="0"/>
            <a:ext cx="9144000" cy="689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" name="Picture 3" descr="E:\картинки новое\одув17.jpg"/>
          <p:cNvSpPr>
            <a:spLocks noChangeAspect="1" noChangeArrowheads="1"/>
          </p:cNvSpPr>
          <p:nvPr/>
        </p:nvSpPr>
        <p:spPr bwMode="auto">
          <a:xfrm>
            <a:off x="5572125" y="1571625"/>
            <a:ext cx="2257425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" name="Picture 4" descr="E:\картинки новое\одув поле.jpg"/>
          <p:cNvSpPr>
            <a:spLocks noChangeAspect="1" noChangeArrowheads="1"/>
          </p:cNvSpPr>
          <p:nvPr/>
        </p:nvSpPr>
        <p:spPr bwMode="auto">
          <a:xfrm>
            <a:off x="4643438" y="3643313"/>
            <a:ext cx="40957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102" name="Picture 3" descr="E:\картинки новое\одув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1590675"/>
            <a:ext cx="2257425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4" descr="E:\картинки новое\одув поле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0250" y="3643313"/>
            <a:ext cx="4351338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Прямоугольник 2"/>
          <p:cNvSpPr>
            <a:spLocks noChangeArrowheads="1"/>
          </p:cNvSpPr>
          <p:nvPr/>
        </p:nvSpPr>
        <p:spPr bwMode="auto">
          <a:xfrm>
            <a:off x="1692275" y="620713"/>
            <a:ext cx="66246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Познакомьтесь</a:t>
            </a:r>
            <a:r>
              <a:rPr lang="ru-RU" altLang="ru-RU" sz="2800" b="1">
                <a:solidFill>
                  <a:srgbClr val="C00000"/>
                </a:solidFill>
              </a:rPr>
              <a:t> - одуванчик</a:t>
            </a:r>
            <a:endParaRPr lang="ru-RU" sz="2800" b="1">
              <a:solidFill>
                <a:srgbClr val="C00000"/>
              </a:solidFill>
            </a:endParaRPr>
          </a:p>
        </p:txBody>
      </p:sp>
      <p:sp>
        <p:nvSpPr>
          <p:cNvPr id="4105" name="Прямоугольник 1"/>
          <p:cNvSpPr>
            <a:spLocks noChangeArrowheads="1"/>
          </p:cNvSpPr>
          <p:nvPr/>
        </p:nvSpPr>
        <p:spPr bwMode="auto">
          <a:xfrm>
            <a:off x="107950" y="1484313"/>
            <a:ext cx="3959225" cy="59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неба солнышко пригрело —</a:t>
            </a:r>
          </a:p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Птичка песенку запела.</a:t>
            </a:r>
          </a:p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расцвёл от песни той</a:t>
            </a:r>
          </a:p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Одуванчик золотой.</a:t>
            </a:r>
          </a:p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Огляделся, улыбнулся, —</a:t>
            </a:r>
          </a:p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Хорошо-то как вокруг!</a:t>
            </a:r>
          </a:p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воскликнул: -Я проснулся!</a:t>
            </a:r>
          </a:p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Здравствуй, солнце!</a:t>
            </a:r>
          </a:p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Здравствуй, луг</a:t>
            </a:r>
          </a:p>
          <a:p>
            <a:endParaRPr lang="ru-RU" sz="2000" b="1">
              <a:solidFill>
                <a:srgbClr val="002060"/>
              </a:solidFill>
            </a:endParaRPr>
          </a:p>
          <a:p>
            <a:endParaRPr lang="ru-RU" sz="2000" b="1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0975"/>
            <a:ext cx="9317038" cy="702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17525" y="-180975"/>
            <a:ext cx="8229600" cy="8016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/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Микроисследование 4 А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Может ли одуванчик предсказывать погоду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22532" name="Рисунок 4" descr="http://privoroty-online.ru/wp-content/uploads/2016/10/89i57ff3716325343.9461146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963" y="1125538"/>
            <a:ext cx="2705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Объект 4" descr="http://privoroty-online.ru/wp-content/uploads/2016/10/58i57ff3716327052.42990932.jpg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1125538"/>
            <a:ext cx="2305050" cy="2519362"/>
          </a:xfrm>
        </p:spPr>
      </p:pic>
      <p:sp>
        <p:nvSpPr>
          <p:cNvPr id="22534" name="Прямоугольник 2"/>
          <p:cNvSpPr>
            <a:spLocks noChangeArrowheads="1"/>
          </p:cNvSpPr>
          <p:nvPr/>
        </p:nvSpPr>
        <p:spPr bwMode="auto">
          <a:xfrm>
            <a:off x="250825" y="2636838"/>
            <a:ext cx="8497888" cy="369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/>
          </a:p>
          <a:p>
            <a:endParaRPr lang="ru-RU"/>
          </a:p>
          <a:p>
            <a:endParaRPr lang="ru-RU" b="1">
              <a:solidFill>
                <a:srgbClr val="002060"/>
              </a:solidFill>
            </a:endParaRPr>
          </a:p>
          <a:p>
            <a:endParaRPr lang="ru-RU" b="1">
              <a:solidFill>
                <a:srgbClr val="002060"/>
              </a:solidFill>
            </a:endParaRPr>
          </a:p>
          <a:p>
            <a:r>
              <a:rPr lang="ru-RU" b="1">
                <a:solidFill>
                  <a:srgbClr val="002060"/>
                </a:solidFill>
              </a:rPr>
              <a:t>Одуванчик — растение удивительное во всех смыслах. Он даже сам себя поливает! Дождевая и росная вода используется с большой экономией и  стекает к корню растения по листовому желобку. </a:t>
            </a:r>
          </a:p>
          <a:p>
            <a:r>
              <a:rPr lang="ru-RU" b="1">
                <a:solidFill>
                  <a:srgbClr val="002060"/>
                </a:solidFill>
              </a:rPr>
              <a:t>Растения одуванчики являются также прекрасными барометрами. В ясный день корзинки одуванчика раскрываются рано утром и уже закрываются вечером.</a:t>
            </a:r>
          </a:p>
          <a:p>
            <a:r>
              <a:rPr lang="ru-RU" b="1">
                <a:solidFill>
                  <a:srgbClr val="002060"/>
                </a:solidFill>
              </a:rPr>
              <a:t>С давних времен и до сегодняшнего дня одуванчик - чудесный прогнозист погоды и хороший метеоролог.</a:t>
            </a:r>
          </a:p>
          <a:p>
            <a:r>
              <a:rPr lang="ru-RU" b="1">
                <a:solidFill>
                  <a:srgbClr val="002060"/>
                </a:solidFill>
              </a:rPr>
              <a:t>Растения стоят яркие, желтые, соцветия раскрыты и далеко заметны - к хорошей погоде. Семена при легком ветре хорошо отделяются - к хорошей погоде.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-47625"/>
            <a:ext cx="94535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3200" b="1" smtClean="0">
                <a:solidFill>
                  <a:srgbClr val="C00000"/>
                </a:solidFill>
              </a:rPr>
              <a:t>Микроисследование 4</a:t>
            </a:r>
            <a:endParaRPr lang="ru-RU" sz="3200" smtClean="0"/>
          </a:p>
        </p:txBody>
      </p:sp>
      <p:sp>
        <p:nvSpPr>
          <p:cNvPr id="23556" name="Прямоугольник 1"/>
          <p:cNvSpPr>
            <a:spLocks noChangeArrowheads="1"/>
          </p:cNvSpPr>
          <p:nvPr/>
        </p:nvSpPr>
        <p:spPr bwMode="auto">
          <a:xfrm>
            <a:off x="323850" y="908050"/>
            <a:ext cx="8496300" cy="369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>
                <a:solidFill>
                  <a:srgbClr val="002060"/>
                </a:solidFill>
              </a:rPr>
              <a:t>Когда одуванчики достигли зрелости (хочется сказать – жизненной мудрости) и из желтых кружков превратились в белые шарики, предсказать дождь по ним можно не только по сложенным/раскрытым лепесткам, но и по тому, охотно ли они отпускают семена на пушинках-парашютах  В дождь пушинки намокают, и далеко не улетят, а одуванчику важно распространить семена на как можно большей территории</a:t>
            </a:r>
          </a:p>
          <a:p>
            <a:r>
              <a:rPr lang="ru-RU" b="1">
                <a:solidFill>
                  <a:srgbClr val="002060"/>
                </a:solidFill>
              </a:rPr>
              <a:t>Одуванчик в стадии белого и пушистого шара перед дождем не даст ветру сорвать с себя семена. И даже специально сдуть не получится;</a:t>
            </a:r>
          </a:p>
          <a:p>
            <a:r>
              <a:rPr lang="ru-RU" b="1">
                <a:solidFill>
                  <a:srgbClr val="002060"/>
                </a:solidFill>
              </a:rPr>
              <a:t>даже если небо в тучах, если одуванчики не собрали лепестки – дождя не будет;</a:t>
            </a:r>
          </a:p>
          <a:p>
            <a:r>
              <a:rPr lang="ru-RU" b="1">
                <a:solidFill>
                  <a:srgbClr val="002060"/>
                </a:solidFill>
              </a:rPr>
              <a:t>одуванчик закрывает соцветия к похолоданию.</a:t>
            </a:r>
          </a:p>
          <a:p>
            <a:r>
              <a:rPr lang="ru-RU" b="1">
                <a:solidFill>
                  <a:srgbClr val="002060"/>
                </a:solidFill>
              </a:rPr>
              <a:t>А что, если одуванчик закрылся днем? Примета гласит: будет дождь.</a:t>
            </a:r>
          </a:p>
          <a:p>
            <a:r>
              <a:rPr lang="ru-RU" b="1">
                <a:solidFill>
                  <a:srgbClr val="002060"/>
                </a:solidFill>
              </a:rPr>
              <a:t> Полезное предсказание, если находитесь на природе!</a:t>
            </a:r>
          </a:p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0"/>
            <a:ext cx="9453563" cy="713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endParaRPr lang="ru-RU" sz="3200" smtClean="0"/>
          </a:p>
        </p:txBody>
      </p:sp>
      <p:sp>
        <p:nvSpPr>
          <p:cNvPr id="24580" name="Прямоугольник 1"/>
          <p:cNvSpPr>
            <a:spLocks noChangeArrowheads="1"/>
          </p:cNvSpPr>
          <p:nvPr/>
        </p:nvSpPr>
        <p:spPr bwMode="auto">
          <a:xfrm>
            <a:off x="323850" y="908050"/>
            <a:ext cx="8496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4581" name="Picture 2" descr="F:\Обложки\Babochka-na-oduvanchiki-1058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0"/>
            <a:ext cx="9453563" cy="711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Прямоугольник 2"/>
          <p:cNvSpPr>
            <a:spLocks noChangeArrowheads="1"/>
          </p:cNvSpPr>
          <p:nvPr/>
        </p:nvSpPr>
        <p:spPr bwMode="auto">
          <a:xfrm>
            <a:off x="4140200" y="1166813"/>
            <a:ext cx="467995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Georgia" pitchFamily="18" charset="0"/>
              </a:rPr>
              <a:t>С древних времён одуванчик используют в лечебных целях и называют «эликсир жизни» не зря: все части этого полезного растения – и корни, и листья, и цветки и  сок - имеют целебные свойства. Листья, траву и сок заготавливают в июне, корни — в летний период</a:t>
            </a:r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.</a:t>
            </a:r>
            <a:endParaRPr lang="ru-RU" sz="2400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2458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28588"/>
            <a:ext cx="8280400" cy="125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-47625"/>
            <a:ext cx="94535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solidFill>
                  <a:srgbClr val="C00000"/>
                </a:solidFill>
              </a:rPr>
              <a:t>Микроисследование 4 Б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Настой корня одуванчика используют как желчегонное средство, средство при лечении ожогов.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Сушеный корень, истолченный в порошок, помогает при ревматизме, в смеси с медом- для избавления от экзем и дерматозов.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Варенье или мед из одуванчиков полезны при температуре и лихорадке, его можно давать детям  во время болезни.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>
                <a:solidFill>
                  <a:srgbClr val="002060"/>
                </a:solidFill>
              </a:rPr>
              <a:t>Свежие листья, перемолотые в кашицу, ускоряют пищеварение и избавляют кишечник от паразитов.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Свежие листья и сок из листьев рекомендуют для лечения атеросклероза, кожных заболеваний, при авитаминозе С, анемии.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Настой листьев вместе с корнями употребляют при различных заболеваниях печени, желчного пузыря, опухолях, мочекаменной болезни, фурункулезе.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В китайской медицине все части растения употребляют в качестве жаропонижающего и общеукрепляющего средства, а также при снижении аппетита, укусах змей.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Надо быть очень внимательными к своему здоровью, так как нельзя применять лекарственные средства из одуванчиков при гастрите и язве, диарее, аллергической реакции на пыльцу растения.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Фитотерапия – это серьезная наука, и растения обладают огромной силой, не только идущей во благо, но и способной причинить вред человеческому организму.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-47625"/>
            <a:ext cx="94535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Picture 4" descr="сказка%20одува"/>
          <p:cNvSpPr>
            <a:spLocks noChangeAspect="1" noChangeArrowheads="1"/>
          </p:cNvSpPr>
          <p:nvPr/>
        </p:nvSpPr>
        <p:spPr bwMode="auto">
          <a:xfrm flipH="1">
            <a:off x="49213" y="23813"/>
            <a:ext cx="9144000" cy="689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28" name="Заголовок 1"/>
          <p:cNvSpPr>
            <a:spLocks noGrp="1"/>
          </p:cNvSpPr>
          <p:nvPr>
            <p:ph type="ctrTitle"/>
          </p:nvPr>
        </p:nvSpPr>
        <p:spPr>
          <a:xfrm>
            <a:off x="214313" y="1571625"/>
            <a:ext cx="8715375" cy="2028825"/>
          </a:xfrm>
        </p:spPr>
        <p:txBody>
          <a:bodyPr/>
          <a:lstStyle/>
          <a:p>
            <a:pPr fontAlgn="t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7"/>
            <a:ext cx="8424936" cy="6415528"/>
          </a:xfrm>
          <a:ln>
            <a:miter lim="800000"/>
            <a:headEnd/>
            <a:tailEnd/>
          </a:ln>
        </p:spPr>
        <p:txBody>
          <a:bodyPr>
            <a:noAutofit/>
          </a:bodyPr>
          <a:lstStyle/>
          <a:p>
            <a:pPr algn="l"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Calibri" panose="020F0502020204030204" pitchFamily="34" charset="0"/>
                <a:cs typeface="Times New Roman" pitchFamily="18" charset="0"/>
              </a:rPr>
              <a:t>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</a:p>
          <a:p>
            <a:pPr algn="l"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Итак, работая над данной темой, я убедилась, что мною не зря выбрана данная тема для научной работы. Считаю, что я достигла определенных результатов в своей работе.</a:t>
            </a:r>
          </a:p>
          <a:p>
            <a:pPr algn="l"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выводы, к которым я пришла в конце исследования:</a:t>
            </a:r>
          </a:p>
          <a:p>
            <a:pPr marL="285750" indent="-285750" algn="l">
              <a:buFont typeface="Wingdings" panose="05000000000000000000" pitchFamily="2" charset="2"/>
              <a:buChar char="Ø"/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рирода позаботилась о расселении размножении одуванчика, снабдив растение сильным корневищем, а его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семяки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зонтиковидной летучкой, благодаря которой они часами могут «путешествовать» и приземляться далеко от материнского растения;</a:t>
            </a:r>
          </a:p>
          <a:p>
            <a:pPr marL="285750" indent="-285750" algn="l">
              <a:buFont typeface="Wingdings" panose="05000000000000000000" pitchFamily="2" charset="2"/>
              <a:buChar char="Ø"/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 произрастания одуванчиков очень велик, многообразны их виды;</a:t>
            </a:r>
          </a:p>
          <a:p>
            <a:pPr marL="285750" indent="-285750" algn="l">
              <a:buFont typeface="Wingdings" panose="05000000000000000000" pitchFamily="2" charset="2"/>
              <a:buChar char="Ø"/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дуванчик является хорошим метеорологом;</a:t>
            </a:r>
          </a:p>
          <a:p>
            <a:pPr marL="285750" indent="-285750" algn="l">
              <a:buFont typeface="Wingdings" panose="05000000000000000000" pitchFamily="2" charset="2"/>
              <a:buChar char="Ø"/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 каждой части одуванчика можно изготовить лекарственное средство.</a:t>
            </a:r>
          </a:p>
          <a:p>
            <a:pPr marL="285750" indent="-285750" algn="l">
              <a:buFont typeface="Wingdings" panose="05000000000000000000" pitchFamily="2" charset="2"/>
              <a:buChar char="Ø"/>
              <a:defRPr/>
            </a:pP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buFont typeface="Wingdings" panose="05000000000000000000" pitchFamily="2" charset="2"/>
              <a:buChar char="Ø"/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Ребятам понравилась работа и некоторые тоже решили сами изучить растения.</a:t>
            </a:r>
          </a:p>
          <a:p>
            <a:pPr marL="285750" indent="-285750" algn="l">
              <a:buFont typeface="Wingdings" panose="05000000000000000000" pitchFamily="2" charset="2"/>
              <a:buChar char="Ø"/>
              <a:defRPr/>
            </a:pP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buFont typeface="Wingdings" panose="05000000000000000000" pitchFamily="2" charset="2"/>
              <a:buChar char="Ø"/>
              <a:defRPr/>
            </a:pP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buFont typeface="Wingdings" panose="05000000000000000000" pitchFamily="2" charset="2"/>
              <a:buChar char="Ø"/>
              <a:defRPr/>
            </a:pP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buFont typeface="Wingdings" panose="05000000000000000000" pitchFamily="2" charset="2"/>
              <a:buChar char="Ø"/>
              <a:defRPr/>
            </a:pP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20713" y="698500"/>
            <a:ext cx="800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b="1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435475" y="6224588"/>
            <a:ext cx="1857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endParaRPr lang="ru-RU" sz="28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288" y="-47625"/>
            <a:ext cx="94535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549275"/>
            <a:ext cx="8462963" cy="6308725"/>
          </a:xfrm>
        </p:spPr>
        <p:txBody>
          <a:bodyPr/>
          <a:lstStyle/>
          <a:p>
            <a:pPr>
              <a:buFontTx/>
              <a:buNone/>
            </a:pPr>
            <a:endParaRPr lang="ru-RU" sz="2400" smtClean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-47625"/>
            <a:ext cx="94535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867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7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104775"/>
            <a:ext cx="94535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-47625"/>
            <a:ext cx="94535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Picture 4" descr="сказка%20одува"/>
          <p:cNvSpPr>
            <a:spLocks noChangeAspect="1" noChangeArrowheads="1"/>
          </p:cNvSpPr>
          <p:nvPr/>
        </p:nvSpPr>
        <p:spPr bwMode="auto">
          <a:xfrm flipH="1">
            <a:off x="0" y="0"/>
            <a:ext cx="9144000" cy="689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4" name="Заголовок 1"/>
          <p:cNvSpPr>
            <a:spLocks noGrp="1"/>
          </p:cNvSpPr>
          <p:nvPr>
            <p:ph type="ctrTitle"/>
          </p:nvPr>
        </p:nvSpPr>
        <p:spPr>
          <a:xfrm>
            <a:off x="214313" y="1571625"/>
            <a:ext cx="8715375" cy="2028825"/>
          </a:xfrm>
        </p:spPr>
        <p:txBody>
          <a:bodyPr/>
          <a:lstStyle/>
          <a:p>
            <a:pPr fontAlgn="t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549275"/>
            <a:ext cx="8164513" cy="593725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Обоснование темы выбора исследовательской работы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71463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исследовательской работы я выбрала тему «Таинственный мир одуванчика», так как думаю, что многие не придают особого значения этому 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цветку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71463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мире электронных технологий многие дети не знают возможности этого удивительного цветка. Материал поможет им открыть много интересного.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Мы изучали растения, занесенные в Красную книгу. Я узнала, что оказывается  в Красную книгу занесен 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одуванчик. Я очень люблю читать. Особенно мне нравится читать книги, из которых можно узнать, что-то необычное, новое, интересное об окружающих нас растениях, животных. 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библиотеке я нашла и прочитала сказку про одуванчик, она мне очень понравилась .В интернете скачала легенды про этот обычный на первый взгляд цветок.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 захотелось узнать как можно больше об этом цветке и поделиться своими находками, знаниями со своими друзьями и одноклассниками.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провела анкетирование. Вот, что я из него узнала. 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28625" y="658813"/>
            <a:ext cx="800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b="1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435475" y="6224588"/>
            <a:ext cx="1857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endParaRPr lang="ru-RU" sz="28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-47625"/>
            <a:ext cx="94535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Picture 4" descr="сказка%20одува"/>
          <p:cNvSpPr>
            <a:spLocks noChangeAspect="1" noChangeArrowheads="1"/>
          </p:cNvSpPr>
          <p:nvPr/>
        </p:nvSpPr>
        <p:spPr bwMode="auto">
          <a:xfrm flipH="1">
            <a:off x="49213" y="23813"/>
            <a:ext cx="9144000" cy="689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8" name="Заголовок 1"/>
          <p:cNvSpPr>
            <a:spLocks noGrp="1"/>
          </p:cNvSpPr>
          <p:nvPr>
            <p:ph type="ctrTitle"/>
          </p:nvPr>
        </p:nvSpPr>
        <p:spPr>
          <a:xfrm>
            <a:off x="214313" y="1571625"/>
            <a:ext cx="8715375" cy="2028825"/>
          </a:xfrm>
        </p:spPr>
        <p:txBody>
          <a:bodyPr/>
          <a:lstStyle/>
          <a:p>
            <a:pPr fontAlgn="t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7"/>
            <a:ext cx="8424936" cy="641552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1. </a:t>
            </a:r>
            <a:r>
              <a:rPr lang="ru-RU" sz="2400" b="1" u="sng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u="sng" dirty="0" smtClean="0"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 задала ребятам вопросы:</a:t>
            </a:r>
          </a:p>
          <a:p>
            <a:pPr marL="457200" indent="-457200" algn="l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Знакомо ли вам растение одуванчик. Назовите части цветка.</a:t>
            </a:r>
          </a:p>
          <a:p>
            <a:pPr marL="457200" indent="-457200" algn="l" fontAlgn="auto">
              <a:spcAft>
                <a:spcPts val="0"/>
              </a:spcAft>
              <a:buFont typeface="Arial" pitchFamily="34" charset="0"/>
              <a:buAutoNum type="arabicPeriod" startAt="2"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одуванчик получил такое название.</a:t>
            </a:r>
          </a:p>
          <a:p>
            <a:pPr marL="457200" indent="-457200" algn="l" fontAlgn="auto">
              <a:spcAft>
                <a:spcPts val="0"/>
              </a:spcAft>
              <a:buFont typeface="Arial" pitchFamily="34" charset="0"/>
              <a:buAutoNum type="arabicPeriod" startAt="3"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Какие места произрастания одуванчика вы знаете.</a:t>
            </a:r>
          </a:p>
          <a:p>
            <a:pPr marL="457200" indent="-457200" algn="l" fontAlgn="auto">
              <a:spcAft>
                <a:spcPts val="0"/>
              </a:spcAft>
              <a:buFont typeface="Arial" pitchFamily="34" charset="0"/>
              <a:buAutoNum type="arabicPeriod" startAt="4"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еще вы знаете об одуванчике.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b="1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Может ли одуванчик предсказывать погоду.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400" b="1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Считается ли одуванчик лечебным. Если да , то какие его части и для лечения каких болезней используются.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28625" y="658813"/>
            <a:ext cx="800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b="1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435475" y="6224588"/>
            <a:ext cx="1857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endParaRPr lang="ru-RU" sz="28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-47625"/>
            <a:ext cx="94535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Picture 4" descr="сказка%20одува"/>
          <p:cNvSpPr>
            <a:spLocks noChangeAspect="1" noChangeArrowheads="1"/>
          </p:cNvSpPr>
          <p:nvPr/>
        </p:nvSpPr>
        <p:spPr bwMode="auto">
          <a:xfrm flipH="1">
            <a:off x="49213" y="34925"/>
            <a:ext cx="9144000" cy="689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2" name="Заголовок 1"/>
          <p:cNvSpPr>
            <a:spLocks noGrp="1"/>
          </p:cNvSpPr>
          <p:nvPr>
            <p:ph type="ctrTitle"/>
          </p:nvPr>
        </p:nvSpPr>
        <p:spPr>
          <a:xfrm>
            <a:off x="214313" y="1571625"/>
            <a:ext cx="8715375" cy="2028825"/>
          </a:xfrm>
        </p:spPr>
        <p:txBody>
          <a:bodyPr/>
          <a:lstStyle/>
          <a:p>
            <a:pPr fontAlgn="t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717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115888"/>
            <a:ext cx="8424863" cy="6370637"/>
          </a:xfrm>
        </p:spPr>
        <p:txBody>
          <a:bodyPr/>
          <a:lstStyle/>
          <a:p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результатам анкетирования я составила таблицу</a:t>
            </a:r>
          </a:p>
          <a:p>
            <a:endParaRPr lang="ru-RU" sz="20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28625" y="658813"/>
            <a:ext cx="800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b="1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435475" y="6224588"/>
            <a:ext cx="1857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endParaRPr lang="ru-RU" sz="28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03100" y="548680"/>
          <a:ext cx="8535892" cy="5921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2078"/>
                <a:gridCol w="1284934"/>
                <a:gridCol w="2376264"/>
                <a:gridCol w="982616"/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вопроса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r>
                        <a:rPr lang="ru-RU" sz="14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опрошенных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Ответы обучающихся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человек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375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Знакомо ли вам растение одуванчик Назовите части цветка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 человек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Части цветка: назвали все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Назвали не полностью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30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Почему одуванчик получил такое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название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слова дуть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Пушистый 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Разлетается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знаю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317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Какие места произрастания одуванчика вы знаете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поле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 дворе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солнце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Везде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знаю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2467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ru-RU" sz="1400" b="0" dirty="0" smtClean="0">
                          <a:solidFill>
                            <a:srgbClr val="002060"/>
                          </a:solidFill>
                          <a:effectLst>
                            <a:reflection blurRad="6350" stA="55000" endA="300" endPos="45500" dir="5400000" sy="-100000" algn="bl" rotWithShape="0"/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еще вы знаете об одуванчике.</a:t>
                      </a:r>
                    </a:p>
                    <a:p>
                      <a:pPr algn="l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effectLst>
                            <a:reflection blurRad="6350" stA="55000" endA="300" endPos="45500" dir="5400000" sy="-100000" algn="bl" rotWithShape="0"/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а. Может ли одуванчик предсказывать погоду?</a:t>
                      </a:r>
                    </a:p>
                    <a:p>
                      <a:pPr algn="l"/>
                      <a:endParaRPr lang="ru-RU" sz="1400" b="0" dirty="0" smtClean="0">
                        <a:solidFill>
                          <a:srgbClr val="002060"/>
                        </a:solidFill>
                        <a:effectLst>
                          <a:reflection blurRad="6350" stA="55000" endA="300" endPos="45500" dir="5400000" sy="-100000" algn="bl" rotWithShape="0"/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1400" b="0" dirty="0" smtClean="0">
                        <a:solidFill>
                          <a:srgbClr val="002060"/>
                        </a:solidFill>
                        <a:effectLst>
                          <a:reflection blurRad="6350" stA="55000" endA="300" endPos="45500" dir="5400000" sy="-100000" algn="bl" rotWithShape="0"/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effectLst>
                            <a:reflection blurRad="6350" stA="55000" endA="300" endPos="45500" dir="5400000" sy="-100000" algn="bl" rotWithShape="0"/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б. Считается ли одуванчик лечебным?</a:t>
                      </a:r>
                    </a:p>
                    <a:p>
                      <a:pPr algn="l"/>
                      <a:endParaRPr lang="ru-RU" sz="1400" b="0" dirty="0" smtClean="0">
                        <a:solidFill>
                          <a:srgbClr val="002060"/>
                        </a:solidFill>
                        <a:effectLst>
                          <a:reflection blurRad="6350" stA="55000" endA="300" endPos="45500" dir="5400000" sy="-100000" algn="bl" rotWithShape="0"/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1400" b="0" dirty="0" smtClean="0">
                        <a:solidFill>
                          <a:srgbClr val="002060"/>
                        </a:solidFill>
                        <a:effectLst>
                          <a:reflection blurRad="6350" stA="55000" endA="300" endPos="45500" dir="5400000" sy="-100000" algn="bl" rotWithShape="0"/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effectLst>
                            <a:reflection blurRad="6350" stA="55000" endA="300" endPos="45500" dir="5400000" sy="-100000" algn="bl" rotWithShape="0"/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Если да , то какие его части и для лечения каких болезней используются.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знаю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знаю</a:t>
                      </a:r>
                    </a:p>
                    <a:p>
                      <a:endParaRPr lang="ru-RU" sz="14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Корень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Листья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Цветы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знаю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  <a:p>
                      <a:endParaRPr lang="ru-RU" sz="14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сказка%20одува"/>
          <p:cNvPicPr>
            <a:picLocks noChangeAspect="1" noChangeArrowheads="1"/>
          </p:cNvPicPr>
          <p:nvPr/>
        </p:nvPicPr>
        <p:blipFill>
          <a:blip r:embed="rId2">
            <a:lum bright="4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-47625"/>
            <a:ext cx="94535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Picture 4" descr="сказка%20одува"/>
          <p:cNvSpPr>
            <a:spLocks noChangeAspect="1" noChangeArrowheads="1"/>
          </p:cNvSpPr>
          <p:nvPr/>
        </p:nvSpPr>
        <p:spPr bwMode="auto">
          <a:xfrm flipH="1">
            <a:off x="1588" y="23813"/>
            <a:ext cx="9144000" cy="689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6" name="Заголовок 1"/>
          <p:cNvSpPr>
            <a:spLocks noGrp="1"/>
          </p:cNvSpPr>
          <p:nvPr>
            <p:ph type="ctrTitle"/>
          </p:nvPr>
        </p:nvSpPr>
        <p:spPr>
          <a:xfrm>
            <a:off x="214313" y="1571625"/>
            <a:ext cx="8715375" cy="2028825"/>
          </a:xfrm>
        </p:spPr>
        <p:txBody>
          <a:bodyPr/>
          <a:lstStyle/>
          <a:p>
            <a:pPr fontAlgn="t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7"/>
            <a:ext cx="8424936" cy="641552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Вывод анкетирования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полученных данных я поняла, что обучающиеся младших классов МБОУ СОШ № 2 не смогли точно ответить почему одуванчик получил такое название, не смогли назвать ареал произрастания одуванчика, может ли одуванчик предсказывать погоду. Хотя многие и знают, что одуванчик является лечебным, но не смогли объяснить какую часть одуванчика используют как лекарственное средство. 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тема </a:t>
            </a:r>
            <a:r>
              <a:rPr lang="ru-RU" sz="2400" b="1" dirty="0" smtClean="0">
                <a:solidFill>
                  <a:schemeClr val="accent2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актуальна.</a:t>
            </a:r>
            <a:endParaRPr lang="ru-RU" sz="2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Сформулировала проблему, цели, задачи, на которых основывается моя работа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28625" y="658813"/>
            <a:ext cx="800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b="1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435475" y="6224588"/>
            <a:ext cx="1857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endParaRPr lang="ru-RU" sz="28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сказка%20одува"/>
          <p:cNvPicPr>
            <a:picLocks noChangeAspect="1" noChangeArrowheads="1"/>
          </p:cNvPicPr>
          <p:nvPr/>
        </p:nvPicPr>
        <p:blipFill>
          <a:blip r:embed="rId3">
            <a:lum bright="4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-47625"/>
            <a:ext cx="94535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Picture 4" descr="сказка%20одува"/>
          <p:cNvSpPr>
            <a:spLocks noChangeAspect="1" noChangeArrowheads="1"/>
          </p:cNvSpPr>
          <p:nvPr/>
        </p:nvSpPr>
        <p:spPr bwMode="auto">
          <a:xfrm flipH="1">
            <a:off x="-14288" y="23813"/>
            <a:ext cx="9144001" cy="689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0" name="Заголовок 1"/>
          <p:cNvSpPr>
            <a:spLocks noGrp="1"/>
          </p:cNvSpPr>
          <p:nvPr>
            <p:ph type="ctrTitle"/>
          </p:nvPr>
        </p:nvSpPr>
        <p:spPr>
          <a:xfrm>
            <a:off x="214313" y="1571625"/>
            <a:ext cx="8715375" cy="2028825"/>
          </a:xfrm>
        </p:spPr>
        <p:txBody>
          <a:bodyPr/>
          <a:lstStyle/>
          <a:p>
            <a:pPr fontAlgn="t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922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333375"/>
            <a:ext cx="8424863" cy="6415088"/>
          </a:xfrm>
        </p:spPr>
        <p:txBody>
          <a:bodyPr/>
          <a:lstStyle/>
          <a:p>
            <a:pPr algn="l"/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С давних времен человек стремился быть ближе к природе. И это не случайно. Природа делает человека сильнее, здоровее, крепче. Поэтому знать свойство растений очень важно.</a:t>
            </a:r>
          </a:p>
          <a:p>
            <a:pPr algn="l"/>
            <a:endParaRPr lang="ru-RU" sz="24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Проблема.</a:t>
            </a:r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 обучающихся младших классов недостаточно знаний об окружающем мире и, в том числе о многих растениях.</a:t>
            </a:r>
          </a:p>
          <a:p>
            <a:pPr algn="l"/>
            <a:endParaRPr lang="ru-RU" sz="24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Растение семейства астровых - одуванчик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28625" y="658813"/>
            <a:ext cx="800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b="1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435475" y="6224588"/>
            <a:ext cx="1857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endParaRPr lang="ru-RU" sz="28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сказка%20одува"/>
          <p:cNvPicPr>
            <a:picLocks noChangeAspect="1" noChangeArrowheads="1"/>
          </p:cNvPicPr>
          <p:nvPr/>
        </p:nvPicPr>
        <p:blipFill>
          <a:blip r:embed="rId3">
            <a:lum bright="4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-47625"/>
            <a:ext cx="94535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Picture 4" descr="сказка%20одува"/>
          <p:cNvSpPr>
            <a:spLocks noChangeAspect="1" noChangeArrowheads="1"/>
          </p:cNvSpPr>
          <p:nvPr/>
        </p:nvSpPr>
        <p:spPr bwMode="auto">
          <a:xfrm flipH="1">
            <a:off x="-14288" y="23813"/>
            <a:ext cx="9144001" cy="689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4" name="Заголовок 1"/>
          <p:cNvSpPr>
            <a:spLocks noGrp="1"/>
          </p:cNvSpPr>
          <p:nvPr>
            <p:ph type="ctrTitle"/>
          </p:nvPr>
        </p:nvSpPr>
        <p:spPr>
          <a:xfrm>
            <a:off x="214313" y="1571625"/>
            <a:ext cx="8715375" cy="2028825"/>
          </a:xfrm>
        </p:spPr>
        <p:txBody>
          <a:bodyPr/>
          <a:lstStyle/>
          <a:p>
            <a:pPr fontAlgn="t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1024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333375"/>
            <a:ext cx="8424863" cy="6415088"/>
          </a:xfrm>
        </p:spPr>
        <p:txBody>
          <a:bodyPr/>
          <a:lstStyle/>
          <a:p>
            <a:pPr algn="l"/>
            <a:r>
              <a:rPr lang="ru-RU" sz="2400" b="1" smtClean="0">
                <a:solidFill>
                  <a:srgbClr val="C00000"/>
                </a:solidFill>
              </a:rPr>
              <a:t>Цель.</a:t>
            </a:r>
            <a:r>
              <a:rPr lang="ru-RU" sz="2400" b="1" smtClean="0">
                <a:solidFill>
                  <a:srgbClr val="002060"/>
                </a:solidFill>
              </a:rPr>
              <a:t> Узнать как можно больше о растении  одуванчик.</a:t>
            </a:r>
          </a:p>
          <a:p>
            <a:pPr algn="l"/>
            <a:r>
              <a:rPr lang="ru-RU" sz="2400" b="1" smtClean="0">
                <a:solidFill>
                  <a:srgbClr val="C00000"/>
                </a:solidFill>
              </a:rPr>
              <a:t>Задачи:</a:t>
            </a:r>
          </a:p>
          <a:p>
            <a:pPr algn="l"/>
            <a:r>
              <a:rPr lang="ru-RU" sz="2400" b="1" smtClean="0">
                <a:solidFill>
                  <a:srgbClr val="002060"/>
                </a:solidFill>
              </a:rPr>
              <a:t> 1. Изучить литературу по теме исследования.</a:t>
            </a:r>
          </a:p>
          <a:p>
            <a:pPr algn="l"/>
            <a:r>
              <a:rPr lang="ru-RU" sz="2400" b="1" smtClean="0">
                <a:solidFill>
                  <a:srgbClr val="002060"/>
                </a:solidFill>
              </a:rPr>
              <a:t> 2. Провести опрос, проанализировать ответы и сделать выводы о знаниях обучающихся по теме исследования среди ребят младших классов нашей школы. </a:t>
            </a:r>
          </a:p>
          <a:p>
            <a:pPr algn="l"/>
            <a:r>
              <a:rPr lang="ru-RU" sz="2400" b="1" smtClean="0">
                <a:solidFill>
                  <a:srgbClr val="002060"/>
                </a:solidFill>
              </a:rPr>
              <a:t> 3. Изучить ареал распространения одуванчика</a:t>
            </a:r>
          </a:p>
          <a:p>
            <a:pPr algn="l"/>
            <a:r>
              <a:rPr lang="ru-RU" sz="2400" b="1" smtClean="0">
                <a:solidFill>
                  <a:srgbClr val="002060"/>
                </a:solidFill>
              </a:rPr>
              <a:t> 4. Узнать интересные факты о таинственном цветке одуванчике.</a:t>
            </a:r>
          </a:p>
          <a:p>
            <a:pPr algn="l"/>
            <a:r>
              <a:rPr lang="ru-RU" sz="2400" b="1" smtClean="0">
                <a:solidFill>
                  <a:srgbClr val="C00000"/>
                </a:solidFill>
              </a:rPr>
              <a:t>Гипотеза: </a:t>
            </a:r>
          </a:p>
          <a:p>
            <a:pPr algn="l"/>
            <a:r>
              <a:rPr lang="ru-RU" sz="2400" b="1" smtClean="0">
                <a:solidFill>
                  <a:srgbClr val="002060"/>
                </a:solidFill>
              </a:rPr>
              <a:t> Я предполагаю, что одуванчик, хотя и сорняк, но обладает полезными свойствами и приносит для человека больше пользы, чем вреда.</a:t>
            </a:r>
          </a:p>
          <a:p>
            <a:pPr algn="l"/>
            <a:endParaRPr lang="ru-RU" sz="24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28625" y="658813"/>
            <a:ext cx="800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b="1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435475" y="6224588"/>
            <a:ext cx="1857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endParaRPr lang="ru-RU" sz="28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F:\Обложки\risunok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1484784"/>
            <a:ext cx="8750207" cy="5158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48680"/>
            <a:ext cx="7143800" cy="864096"/>
          </a:xfrm>
        </p:spPr>
        <p:txBody>
          <a:bodyPr rtlCol="0">
            <a:normAutofit fontScale="7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Микроисследование 1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одуванчика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9938" name="Picture 2" descr="F:\Обложки\risunok7.png"/>
          <p:cNvPicPr>
            <a:picLocks noChangeAspect="1" noChangeArrowheads="1"/>
          </p:cNvPicPr>
          <p:nvPr/>
        </p:nvPicPr>
        <p:blipFill>
          <a:blip/>
          <a:srcRect/>
          <a:stretch>
            <a:fillRect/>
          </a:stretch>
        </p:blipFill>
        <p:spPr bwMode="auto">
          <a:xfrm>
            <a:off x="-75743" y="2470658"/>
            <a:ext cx="9219743" cy="4601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9" name="Прямоугольник 5"/>
          <p:cNvSpPr>
            <a:spLocks noChangeArrowheads="1"/>
          </p:cNvSpPr>
          <p:nvPr/>
        </p:nvSpPr>
        <p:spPr bwMode="auto">
          <a:xfrm>
            <a:off x="214313" y="3071813"/>
            <a:ext cx="2671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/>
              <a:t>цветочные стрелки </a:t>
            </a:r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 bwMode="auto">
          <a:xfrm>
            <a:off x="3071813" y="3500438"/>
            <a:ext cx="857250" cy="285750"/>
          </a:xfrm>
          <a:prstGeom prst="straightConnector1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  <a:tailEnd type="arrow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Прямая со стрелкой 9"/>
          <p:cNvCxnSpPr/>
          <p:nvPr/>
        </p:nvCxnSpPr>
        <p:spPr bwMode="auto">
          <a:xfrm>
            <a:off x="1357313" y="2143125"/>
            <a:ext cx="1500187" cy="214313"/>
          </a:xfrm>
          <a:prstGeom prst="straightConnector1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  <a:tailEnd type="arrow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Прямая со стрелкой 11"/>
          <p:cNvCxnSpPr/>
          <p:nvPr/>
        </p:nvCxnSpPr>
        <p:spPr bwMode="auto">
          <a:xfrm>
            <a:off x="2786063" y="3286125"/>
            <a:ext cx="1000125" cy="142875"/>
          </a:xfrm>
          <a:prstGeom prst="straightConnector1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19050">
            <a:solidFill>
              <a:schemeClr val="tx1"/>
            </a:solidFill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Прямая со стрелкой 15"/>
          <p:cNvCxnSpPr/>
          <p:nvPr/>
        </p:nvCxnSpPr>
        <p:spPr bwMode="auto">
          <a:xfrm>
            <a:off x="2214563" y="5143500"/>
            <a:ext cx="1143000" cy="1588"/>
          </a:xfrm>
          <a:prstGeom prst="straightConnector1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19050">
            <a:solidFill>
              <a:schemeClr val="tx1"/>
            </a:solidFill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274" name="Прямоугольник 17"/>
          <p:cNvSpPr>
            <a:spLocks noChangeArrowheads="1"/>
          </p:cNvSpPr>
          <p:nvPr/>
        </p:nvSpPr>
        <p:spPr bwMode="auto">
          <a:xfrm>
            <a:off x="142875" y="3643313"/>
            <a:ext cx="33575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/>
              <a:t>цветочные корзинки, состоящей из язычковых цветов с хохолком</a:t>
            </a:r>
            <a:endParaRPr lang="ru-RU"/>
          </a:p>
        </p:txBody>
      </p:sp>
      <p:cxnSp>
        <p:nvCxnSpPr>
          <p:cNvPr id="19" name="Прямая со стрелкой 18"/>
          <p:cNvCxnSpPr/>
          <p:nvPr/>
        </p:nvCxnSpPr>
        <p:spPr bwMode="auto">
          <a:xfrm flipV="1">
            <a:off x="3429000" y="2428875"/>
            <a:ext cx="2071688" cy="1604963"/>
          </a:xfrm>
          <a:prstGeom prst="straightConnector1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19050">
            <a:solidFill>
              <a:schemeClr val="tx1"/>
            </a:solidFill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276" name="Прямоугольник 24"/>
          <p:cNvSpPr>
            <a:spLocks noChangeArrowheads="1"/>
          </p:cNvSpPr>
          <p:nvPr/>
        </p:nvSpPr>
        <p:spPr bwMode="auto">
          <a:xfrm>
            <a:off x="0" y="4714875"/>
            <a:ext cx="32146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/>
              <a:t>листья у одуванчика прикорневые</a:t>
            </a:r>
            <a:endParaRPr lang="ru-RU"/>
          </a:p>
        </p:txBody>
      </p:sp>
      <p:sp>
        <p:nvSpPr>
          <p:cNvPr id="11277" name="Прямоугольник 26"/>
          <p:cNvSpPr>
            <a:spLocks noChangeArrowheads="1"/>
          </p:cNvSpPr>
          <p:nvPr/>
        </p:nvSpPr>
        <p:spPr bwMode="auto">
          <a:xfrm>
            <a:off x="2071688" y="5715000"/>
            <a:ext cx="106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/>
              <a:t>корень</a:t>
            </a:r>
            <a:endParaRPr lang="ru-RU"/>
          </a:p>
        </p:txBody>
      </p:sp>
      <p:cxnSp>
        <p:nvCxnSpPr>
          <p:cNvPr id="28" name="Прямая со стрелкой 27"/>
          <p:cNvCxnSpPr/>
          <p:nvPr/>
        </p:nvCxnSpPr>
        <p:spPr bwMode="auto">
          <a:xfrm>
            <a:off x="3286125" y="5929313"/>
            <a:ext cx="2000250" cy="214312"/>
          </a:xfrm>
          <a:prstGeom prst="straightConnector1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19050">
            <a:solidFill>
              <a:schemeClr val="tx1"/>
            </a:solidFill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279" name="Прямоугольник 35"/>
          <p:cNvSpPr>
            <a:spLocks noChangeArrowheads="1"/>
          </p:cNvSpPr>
          <p:nvPr/>
        </p:nvSpPr>
        <p:spPr bwMode="auto">
          <a:xfrm>
            <a:off x="285750" y="2286000"/>
            <a:ext cx="1074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/>
              <a:t>семена</a:t>
            </a:r>
            <a:endParaRPr lang="ru-RU"/>
          </a:p>
        </p:txBody>
      </p:sp>
      <p:cxnSp>
        <p:nvCxnSpPr>
          <p:cNvPr id="37" name="Прямая со стрелкой 36"/>
          <p:cNvCxnSpPr/>
          <p:nvPr/>
        </p:nvCxnSpPr>
        <p:spPr bwMode="auto">
          <a:xfrm flipV="1">
            <a:off x="1357313" y="2286000"/>
            <a:ext cx="1071562" cy="142875"/>
          </a:xfrm>
          <a:prstGeom prst="straightConnector1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19050">
            <a:solidFill>
              <a:schemeClr val="tx1"/>
            </a:solidFill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899</TotalTime>
  <Words>1295</Words>
  <Application>Microsoft Office PowerPoint</Application>
  <PresentationFormat>Экран (4:3)</PresentationFormat>
  <Paragraphs>206</Paragraphs>
  <Slides>26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Calibri</vt:lpstr>
      <vt:lpstr>Arial</vt:lpstr>
      <vt:lpstr>Georgia</vt:lpstr>
      <vt:lpstr>Times New Roman</vt:lpstr>
      <vt:lpstr>Тема Office</vt:lpstr>
      <vt:lpstr>Тема2</vt:lpstr>
      <vt:lpstr>Тема   «Таинственный мир одуванчика</vt:lpstr>
      <vt:lpstr>Презентация PowerPoint</vt:lpstr>
      <vt:lpstr>       </vt:lpstr>
      <vt:lpstr>       </vt:lpstr>
      <vt:lpstr>       </vt:lpstr>
      <vt:lpstr>       </vt:lpstr>
      <vt:lpstr>       </vt:lpstr>
      <vt:lpstr>       </vt:lpstr>
      <vt:lpstr>Презентация PowerPoint</vt:lpstr>
      <vt:lpstr>Презентация PowerPoint</vt:lpstr>
      <vt:lpstr>Микроисследование 2 Почему цветок получил название одуванчик</vt:lpstr>
      <vt:lpstr>Микроисследование 2  Почему цветок получил название одуванчик</vt:lpstr>
      <vt:lpstr>Микроисследование 3 Ареал произрастания одуванчиков</vt:lpstr>
      <vt:lpstr>Ареал произрастания </vt:lpstr>
      <vt:lpstr>Одуванчик красноплодный   </vt:lpstr>
      <vt:lpstr>     Одуванчик поздний   Растёт в степях, на меловых обнажениях, солонцах, сбитых местах. Распространенность: Европейско-кавказский вид. В  Средней России встречается только на юге чернозёмной полосы - в Воронежской, Курской и Тамбовской областях. </vt:lpstr>
      <vt:lpstr>    Одуванчик бессарабский  Растёт на засоленных лугах, солонцах, обнажениях известняка и мела. Распространенность:  В Средней России встречается в южных районах чернозёмной полосы. </vt:lpstr>
      <vt:lpstr>         Одуванчик белоязычковый Одуванчик имеет белые лепестки, желтый центр (похож на ромашку) и некоторое количество зеленых листьев вокруг трубочного (как у самого обыкновенного одуванчика средней полосы России) стебля. Редкий вид. Узколокальный эндемик Кандалакшского побережья Кольского полуострова Произрастает на приморских скалах Турьего мыса (Терский р-н Мурманской обл.). Необходимы строгая охрана природной популяции и контроль за ее состоянием. Культивируется в ботанических садах Кировска, Иркутска и Новосибирска. </vt:lpstr>
      <vt:lpstr>Такие разные одуванчики</vt:lpstr>
      <vt:lpstr> Микроисследование 4 А Может ли одуванчик предсказывать погоду</vt:lpstr>
      <vt:lpstr>Микроисследование 4</vt:lpstr>
      <vt:lpstr>Презентация PowerPoint</vt:lpstr>
      <vt:lpstr>Микроисследование 4 Б</vt:lpstr>
      <vt:lpstr>     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  «Одуванчик – маленькое солнышко»</dc:title>
  <dc:creator>пользователь</dc:creator>
  <cp:lastModifiedBy>адм</cp:lastModifiedBy>
  <cp:revision>145</cp:revision>
  <dcterms:created xsi:type="dcterms:W3CDTF">2016-10-10T10:36:38Z</dcterms:created>
  <dcterms:modified xsi:type="dcterms:W3CDTF">2017-09-26T01:52:43Z</dcterms:modified>
</cp:coreProperties>
</file>