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4" r:id="rId6"/>
    <p:sldId id="260" r:id="rId7"/>
    <p:sldId id="261" r:id="rId8"/>
    <p:sldId id="262" r:id="rId9"/>
    <p:sldId id="263" r:id="rId10"/>
    <p:sldId id="265" r:id="rId11"/>
    <p:sldId id="266" r:id="rId12"/>
    <p:sldId id="268" r:id="rId13"/>
    <p:sldId id="267"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89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258"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AE4F9CF-F82C-4A39-BA67-D1378578BF0B}" type="datetimeFigureOut">
              <a:rPr lang="ru-RU" smtClean="0"/>
              <a:pPr/>
              <a:t>21.12.2016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39AC51F-062C-44FC-B8B1-7AAEB646748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4F9CF-F82C-4A39-BA67-D1378578BF0B}" type="datetimeFigureOut">
              <a:rPr lang="ru-RU" smtClean="0"/>
              <a:pPr/>
              <a:t>21.12.2016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9AC51F-062C-44FC-B8B1-7AAEB646748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a:blipFill>
            <a:blip r:embed="rId2" cstate="print"/>
            <a:stretch>
              <a:fillRect/>
            </a:stretch>
          </a:blipFill>
        </p:spPr>
        <p:txBody>
          <a:bodyPr/>
          <a:lstStyle/>
          <a:p>
            <a:r>
              <a:rPr lang="ru-RU" dirty="0" smtClean="0"/>
              <a:t/>
            </a:r>
            <a:br>
              <a:rPr lang="ru-RU" dirty="0" smtClean="0"/>
            </a:br>
            <a:r>
              <a:rPr lang="ru-RU" dirty="0" smtClean="0"/>
              <a:t>                      </a:t>
            </a:r>
            <a:br>
              <a:rPr lang="ru-RU" dirty="0" smtClean="0"/>
            </a:br>
            <a:r>
              <a:rPr lang="ru-RU" dirty="0" smtClean="0"/>
              <a:t/>
            </a:r>
            <a:br>
              <a:rPr lang="ru-RU" dirty="0" smtClean="0"/>
            </a:br>
            <a:r>
              <a:rPr lang="ru-RU" dirty="0" smtClean="0"/>
              <a:t>                         </a:t>
            </a:r>
            <a:r>
              <a:rPr lang="ru-RU" sz="3600" dirty="0" smtClean="0"/>
              <a:t>П</a:t>
            </a:r>
            <a:r>
              <a:rPr lang="ru-RU" sz="2400" dirty="0" smtClean="0"/>
              <a:t>одготовила </a:t>
            </a:r>
            <a:r>
              <a:rPr lang="ru-RU" sz="2400" dirty="0" err="1" smtClean="0"/>
              <a:t>Кичатая</a:t>
            </a:r>
            <a:r>
              <a:rPr lang="ru-RU" sz="2400" dirty="0" smtClean="0"/>
              <a:t> Л.А.</a:t>
            </a:r>
            <a:r>
              <a:rPr lang="ru-RU" sz="3200" dirty="0"/>
              <a:t/>
            </a:r>
            <a:br>
              <a:rPr lang="ru-RU" sz="3200" dirty="0"/>
            </a:br>
            <a:endParaRPr lang="ru-RU" sz="3200" dirty="0"/>
          </a:p>
        </p:txBody>
      </p:sp>
      <p:sp>
        <p:nvSpPr>
          <p:cNvPr id="3" name="Подзаголовок 2"/>
          <p:cNvSpPr>
            <a:spLocks noGrp="1"/>
          </p:cNvSpPr>
          <p:nvPr>
            <p:ph type="subTitle" idx="1"/>
          </p:nvPr>
        </p:nvSpPr>
        <p:spPr>
          <a:xfrm>
            <a:off x="1371600" y="1268760"/>
            <a:ext cx="6400800" cy="2160240"/>
          </a:xfrm>
        </p:spPr>
        <p:txBody>
          <a:bodyPr>
            <a:normAutofit fontScale="70000" lnSpcReduction="20000"/>
          </a:bodyPr>
          <a:lstStyle/>
          <a:p>
            <a:endParaRPr lang="ru-RU" sz="4800" b="1" dirty="0" smtClean="0">
              <a:solidFill>
                <a:srgbClr val="FF0000"/>
              </a:solidFill>
            </a:endParaRPr>
          </a:p>
          <a:p>
            <a:endParaRPr lang="ru-RU" sz="4800" b="1" dirty="0" smtClean="0">
              <a:solidFill>
                <a:srgbClr val="FF0000"/>
              </a:solidFill>
            </a:endParaRPr>
          </a:p>
          <a:p>
            <a:r>
              <a:rPr lang="ru-RU" sz="4800" b="1" dirty="0" smtClean="0">
                <a:solidFill>
                  <a:srgbClr val="FF0000"/>
                </a:solidFill>
              </a:rPr>
              <a:t>«</a:t>
            </a:r>
            <a:r>
              <a:rPr lang="ru-RU" sz="4800" b="1" dirty="0">
                <a:solidFill>
                  <a:srgbClr val="FF0000"/>
                </a:solidFill>
              </a:rPr>
              <a:t>Организация двигательной активности детей на прогулке»</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8686800" cy="6126163"/>
          </a:xfrm>
          <a:blipFill>
            <a:blip r:embed="rId2" cstate="print"/>
            <a:stretch>
              <a:fillRect/>
            </a:stretch>
          </a:blipFill>
        </p:spPr>
        <p:txBody>
          <a:bodyPr/>
          <a:lstStyle/>
          <a:p>
            <a:r>
              <a:rPr lang="ru-RU" sz="2400" dirty="0" smtClean="0"/>
              <a:t> </a:t>
            </a:r>
            <a:r>
              <a:rPr lang="ru-RU" dirty="0" smtClean="0"/>
              <a:t>Наряду с бегом и прыжками используются упражнения в метании, бросании и ловле мяча с целью подготовки детей к спортивным играм (баскетбол, теннис и т.д.).в прогулку могут быть включены различные упражнения с мячом: прокатывание по земле, узкой дорожке; подбрасывание и ловля; удары о стену; метание в цель и на дальность.</a:t>
            </a:r>
            <a:endParaRPr lang="ru-RU" sz="2400"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0"/>
            <a:ext cx="8229600" cy="6126163"/>
          </a:xfrm>
          <a:blipFill>
            <a:blip r:embed="rId2" cstate="print"/>
            <a:stretch>
              <a:fillRect/>
            </a:stretch>
          </a:blipFill>
        </p:spPr>
        <p:txBody>
          <a:bodyPr>
            <a:normAutofit/>
          </a:bodyPr>
          <a:lstStyle/>
          <a:p>
            <a:r>
              <a:rPr lang="ru-RU" dirty="0" smtClean="0"/>
              <a:t> </a:t>
            </a:r>
            <a:r>
              <a:rPr lang="ru-RU" sz="2400" dirty="0" smtClean="0"/>
              <a:t>На прогулке значительное место следует отводить спортивным упражнениям, способствующих формированию разнообразных двигательных навыков и качеств. Спортивные упражнения планируются в зависимости от времени года (зимой - катание на санках, ходьба на лыжах; весной и летом - катание на велосипеде и самокате). В </a:t>
            </a:r>
            <a:r>
              <a:rPr lang="ru-RU" sz="2400" b="1" dirty="0" smtClean="0">
                <a:solidFill>
                  <a:srgbClr val="00B050"/>
                </a:solidFill>
              </a:rPr>
              <a:t>старшей группе </a:t>
            </a:r>
            <a:r>
              <a:rPr lang="ru-RU" sz="2400" dirty="0" smtClean="0"/>
              <a:t>дети в основном катаются на санках, скользят по ледяным дорожкам, в </a:t>
            </a:r>
            <a:r>
              <a:rPr lang="ru-RU" sz="2400" b="1" dirty="0" smtClean="0">
                <a:solidFill>
                  <a:srgbClr val="0070C0"/>
                </a:solidFill>
              </a:rPr>
              <a:t>подготовительной</a:t>
            </a:r>
            <a:r>
              <a:rPr lang="ru-RU" sz="2400" dirty="0" smtClean="0"/>
              <a:t> - ходят на лыжах, ездят на велосипеде.</a:t>
            </a:r>
          </a:p>
          <a:p>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126163"/>
          </a:xfrm>
        </p:spPr>
        <p:txBody>
          <a:bodyPr>
            <a:normAutofit/>
          </a:bodyPr>
          <a:lstStyle/>
          <a:p>
            <a:r>
              <a:rPr lang="ru-RU" dirty="0" smtClean="0"/>
              <a:t> </a:t>
            </a:r>
            <a:r>
              <a:rPr lang="ru-RU" sz="2400" b="1" dirty="0" smtClean="0"/>
              <a:t>При подборе игр и физических упражнений должно предусматриваться чередование таких видов основных движений, которые дети могли бы с интересом повторять несколько раз. Иногда допускается использование одного и того же движения в подвижной игре и физическом упражнении. После ходьбы на лыжах, катания на санках дети неохотно переключаются на игры с другими видами. Объясняется это тем, что за короткое время (10-12 мин) дети не успевают удовлетворить свою потребность в данном движении. Поэтому после ходьбы на лыжах можно предложить игры с использованием лыж: «Подними предмет», «Кто первый развернётся?» и др.</a:t>
            </a:r>
            <a:endParaRPr lang="ru-RU" b="1"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blipFill>
            <a:blip r:embed="rId2" cstate="print"/>
            <a:stretch>
              <a:fillRect/>
            </a:stretch>
          </a:blipFill>
        </p:spPr>
        <p:txBody>
          <a:bodyPr/>
          <a:lstStyle/>
          <a:p>
            <a:endParaRPr lang="ru-RU" dirty="0" smtClean="0"/>
          </a:p>
          <a:p>
            <a:endParaRPr lang="ru-RU" dirty="0" smtClean="0"/>
          </a:p>
          <a:p>
            <a:endParaRPr lang="ru-RU" dirty="0" smtClean="0">
              <a:solidFill>
                <a:srgbClr val="7030A0"/>
              </a:solidFill>
            </a:endParaRPr>
          </a:p>
          <a:p>
            <a:r>
              <a:rPr lang="ru-RU" dirty="0" smtClean="0">
                <a:solidFill>
                  <a:srgbClr val="7030A0"/>
                </a:solidFill>
              </a:rPr>
              <a:t>При </a:t>
            </a:r>
            <a:r>
              <a:rPr lang="ru-RU" dirty="0" smtClean="0">
                <a:solidFill>
                  <a:srgbClr val="7030A0"/>
                </a:solidFill>
              </a:rPr>
              <a:t>подборе игр и упражнений важно учитывать время года и место их проведения.</a:t>
            </a:r>
          </a:p>
          <a:p>
            <a:r>
              <a:rPr lang="ru-RU" dirty="0" smtClean="0">
                <a:solidFill>
                  <a:srgbClr val="7030A0"/>
                </a:solidFill>
              </a:rPr>
              <a:t> В </a:t>
            </a:r>
            <a:r>
              <a:rPr lang="ru-RU" dirty="0" smtClean="0">
                <a:solidFill>
                  <a:srgbClr val="FF0000"/>
                </a:solidFill>
              </a:rPr>
              <a:t>сентябре, мае, июне </a:t>
            </a:r>
            <a:r>
              <a:rPr lang="ru-RU" dirty="0" smtClean="0">
                <a:solidFill>
                  <a:srgbClr val="7030A0"/>
                </a:solidFill>
              </a:rPr>
              <a:t>обязательны игры с более длительным бегом, с элементами соревнований, игры, эстафеты.</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blipFill>
            <a:blip r:embed="rId2" cstate="print"/>
            <a:stretch>
              <a:fillRect/>
            </a:stretch>
          </a:blipFill>
        </p:spPr>
        <p:txBody>
          <a:bodyPr/>
          <a:lstStyle/>
          <a:p>
            <a:pPr algn="ctr"/>
            <a:endParaRPr lang="ru-RU" b="1" i="1" dirty="0" smtClean="0"/>
          </a:p>
          <a:p>
            <a:pPr algn="ctr"/>
            <a:endParaRPr lang="ru-RU" b="1" i="1" dirty="0" smtClean="0"/>
          </a:p>
          <a:p>
            <a:pPr algn="ctr"/>
            <a:r>
              <a:rPr lang="ru-RU" b="1" i="1" dirty="0" smtClean="0"/>
              <a:t>Примерный </a:t>
            </a:r>
            <a:r>
              <a:rPr lang="ru-RU" b="1" i="1" dirty="0" smtClean="0"/>
              <a:t>подбор игр и упражнений для проведения на прогулке летом</a:t>
            </a:r>
            <a:r>
              <a:rPr lang="ru-RU" b="1" i="1" dirty="0" smtClean="0"/>
              <a:t>.</a:t>
            </a:r>
          </a:p>
          <a:p>
            <a:r>
              <a:rPr lang="ru-RU" dirty="0" smtClean="0">
                <a:solidFill>
                  <a:srgbClr val="FF0000"/>
                </a:solidFill>
              </a:rPr>
              <a:t>1.   П/и с бегом «Весёлые соревнования».</a:t>
            </a:r>
          </a:p>
          <a:p>
            <a:r>
              <a:rPr lang="ru-RU" dirty="0" smtClean="0">
                <a:solidFill>
                  <a:srgbClr val="FF0000"/>
                </a:solidFill>
              </a:rPr>
              <a:t> 2.   Езда на велосипеде по прямой, по кругу </a:t>
            </a:r>
            <a:r>
              <a:rPr lang="ru-RU" dirty="0" smtClean="0">
                <a:solidFill>
                  <a:srgbClr val="FF0000"/>
                </a:solidFill>
              </a:rPr>
              <a:t>      змейкой </a:t>
            </a:r>
            <a:r>
              <a:rPr lang="ru-RU" dirty="0" smtClean="0">
                <a:solidFill>
                  <a:srgbClr val="FF0000"/>
                </a:solidFill>
              </a:rPr>
              <a:t>(с разной скоростью).</a:t>
            </a:r>
          </a:p>
          <a:p>
            <a:r>
              <a:rPr lang="ru-RU" dirty="0" smtClean="0">
                <a:solidFill>
                  <a:srgbClr val="FF0000"/>
                </a:solidFill>
              </a:rPr>
              <a:t> 3.   Метание мешочков с песком вдаль (</a:t>
            </a:r>
            <a:r>
              <a:rPr lang="ru-RU" dirty="0" err="1" smtClean="0">
                <a:solidFill>
                  <a:srgbClr val="FF0000"/>
                </a:solidFill>
              </a:rPr>
              <a:t>рас.не</a:t>
            </a:r>
            <a:r>
              <a:rPr lang="ru-RU" dirty="0" smtClean="0">
                <a:solidFill>
                  <a:srgbClr val="FF0000"/>
                </a:solidFill>
              </a:rPr>
              <a:t> менее 10 м</a:t>
            </a:r>
            <a:r>
              <a:rPr lang="ru-RU" dirty="0" smtClean="0"/>
              <a:t>).</a:t>
            </a:r>
          </a:p>
          <a:p>
            <a:pPr algn="ctr"/>
            <a:endParaRPr lang="ru-RU" b="1" i="1"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126163"/>
          </a:xfrm>
          <a:blipFill>
            <a:blip r:embed="rId2" cstate="print"/>
            <a:stretch>
              <a:fillRect/>
            </a:stretch>
          </a:blipFill>
        </p:spPr>
        <p:txBody>
          <a:bodyPr/>
          <a:lstStyle/>
          <a:p>
            <a:endParaRPr lang="ru-RU" b="1" dirty="0" smtClean="0">
              <a:solidFill>
                <a:schemeClr val="accent4">
                  <a:lumMod val="50000"/>
                </a:schemeClr>
              </a:solidFill>
            </a:endParaRPr>
          </a:p>
          <a:p>
            <a:endParaRPr lang="ru-RU" b="1" dirty="0" smtClean="0">
              <a:solidFill>
                <a:schemeClr val="accent4">
                  <a:lumMod val="50000"/>
                </a:schemeClr>
              </a:solidFill>
            </a:endParaRPr>
          </a:p>
          <a:p>
            <a:r>
              <a:rPr lang="ru-RU" b="1" dirty="0" smtClean="0">
                <a:solidFill>
                  <a:schemeClr val="accent4">
                    <a:lumMod val="50000"/>
                  </a:schemeClr>
                </a:solidFill>
              </a:rPr>
              <a:t>Поздней </a:t>
            </a:r>
            <a:r>
              <a:rPr lang="ru-RU" b="1" dirty="0" smtClean="0">
                <a:solidFill>
                  <a:schemeClr val="accent4">
                    <a:lumMod val="50000"/>
                  </a:schemeClr>
                </a:solidFill>
              </a:rPr>
              <a:t>осенью и ранней весной на прогулке необходимо вводить разнообразные физические упражнения с обручем, скакалкой, кольцом и др. Их можно организовать под навесом на веранде.</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126163"/>
          </a:xfrm>
          <a:blipFill>
            <a:blip r:embed="rId2" cstate="print"/>
            <a:stretch>
              <a:fillRect/>
            </a:stretch>
          </a:blipFill>
        </p:spPr>
        <p:txBody>
          <a:bodyPr>
            <a:normAutofit/>
          </a:bodyPr>
          <a:lstStyle/>
          <a:p>
            <a:endParaRPr lang="ru-RU" b="1" dirty="0" smtClean="0"/>
          </a:p>
          <a:p>
            <a:r>
              <a:rPr lang="ru-RU" b="1" dirty="0" smtClean="0"/>
              <a:t>Примерный </a:t>
            </a:r>
            <a:r>
              <a:rPr lang="ru-RU" b="1" dirty="0" smtClean="0"/>
              <a:t>подбор игр и упражнений для проведения на прогулке в весеннее - осенний период.</a:t>
            </a:r>
          </a:p>
          <a:p>
            <a:r>
              <a:rPr lang="ru-RU" b="1" dirty="0" smtClean="0">
                <a:solidFill>
                  <a:srgbClr val="7030A0"/>
                </a:solidFill>
              </a:rPr>
              <a:t> </a:t>
            </a:r>
            <a:r>
              <a:rPr lang="ru-RU" b="1" dirty="0" smtClean="0">
                <a:solidFill>
                  <a:srgbClr val="7030A0"/>
                </a:solidFill>
              </a:rPr>
              <a:t>1</a:t>
            </a:r>
            <a:r>
              <a:rPr lang="ru-RU" b="1" dirty="0" smtClean="0">
                <a:solidFill>
                  <a:srgbClr val="7030A0"/>
                </a:solidFill>
              </a:rPr>
              <a:t>.  П/и с бегом «Догони свою пару».</a:t>
            </a:r>
          </a:p>
          <a:p>
            <a:pPr>
              <a:buNone/>
            </a:pPr>
            <a:r>
              <a:rPr lang="ru-RU" b="1" dirty="0" smtClean="0">
                <a:solidFill>
                  <a:srgbClr val="7030A0"/>
                </a:solidFill>
              </a:rPr>
              <a:t> 2. Прокатывание обруча по ровной дорожке («Кто дальше  всех проктит обруч?»).</a:t>
            </a:r>
          </a:p>
          <a:p>
            <a:pPr>
              <a:buNone/>
            </a:pPr>
            <a:r>
              <a:rPr lang="ru-RU" b="1" dirty="0" smtClean="0">
                <a:solidFill>
                  <a:srgbClr val="7030A0"/>
                </a:solidFill>
              </a:rPr>
              <a:t> 3.   Прыжки через скалку разными способами.</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blipFill>
            <a:blip r:embed="rId2" cstate="print"/>
            <a:stretch>
              <a:fillRect/>
            </a:stretch>
          </a:blipFill>
        </p:spPr>
        <p:txBody>
          <a:bodyPr/>
          <a:lstStyle/>
          <a:p>
            <a:r>
              <a:rPr lang="ru-RU" b="1" dirty="0" smtClean="0"/>
              <a:t>Зимой планируется ходьба на лыжах, скольжение по ледяным дорожкам с использованием разнообразных заданий (присесть, повернуться и т.д.).в программное содержание зимней прогулки могут быть включены игры-эстафеты на санках и лыжах, игры с элементами хоккея. Наличие разнообразных построек способствует развитию основных движений (ходьба и бег, метание снежков и т.п.).</a:t>
            </a:r>
            <a:endParaRPr lang="ru-RU"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solidFill>
                  <a:srgbClr val="7030A0"/>
                </a:solidFill>
              </a:rPr>
              <a:t>Примерный подбор игр и упражнений для проведения на прогулке зимой</a:t>
            </a:r>
            <a:r>
              <a:rPr lang="ru-RU" dirty="0" smtClean="0">
                <a:solidFill>
                  <a:srgbClr val="7030A0"/>
                </a:solidFill>
              </a:rPr>
              <a:t>.</a:t>
            </a:r>
          </a:p>
          <a:p>
            <a:pPr>
              <a:buNone/>
            </a:pPr>
            <a:r>
              <a:rPr lang="ru-RU" sz="2800" dirty="0" smtClean="0"/>
              <a:t>1</a:t>
            </a:r>
            <a:r>
              <a:rPr lang="ru-RU" sz="2800" dirty="0" smtClean="0"/>
              <a:t>.  П/и с бегом «Быстро возьми, быстро положи».</a:t>
            </a:r>
          </a:p>
          <a:p>
            <a:pPr>
              <a:buNone/>
            </a:pPr>
            <a:r>
              <a:rPr lang="ru-RU" sz="2800" dirty="0" smtClean="0"/>
              <a:t> 2.  Катание на санках. Игра-эстафета «Гонки санок».</a:t>
            </a:r>
          </a:p>
          <a:p>
            <a:pPr>
              <a:buNone/>
            </a:pPr>
            <a:r>
              <a:rPr lang="ru-RU" sz="2800" dirty="0" smtClean="0"/>
              <a:t> 3.  Прыжки со снежных валов.</a:t>
            </a:r>
          </a:p>
          <a:p>
            <a:pPr>
              <a:buNone/>
            </a:pP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lgn="ctr"/>
            <a:endParaRPr lang="ru-RU" dirty="0" smtClean="0">
              <a:solidFill>
                <a:srgbClr val="1E8919"/>
              </a:solidFill>
            </a:endParaRPr>
          </a:p>
          <a:p>
            <a:pPr algn="ctr"/>
            <a:endParaRPr lang="ru-RU" dirty="0" smtClean="0">
              <a:solidFill>
                <a:srgbClr val="1E8919"/>
              </a:solidFill>
            </a:endParaRPr>
          </a:p>
          <a:p>
            <a:pPr algn="ctr"/>
            <a:r>
              <a:rPr lang="ru-RU" dirty="0" smtClean="0">
                <a:solidFill>
                  <a:srgbClr val="1E8919"/>
                </a:solidFill>
              </a:rPr>
              <a:t> Все предложенные педагогические приёмы и методы индивидуально-дифференцированного подхода к детям должны строится с учётом интереса ребёнка к играм и разным видам деятельности.</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786210"/>
          </a:xfrm>
        </p:spPr>
        <p:txBody>
          <a:bodyPr>
            <a:normAutofit fontScale="90000"/>
          </a:bodyPr>
          <a:lstStyle/>
          <a:p>
            <a:r>
              <a:rPr lang="ru-RU" dirty="0"/>
              <a:t>В детском саду используются разные формы работы по физическому воспитанию </a:t>
            </a:r>
          </a:p>
        </p:txBody>
      </p:sp>
      <p:sp>
        <p:nvSpPr>
          <p:cNvPr id="3" name="Содержимое 2"/>
          <p:cNvSpPr>
            <a:spLocks noGrp="1"/>
          </p:cNvSpPr>
          <p:nvPr>
            <p:ph idx="1"/>
          </p:nvPr>
        </p:nvSpPr>
        <p:spPr>
          <a:xfrm>
            <a:off x="457200" y="2132856"/>
            <a:ext cx="8229600" cy="4725144"/>
          </a:xfrm>
          <a:blipFill>
            <a:blip r:embed="rId2" cstate="print"/>
            <a:stretch>
              <a:fillRect/>
            </a:stretch>
          </a:blipFill>
        </p:spPr>
        <p:txBody>
          <a:bodyPr/>
          <a:lstStyle/>
          <a:p>
            <a:r>
              <a:rPr lang="ru-RU" dirty="0"/>
              <a:t>физкультурные </a:t>
            </a:r>
            <a:r>
              <a:rPr lang="ru-RU" dirty="0" smtClean="0"/>
              <a:t>занятия</a:t>
            </a:r>
          </a:p>
          <a:p>
            <a:r>
              <a:rPr lang="ru-RU" dirty="0"/>
              <a:t>утренняя </a:t>
            </a:r>
            <a:r>
              <a:rPr lang="ru-RU" dirty="0" smtClean="0"/>
              <a:t>гимнастика</a:t>
            </a:r>
          </a:p>
          <a:p>
            <a:r>
              <a:rPr lang="ru-RU" dirty="0"/>
              <a:t>подвижные игры </a:t>
            </a:r>
            <a:endParaRPr lang="ru-RU" dirty="0" smtClean="0"/>
          </a:p>
          <a:p>
            <a:r>
              <a:rPr lang="ru-RU" dirty="0"/>
              <a:t>физические </a:t>
            </a:r>
            <a:r>
              <a:rPr lang="ru-RU" dirty="0" smtClean="0"/>
              <a:t>упражнения</a:t>
            </a:r>
          </a:p>
          <a:p>
            <a:r>
              <a:rPr lang="ru-RU" dirty="0"/>
              <a:t>физкультурные праздники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smtClean="0"/>
          </a:p>
          <a:p>
            <a:endParaRPr lang="ru-RU" dirty="0" smtClean="0"/>
          </a:p>
          <a:p>
            <a:pPr algn="ctr">
              <a:buNone/>
            </a:pPr>
            <a:r>
              <a:rPr lang="ru-RU" sz="4400" dirty="0" smtClean="0"/>
              <a:t>Спасибо за внимание.</a:t>
            </a:r>
            <a:endParaRPr lang="ru-RU" sz="4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a:blipFill>
            <a:blip r:embed="rId2" cstate="print"/>
            <a:stretch>
              <a:fillRect/>
            </a:stretch>
          </a:blipFill>
        </p:spPr>
        <p:txBody>
          <a:bodyPr/>
          <a:lstStyle/>
          <a:p>
            <a:endParaRPr lang="ru-RU" dirty="0"/>
          </a:p>
        </p:txBody>
      </p:sp>
      <p:sp>
        <p:nvSpPr>
          <p:cNvPr id="4" name="Прямоугольник 3"/>
          <p:cNvSpPr/>
          <p:nvPr/>
        </p:nvSpPr>
        <p:spPr>
          <a:xfrm>
            <a:off x="1979712" y="1124744"/>
            <a:ext cx="5976664" cy="4524315"/>
          </a:xfrm>
          <a:prstGeom prst="rect">
            <a:avLst/>
          </a:prstGeom>
        </p:spPr>
        <p:txBody>
          <a:bodyPr wrap="square">
            <a:spAutoFit/>
          </a:bodyPr>
          <a:lstStyle/>
          <a:p>
            <a:pPr algn="ctr"/>
            <a:r>
              <a:rPr lang="ru-RU" sz="4800" b="1" dirty="0">
                <a:solidFill>
                  <a:srgbClr val="C00000"/>
                </a:solidFill>
              </a:rPr>
              <a:t>Методика проведения подвижных игр и физических упражнений на прогулке</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0"/>
            <a:ext cx="8229600" cy="4925144"/>
          </a:xfrm>
        </p:spPr>
        <p:txBody>
          <a:bodyPr>
            <a:normAutofit fontScale="47500" lnSpcReduction="20000"/>
          </a:bodyPr>
          <a:lstStyle/>
          <a:p>
            <a:r>
              <a:rPr lang="ru-RU" sz="5900" dirty="0"/>
              <a:t> </a:t>
            </a:r>
            <a:r>
              <a:rPr lang="ru-RU" sz="5900" b="1" i="1" dirty="0">
                <a:solidFill>
                  <a:srgbClr val="FF0000"/>
                </a:solidFill>
              </a:rPr>
              <a:t>Утренняя прогулка </a:t>
            </a:r>
            <a:r>
              <a:rPr lang="ru-RU" sz="5100" b="1" dirty="0"/>
              <a:t>- наиболее благоприятное время для </a:t>
            </a:r>
            <a:r>
              <a:rPr lang="ru-RU" sz="5100" b="1" dirty="0">
                <a:cs typeface="Aharoni" pitchFamily="2" charset="-79"/>
              </a:rPr>
              <a:t>проведения подвижных игр и физических упражнений. Они подбираются в зависимости от предшествующей работы в группе, их количество и время различны в течение недели. Так, в дни проведения физкультурных занятий в зале на прогулке организуется одна подвижная игра и какое-либо физическое упражнение. Их продолжительность в </a:t>
            </a:r>
            <a:r>
              <a:rPr lang="ru-RU" sz="5100" b="1" dirty="0">
                <a:solidFill>
                  <a:srgbClr val="1E8919"/>
                </a:solidFill>
                <a:cs typeface="Aharoni" pitchFamily="2" charset="-79"/>
              </a:rPr>
              <a:t>старшей группе </a:t>
            </a:r>
            <a:r>
              <a:rPr lang="ru-RU" sz="5100" b="1" dirty="0">
                <a:cs typeface="Aharoni" pitchFamily="2" charset="-79"/>
              </a:rPr>
              <a:t>составляет 15-20 минут, в </a:t>
            </a:r>
            <a:r>
              <a:rPr lang="ru-RU" sz="5100" b="1" dirty="0">
                <a:solidFill>
                  <a:srgbClr val="0070C0"/>
                </a:solidFill>
                <a:cs typeface="Aharoni" pitchFamily="2" charset="-79"/>
              </a:rPr>
              <a:t>подготовительной к школе </a:t>
            </a:r>
            <a:r>
              <a:rPr lang="ru-RU" sz="5100" b="1" dirty="0">
                <a:cs typeface="Aharoni" pitchFamily="2" charset="-79"/>
              </a:rPr>
              <a:t>- 20-25 минут</a:t>
            </a:r>
            <a:r>
              <a:rPr lang="ru-RU" sz="5100" b="1" dirty="0" smtClean="0">
                <a:cs typeface="Aharoni" pitchFamily="2" charset="-79"/>
              </a:rPr>
              <a:t>.</a:t>
            </a:r>
          </a:p>
          <a:p>
            <a:r>
              <a:rPr lang="ru-RU" sz="5100" b="1" dirty="0" smtClean="0">
                <a:cs typeface="Aharoni" pitchFamily="2" charset="-79"/>
              </a:rPr>
              <a:t> </a:t>
            </a:r>
            <a:r>
              <a:rPr lang="ru-RU" sz="5100" b="1" dirty="0">
                <a:cs typeface="Aharoni" pitchFamily="2" charset="-79"/>
              </a:rPr>
              <a:t>В те дни, когда физкультурные занятия не проводятся, планируются подвижная игра, спортивное упражнение и упражнение в основном виде движений. Их продолжительность в </a:t>
            </a:r>
            <a:r>
              <a:rPr lang="ru-RU" sz="5100" b="1" dirty="0">
                <a:solidFill>
                  <a:srgbClr val="00B050"/>
                </a:solidFill>
                <a:cs typeface="Aharoni" pitchFamily="2" charset="-79"/>
              </a:rPr>
              <a:t>старшей группе </a:t>
            </a:r>
            <a:r>
              <a:rPr lang="ru-RU" sz="5100" b="1" dirty="0">
                <a:cs typeface="Aharoni" pitchFamily="2" charset="-79"/>
              </a:rPr>
              <a:t>составляет 20-25 минут, в </a:t>
            </a:r>
            <a:r>
              <a:rPr lang="ru-RU" sz="5100" b="1" dirty="0">
                <a:solidFill>
                  <a:srgbClr val="0070C0"/>
                </a:solidFill>
                <a:cs typeface="Aharoni" pitchFamily="2" charset="-79"/>
              </a:rPr>
              <a:t>подготовительной</a:t>
            </a:r>
            <a:r>
              <a:rPr lang="ru-RU" sz="5100" b="1" dirty="0">
                <a:cs typeface="Aharoni" pitchFamily="2" charset="-79"/>
              </a:rPr>
              <a:t> - 30-35 минут.</a:t>
            </a:r>
            <a:endParaRPr lang="ru-RU" sz="4000" b="1" dirty="0">
              <a:cs typeface="Aharoni" pitchFamily="2" charset="-79"/>
            </a:endParaRP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827584" y="1772816"/>
            <a:ext cx="7632848" cy="1754326"/>
          </a:xfrm>
          <a:prstGeom prst="rect">
            <a:avLst/>
          </a:prstGeom>
        </p:spPr>
        <p:txBody>
          <a:bodyPr wrap="square">
            <a:spAutoFit/>
          </a:bodyPr>
          <a:lstStyle/>
          <a:p>
            <a:r>
              <a:rPr lang="ru-RU" sz="3600" b="1" dirty="0" smtClean="0"/>
              <a:t>     Содержание </a:t>
            </a:r>
            <a:r>
              <a:rPr lang="ru-RU" sz="3600" b="1" dirty="0" smtClean="0"/>
              <a:t>игр и физических упражнений на прогулке для детей должно предусматривать:</a:t>
            </a:r>
            <a:endParaRPr lang="ru-RU"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126163"/>
          </a:xfrm>
          <a:blipFill>
            <a:blip r:embed="rId2" cstate="print"/>
            <a:stretch>
              <a:fillRect/>
            </a:stretch>
          </a:blipFill>
        </p:spPr>
        <p:txBody>
          <a:bodyPr>
            <a:normAutofit fontScale="77500" lnSpcReduction="20000"/>
          </a:bodyPr>
          <a:lstStyle/>
          <a:p>
            <a:endParaRPr lang="ru-RU" b="1" dirty="0" smtClean="0"/>
          </a:p>
          <a:p>
            <a:endParaRPr lang="ru-RU" b="1" dirty="0" smtClean="0"/>
          </a:p>
          <a:p>
            <a:endParaRPr lang="ru-RU" sz="2600" b="1" dirty="0" smtClean="0"/>
          </a:p>
          <a:p>
            <a:r>
              <a:rPr lang="ru-RU" sz="2600" dirty="0" smtClean="0"/>
              <a:t>            </a:t>
            </a:r>
          </a:p>
          <a:p>
            <a:pPr algn="ctr">
              <a:buNone/>
            </a:pPr>
            <a:r>
              <a:rPr lang="ru-RU" sz="2600" dirty="0" smtClean="0"/>
              <a:t>              </a:t>
            </a:r>
          </a:p>
          <a:p>
            <a:pPr algn="ctr">
              <a:buNone/>
            </a:pPr>
            <a:r>
              <a:rPr lang="ru-RU" sz="2600" dirty="0" smtClean="0"/>
              <a:t>   </a:t>
            </a:r>
            <a:r>
              <a:rPr lang="ru-RU" sz="1900" dirty="0" smtClean="0"/>
              <a:t>1</a:t>
            </a:r>
            <a:r>
              <a:rPr lang="ru-RU" sz="1900" dirty="0" smtClean="0"/>
              <a:t>.   </a:t>
            </a:r>
            <a:r>
              <a:rPr lang="ru-RU" sz="2600" b="1" dirty="0" smtClean="0">
                <a:solidFill>
                  <a:srgbClr val="7030A0"/>
                </a:solidFill>
              </a:rPr>
              <a:t>использование упражнений преимущественно </a:t>
            </a:r>
            <a:r>
              <a:rPr lang="ru-RU" sz="2600" b="1" dirty="0" smtClean="0">
                <a:solidFill>
                  <a:srgbClr val="7030A0"/>
                </a:solidFill>
              </a:rPr>
              <a:t>                                                динамического </a:t>
            </a:r>
            <a:r>
              <a:rPr lang="ru-RU" sz="2600" b="1" dirty="0" smtClean="0">
                <a:solidFill>
                  <a:srgbClr val="7030A0"/>
                </a:solidFill>
              </a:rPr>
              <a:t>характера, направленных на развитие </a:t>
            </a:r>
            <a:endParaRPr lang="ru-RU" sz="2600" b="1" dirty="0" smtClean="0">
              <a:solidFill>
                <a:srgbClr val="7030A0"/>
              </a:solidFill>
            </a:endParaRPr>
          </a:p>
          <a:p>
            <a:pPr algn="ctr">
              <a:buNone/>
            </a:pPr>
            <a:r>
              <a:rPr lang="ru-RU" sz="2600" b="1" dirty="0" smtClean="0">
                <a:solidFill>
                  <a:srgbClr val="7030A0"/>
                </a:solidFill>
              </a:rPr>
              <a:t>                  различных </a:t>
            </a:r>
            <a:r>
              <a:rPr lang="ru-RU" sz="2600" b="1" dirty="0" smtClean="0">
                <a:solidFill>
                  <a:srgbClr val="7030A0"/>
                </a:solidFill>
              </a:rPr>
              <a:t>групп мышц, упражнений требующих высокой координации движений;</a:t>
            </a:r>
          </a:p>
          <a:p>
            <a:pPr algn="ctr">
              <a:buNone/>
            </a:pPr>
            <a:r>
              <a:rPr lang="ru-RU" sz="2600" b="1" dirty="0" smtClean="0">
                <a:solidFill>
                  <a:srgbClr val="7030A0"/>
                </a:solidFill>
              </a:rPr>
              <a:t>             </a:t>
            </a:r>
          </a:p>
          <a:p>
            <a:pPr algn="ctr">
              <a:buNone/>
            </a:pPr>
            <a:r>
              <a:rPr lang="ru-RU" sz="2600" b="1" dirty="0" smtClean="0">
                <a:solidFill>
                  <a:srgbClr val="7030A0"/>
                </a:solidFill>
              </a:rPr>
              <a:t> </a:t>
            </a:r>
            <a:r>
              <a:rPr lang="ru-RU" sz="2600" b="1" dirty="0" smtClean="0">
                <a:solidFill>
                  <a:srgbClr val="7030A0"/>
                </a:solidFill>
              </a:rPr>
              <a:t>                </a:t>
            </a:r>
            <a:r>
              <a:rPr lang="ru-RU" sz="2600" b="1" dirty="0" smtClean="0">
                <a:solidFill>
                  <a:srgbClr val="7030A0"/>
                </a:solidFill>
              </a:rPr>
              <a:t> 2.   соответствие игр и упражнений сезону года, погодным условиям;</a:t>
            </a:r>
          </a:p>
          <a:p>
            <a:pPr algn="ctr">
              <a:buNone/>
            </a:pPr>
            <a:r>
              <a:rPr lang="ru-RU" sz="2600" b="1" dirty="0" smtClean="0">
                <a:solidFill>
                  <a:srgbClr val="7030A0"/>
                </a:solidFill>
              </a:rPr>
              <a:t> </a:t>
            </a:r>
            <a:r>
              <a:rPr lang="ru-RU" sz="2600" b="1" dirty="0" smtClean="0">
                <a:solidFill>
                  <a:srgbClr val="7030A0"/>
                </a:solidFill>
              </a:rPr>
              <a:t>               </a:t>
            </a:r>
          </a:p>
          <a:p>
            <a:pPr algn="ctr">
              <a:buNone/>
            </a:pPr>
            <a:r>
              <a:rPr lang="ru-RU" sz="2600" b="1" dirty="0" smtClean="0">
                <a:solidFill>
                  <a:srgbClr val="7030A0"/>
                </a:solidFill>
              </a:rPr>
              <a:t> 3</a:t>
            </a:r>
            <a:r>
              <a:rPr lang="ru-RU" sz="2600" b="1" dirty="0" smtClean="0">
                <a:solidFill>
                  <a:srgbClr val="7030A0"/>
                </a:solidFill>
              </a:rPr>
              <a:t>.  применение разных способов организации </a:t>
            </a:r>
            <a:r>
              <a:rPr lang="ru-RU" sz="2600" b="1" dirty="0" smtClean="0">
                <a:solidFill>
                  <a:srgbClr val="7030A0"/>
                </a:solidFill>
              </a:rPr>
              <a:t>                                                   дошкольников</a:t>
            </a:r>
            <a:r>
              <a:rPr lang="ru-RU" sz="2600" b="1" dirty="0" smtClean="0">
                <a:solidFill>
                  <a:srgbClr val="7030A0"/>
                </a:solidFill>
              </a:rPr>
              <a:t>;</a:t>
            </a:r>
          </a:p>
          <a:p>
            <a:pPr algn="ctr">
              <a:buNone/>
            </a:pPr>
            <a:r>
              <a:rPr lang="ru-RU" sz="2600" b="1" dirty="0" smtClean="0">
                <a:solidFill>
                  <a:srgbClr val="7030A0"/>
                </a:solidFill>
              </a:rPr>
              <a:t>                  </a:t>
            </a:r>
          </a:p>
          <a:p>
            <a:pPr algn="ctr">
              <a:buNone/>
            </a:pPr>
            <a:r>
              <a:rPr lang="ru-RU" sz="2600" b="1" dirty="0" smtClean="0">
                <a:solidFill>
                  <a:srgbClr val="7030A0"/>
                </a:solidFill>
              </a:rPr>
              <a:t> 4.  рациональное использование оборудования и </a:t>
            </a:r>
            <a:r>
              <a:rPr lang="ru-RU" sz="2600" b="1" dirty="0" smtClean="0">
                <a:solidFill>
                  <a:srgbClr val="7030A0"/>
                </a:solidFill>
              </a:rPr>
              <a:t>                                                                                            инвентаря</a:t>
            </a:r>
            <a:r>
              <a:rPr lang="ru-RU" sz="2600" b="1" dirty="0" smtClean="0">
                <a:solidFill>
                  <a:srgbClr val="7030A0"/>
                </a:solidFill>
              </a:rPr>
              <a:t>, предметов окружающей среды;</a:t>
            </a:r>
          </a:p>
          <a:p>
            <a:endParaRPr lang="ru-RU" b="1" dirty="0" smtClean="0"/>
          </a:p>
          <a:p>
            <a:r>
              <a:rPr lang="ru-RU" b="1" dirty="0"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126163"/>
          </a:xfrm>
          <a:blipFill>
            <a:blip r:embed="rId2" cstate="print"/>
            <a:stretch>
              <a:fillRect/>
            </a:stretch>
          </a:blipFill>
        </p:spPr>
        <p:txBody>
          <a:bodyPr/>
          <a:lstStyle/>
          <a:p>
            <a:pPr>
              <a:buNone/>
            </a:pPr>
            <a:r>
              <a:rPr lang="ru-RU" dirty="0" smtClean="0"/>
              <a:t> </a:t>
            </a:r>
            <a:endParaRPr lang="ru-RU" dirty="0" smtClean="0"/>
          </a:p>
          <a:p>
            <a:pPr>
              <a:buNone/>
            </a:pPr>
            <a:endParaRPr lang="ru-RU" dirty="0" smtClean="0"/>
          </a:p>
          <a:p>
            <a:pPr>
              <a:buNone/>
            </a:pPr>
            <a:endParaRPr lang="ru-RU" dirty="0" smtClean="0"/>
          </a:p>
          <a:p>
            <a:pPr algn="ctr">
              <a:buNone/>
            </a:pPr>
            <a:r>
              <a:rPr lang="ru-RU" dirty="0" smtClean="0"/>
              <a:t>            </a:t>
            </a:r>
            <a:r>
              <a:rPr lang="ru-RU" sz="2400" dirty="0" smtClean="0"/>
              <a:t> 5</a:t>
            </a:r>
            <a:r>
              <a:rPr lang="ru-RU" sz="4000" dirty="0" smtClean="0"/>
              <a:t>.   </a:t>
            </a:r>
            <a:r>
              <a:rPr lang="ru-RU" sz="2400" dirty="0" smtClean="0"/>
              <a:t>создание благоприятных условий для положительных </a:t>
            </a:r>
            <a:r>
              <a:rPr lang="ru-RU" sz="2400" dirty="0" smtClean="0"/>
              <a:t>                 эмоциональных </a:t>
            </a:r>
            <a:r>
              <a:rPr lang="ru-RU" sz="2400" dirty="0" smtClean="0"/>
              <a:t>и </a:t>
            </a:r>
            <a:r>
              <a:rPr lang="ru-RU" sz="2400" dirty="0" smtClean="0"/>
              <a:t>  морально-волевых </a:t>
            </a:r>
            <a:r>
              <a:rPr lang="ru-RU" sz="2400" dirty="0" smtClean="0"/>
              <a:t>проявлений детей;</a:t>
            </a:r>
          </a:p>
          <a:p>
            <a:pPr algn="ctr">
              <a:buNone/>
            </a:pPr>
            <a:r>
              <a:rPr lang="ru-RU" sz="2400" dirty="0" smtClean="0"/>
              <a:t> 6.  активизацию детской самостоятельности;</a:t>
            </a:r>
          </a:p>
          <a:p>
            <a:pPr algn="ctr">
              <a:buNone/>
            </a:pPr>
            <a:r>
              <a:rPr lang="ru-RU" sz="2400" dirty="0" smtClean="0"/>
              <a:t> </a:t>
            </a:r>
            <a:r>
              <a:rPr lang="ru-RU" sz="2400" dirty="0" smtClean="0"/>
              <a:t>                7</a:t>
            </a:r>
            <a:r>
              <a:rPr lang="ru-RU" sz="2400" dirty="0" smtClean="0"/>
              <a:t>.  стимулирование индивидуальных возможностей каждого ребёнка. </a:t>
            </a:r>
            <a:endParaRPr lang="ru-RU" sz="2400" dirty="0" smtClean="0"/>
          </a:p>
          <a:p>
            <a:pPr algn="ctr">
              <a:buNone/>
            </a:pPr>
            <a:r>
              <a:rPr lang="ru-RU" sz="2400" dirty="0" smtClean="0"/>
              <a:t> </a:t>
            </a:r>
            <a:r>
              <a:rPr lang="ru-RU" sz="2400" dirty="0" smtClean="0"/>
              <a:t>      Подвижные </a:t>
            </a:r>
            <a:r>
              <a:rPr lang="ru-RU" sz="2400" dirty="0" smtClean="0"/>
              <a:t>игры с разными видами движений (</a:t>
            </a:r>
            <a:r>
              <a:rPr lang="ru-RU" sz="2000" dirty="0" smtClean="0"/>
              <a:t>бегом</a:t>
            </a:r>
            <a:r>
              <a:rPr lang="ru-RU" sz="2000" dirty="0" smtClean="0"/>
              <a:t>,</a:t>
            </a:r>
            <a:r>
              <a:rPr lang="ru-RU" sz="2000" dirty="0" smtClean="0"/>
              <a:t>                             прыжками,  метанием,</a:t>
            </a:r>
            <a:r>
              <a:rPr lang="ru-RU" sz="2000" dirty="0" smtClean="0"/>
              <a:t> лазанием</a:t>
            </a:r>
            <a:r>
              <a:rPr lang="ru-RU" sz="2400" dirty="0" smtClean="0"/>
              <a:t>) планируются на прогулке ежедневно</a:t>
            </a:r>
            <a:r>
              <a:rPr lang="ru-RU" sz="4000" dirty="0" smtClean="0"/>
              <a:t>.</a:t>
            </a:r>
            <a:endParaRPr lang="ru-RU"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blipFill>
            <a:blip r:embed="rId2" cstate="print"/>
            <a:stretch>
              <a:fillRect/>
            </a:stretch>
          </a:blipFill>
        </p:spPr>
        <p:txBody>
          <a:bodyPr/>
          <a:lstStyle/>
          <a:p>
            <a:r>
              <a:rPr lang="ru-RU" b="1" i="1" dirty="0" smtClean="0">
                <a:solidFill>
                  <a:srgbClr val="7030A0"/>
                </a:solidFill>
              </a:rPr>
              <a:t>Кроме подвижных игр, на прогулке необходимо использовать разнообразные упражнения в основных видах движения</a:t>
            </a:r>
            <a:r>
              <a:rPr lang="ru-RU" dirty="0" smtClean="0"/>
              <a:t>.</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8686800" cy="6126163"/>
          </a:xfrm>
          <a:blipFill>
            <a:blip r:embed="rId2" cstate="print"/>
            <a:stretch>
              <a:fillRect/>
            </a:stretch>
          </a:blipFill>
        </p:spPr>
        <p:txBody>
          <a:bodyPr>
            <a:normAutofit/>
          </a:bodyPr>
          <a:lstStyle/>
          <a:p>
            <a:r>
              <a:rPr lang="ru-RU" sz="2400" dirty="0" smtClean="0"/>
              <a:t>При распределении упражнений в основных видах движений значительное место отводится прыжкам и подскокам. Это действенное средство для повышения двигательной активности детей и воспитания у них скоростно-силовых качеств, выносливости. На прогулке имеются все необходимые условия для использования разных видов кружков. Старшим дошкольникам можно предлагать прыжки на двух ногах на месте (с постепенным увеличением их количества от 25 до 40) и с изменением положения ног (ноги </a:t>
            </a:r>
            <a:r>
              <a:rPr lang="ru-RU" sz="2400" dirty="0" err="1" smtClean="0"/>
              <a:t>скрестно</a:t>
            </a:r>
            <a:r>
              <a:rPr lang="ru-RU" sz="2400" dirty="0" smtClean="0"/>
              <a:t> - </a:t>
            </a:r>
            <a:r>
              <a:rPr lang="ru-RU" sz="2400" dirty="0" err="1" smtClean="0"/>
              <a:t>ноги</a:t>
            </a:r>
            <a:r>
              <a:rPr lang="ru-RU" sz="2400" dirty="0" smtClean="0"/>
              <a:t> врозь, одна нога вперёд - другая назад: попеременно на правой и левой ноге; с поворотом и т.д</a:t>
            </a:r>
            <a:r>
              <a:rPr lang="ru-RU" sz="2400" dirty="0" smtClean="0"/>
              <a:t>.);.</a:t>
            </a:r>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310</Words>
  <Application>Microsoft Office PowerPoint</Application>
  <PresentationFormat>Экран (4:3)</PresentationFormat>
  <Paragraphs>73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                                                  Подготовила Кичатая Л.А. </vt:lpstr>
      <vt:lpstr>В детском саду используются разные формы работы по физическому воспитанию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Подготовила Кичатая Л.А. </dc:title>
  <dc:creator>Komp</dc:creator>
  <cp:lastModifiedBy>Komp</cp:lastModifiedBy>
  <cp:revision>28</cp:revision>
  <dcterms:created xsi:type="dcterms:W3CDTF">2016-12-20T17:13:21Z</dcterms:created>
  <dcterms:modified xsi:type="dcterms:W3CDTF">2016-12-21T20:50:20Z</dcterms:modified>
</cp:coreProperties>
</file>