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</p:sldMasterIdLst>
  <p:sldIdLst>
    <p:sldId id="271" r:id="rId2"/>
    <p:sldId id="256" r:id="rId3"/>
    <p:sldId id="269" r:id="rId4"/>
    <p:sldId id="275" r:id="rId5"/>
    <p:sldId id="257" r:id="rId6"/>
    <p:sldId id="270" r:id="rId7"/>
    <p:sldId id="259" r:id="rId8"/>
    <p:sldId id="260" r:id="rId9"/>
    <p:sldId id="262" r:id="rId10"/>
    <p:sldId id="261" r:id="rId11"/>
    <p:sldId id="263" r:id="rId12"/>
    <p:sldId id="264" r:id="rId13"/>
    <p:sldId id="266" r:id="rId14"/>
    <p:sldId id="268" r:id="rId15"/>
    <p:sldId id="267" r:id="rId16"/>
    <p:sldId id="273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645" autoAdjust="0"/>
  </p:normalViewPr>
  <p:slideViewPr>
    <p:cSldViewPr snapToGrid="0">
      <p:cViewPr varScale="1">
        <p:scale>
          <a:sx n="91" d="100"/>
          <a:sy n="91" d="100"/>
        </p:scale>
        <p:origin x="-50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2014-2015гг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Владею на уровне обобщения опыта</c:v>
                </c:pt>
                <c:pt idx="1">
                  <c:v>Владею хорошо</c:v>
                </c:pt>
                <c:pt idx="2">
                  <c:v>Испытываю затруднения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0.17</c:v>
                </c:pt>
                <c:pt idx="1">
                  <c:v>0.65000000000000102</c:v>
                </c:pt>
                <c:pt idx="2">
                  <c:v>0.18000000000000019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42995169082125634"/>
          <c:y val="0.25348996697993437"/>
          <c:w val="0.54106280193236622"/>
          <c:h val="0.74651003302006602"/>
        </c:manualLayout>
      </c:layout>
    </c:legend>
    <c:plotVisOnly val="1"/>
    <c:dispBlanksAs val="zero"/>
  </c:chart>
  <c:spPr>
    <a:ln>
      <a:noFill/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2015-2016</c:v>
                </c:pt>
              </c:strCache>
            </c:strRef>
          </c:tx>
          <c:spPr>
            <a:ln>
              <a:noFill/>
            </a:ln>
          </c:spPr>
          <c:explosion val="25"/>
          <c:dLbls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Владею на уровне обобщения опыта</c:v>
                </c:pt>
                <c:pt idx="1">
                  <c:v>Владею хорошо</c:v>
                </c:pt>
                <c:pt idx="2">
                  <c:v>Испытываю звтруднения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0.17</c:v>
                </c:pt>
                <c:pt idx="1">
                  <c:v>0.7600000000000009</c:v>
                </c:pt>
                <c:pt idx="2">
                  <c:v>7.0000000000000021E-2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3573532008050615"/>
          <c:y val="0.15520624142165729"/>
          <c:w val="0.33735885032308227"/>
          <c:h val="0.82518379298065081"/>
        </c:manualLayout>
      </c:layout>
    </c:legend>
    <c:plotVisOnly val="1"/>
    <c:dispBlanksAs val="zero"/>
  </c:chart>
  <c:spPr>
    <a:ln>
      <a:noFill/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Активные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Лист1!$B$2:$B$3</c:f>
              <c:numCache>
                <c:formatCode>0%</c:formatCode>
                <c:ptCount val="2"/>
                <c:pt idx="0">
                  <c:v>0.11</c:v>
                </c:pt>
                <c:pt idx="1">
                  <c:v>0.27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Исполнители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Лист1!$C$2:$C$3</c:f>
              <c:numCache>
                <c:formatCode>0%</c:formatCode>
                <c:ptCount val="2"/>
                <c:pt idx="0">
                  <c:v>0.28000000000000008</c:v>
                </c:pt>
                <c:pt idx="1">
                  <c:v>0.56000000000000005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Наблюдатели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Лист1!$D$2:$D$3</c:f>
              <c:numCache>
                <c:formatCode>0%</c:formatCode>
                <c:ptCount val="2"/>
                <c:pt idx="0">
                  <c:v>0.61000000000000065</c:v>
                </c:pt>
                <c:pt idx="1">
                  <c:v>0.17</c:v>
                </c:pt>
              </c:numCache>
            </c:numRef>
          </c:val>
        </c:ser>
        <c:dLbls>
          <c:showVal val="1"/>
        </c:dLbls>
        <c:gapWidth val="75"/>
        <c:shape val="box"/>
        <c:axId val="99653120"/>
        <c:axId val="99654656"/>
        <c:axId val="0"/>
      </c:bar3DChart>
      <c:catAx>
        <c:axId val="99653120"/>
        <c:scaling>
          <c:orientation val="minMax"/>
        </c:scaling>
        <c:axPos val="b"/>
        <c:numFmt formatCode="General" sourceLinked="1"/>
        <c:majorTickMark val="none"/>
        <c:tickLblPos val="nextTo"/>
        <c:crossAx val="99654656"/>
        <c:crosses val="autoZero"/>
        <c:auto val="1"/>
        <c:lblAlgn val="ctr"/>
        <c:lblOffset val="100"/>
      </c:catAx>
      <c:valAx>
        <c:axId val="99654656"/>
        <c:scaling>
          <c:orientation val="minMax"/>
        </c:scaling>
        <c:axPos val="l"/>
        <c:numFmt formatCode="0%" sourceLinked="1"/>
        <c:majorTickMark val="none"/>
        <c:tickLblPos val="nextTo"/>
        <c:crossAx val="99653120"/>
        <c:crosses val="autoZero"/>
        <c:crossBetween val="between"/>
      </c:valAx>
    </c:plotArea>
    <c:legend>
      <c:legendPos val="b"/>
    </c:legend>
    <c:plotVisOnly val="1"/>
    <c:dispBlanksAs val="gap"/>
  </c:chart>
  <c:spPr>
    <a:ln>
      <a:noFill/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Отсутствие негативных факторов, психологический комфорт в семье 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0.81</c:v>
                </c:pt>
                <c:pt idx="1">
                  <c:v>0.88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Проявление тревожных состояний детей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0.19</c:v>
                </c:pt>
                <c:pt idx="1">
                  <c:v>0.12000000000000002</c:v>
                </c:pt>
              </c:numCache>
            </c:numRef>
          </c:val>
        </c:ser>
        <c:dLbls>
          <c:showVal val="1"/>
        </c:dLbls>
        <c:shape val="cylinder"/>
        <c:axId val="103570816"/>
        <c:axId val="103572608"/>
        <c:axId val="0"/>
      </c:bar3DChart>
      <c:catAx>
        <c:axId val="103570816"/>
        <c:scaling>
          <c:orientation val="minMax"/>
        </c:scaling>
        <c:axPos val="b"/>
        <c:numFmt formatCode="General" sourceLinked="0"/>
        <c:majorTickMark val="none"/>
        <c:tickLblPos val="nextTo"/>
        <c:crossAx val="103572608"/>
        <c:crosses val="autoZero"/>
        <c:auto val="1"/>
        <c:lblAlgn val="ctr"/>
        <c:lblOffset val="100"/>
      </c:catAx>
      <c:valAx>
        <c:axId val="103572608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103570816"/>
        <c:crosses val="autoZero"/>
        <c:crossBetween val="between"/>
      </c:valAx>
    </c:plotArea>
    <c:legend>
      <c:legendPos val="t"/>
    </c:legend>
    <c:plotVisOnly val="1"/>
    <c:dispBlanksAs val="gap"/>
  </c:chart>
  <c:spPr>
    <a:ln>
      <a:noFill/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FDCC1F-E640-4EDA-9C5E-8F92F35214F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52A3588-8779-462C-9F77-BE1E025A8232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концептуальная</a:t>
          </a:r>
          <a:endParaRPr lang="ru-RU" sz="20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5ABB60F9-DAD5-4928-B5F8-5BA077BAF04D}" type="parTrans" cxnId="{EED4D005-D87C-464B-9999-D855A86331EE}">
      <dgm:prSet/>
      <dgm:spPr/>
      <dgm:t>
        <a:bodyPr/>
        <a:lstStyle/>
        <a:p>
          <a:endParaRPr lang="ru-RU"/>
        </a:p>
      </dgm:t>
    </dgm:pt>
    <dgm:pt modelId="{56715C0F-BCD7-4A2F-A2E3-98148B25885F}" type="sibTrans" cxnId="{EED4D005-D87C-464B-9999-D855A86331EE}">
      <dgm:prSet/>
      <dgm:spPr/>
      <dgm:t>
        <a:bodyPr/>
        <a:lstStyle/>
        <a:p>
          <a:endParaRPr lang="ru-RU"/>
        </a:p>
      </dgm:t>
    </dgm:pt>
    <dgm:pt modelId="{D721114F-5340-4409-B503-0316571193B3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содержательная</a:t>
          </a:r>
          <a:endParaRPr lang="ru-RU" sz="20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65FC226E-6BBF-4FD7-81E0-49440D0D6CB5}" type="parTrans" cxnId="{5B576629-E5F1-4ED7-9C97-B66698C43CA1}">
      <dgm:prSet/>
      <dgm:spPr/>
      <dgm:t>
        <a:bodyPr/>
        <a:lstStyle/>
        <a:p>
          <a:endParaRPr lang="ru-RU"/>
        </a:p>
      </dgm:t>
    </dgm:pt>
    <dgm:pt modelId="{AF671D1B-3FE9-4430-A898-52AFE6042BAF}" type="sibTrans" cxnId="{5B576629-E5F1-4ED7-9C97-B66698C43CA1}">
      <dgm:prSet/>
      <dgm:spPr/>
      <dgm:t>
        <a:bodyPr/>
        <a:lstStyle/>
        <a:p>
          <a:endParaRPr lang="ru-RU"/>
        </a:p>
      </dgm:t>
    </dgm:pt>
    <dgm:pt modelId="{2E175E54-F83A-47FC-A0DC-082EBCBD5375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процессуальная</a:t>
          </a:r>
          <a:endParaRPr lang="ru-RU" sz="20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2889D4C9-76A5-49C7-BCD2-FFB46C828A14}" type="parTrans" cxnId="{490E3722-569C-422C-86E2-C7C6B851F629}">
      <dgm:prSet/>
      <dgm:spPr/>
      <dgm:t>
        <a:bodyPr/>
        <a:lstStyle/>
        <a:p>
          <a:endParaRPr lang="ru-RU"/>
        </a:p>
      </dgm:t>
    </dgm:pt>
    <dgm:pt modelId="{39F19F07-72D0-4F94-BDBE-B8DE0AFC910D}" type="sibTrans" cxnId="{490E3722-569C-422C-86E2-C7C6B851F629}">
      <dgm:prSet/>
      <dgm:spPr/>
      <dgm:t>
        <a:bodyPr/>
        <a:lstStyle/>
        <a:p>
          <a:endParaRPr lang="ru-RU"/>
        </a:p>
      </dgm:t>
    </dgm:pt>
    <dgm:pt modelId="{9942F322-DAA4-49BB-A725-174337A7B314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мониторинговая</a:t>
          </a:r>
          <a:endParaRPr lang="ru-RU" sz="18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DA7F30A7-8BBA-4FF5-9284-B3AD53C8F7F4}" type="parTrans" cxnId="{268DC283-7A3F-4C28-86DE-24AC474D456B}">
      <dgm:prSet/>
      <dgm:spPr/>
      <dgm:t>
        <a:bodyPr/>
        <a:lstStyle/>
        <a:p>
          <a:endParaRPr lang="ru-RU"/>
        </a:p>
      </dgm:t>
    </dgm:pt>
    <dgm:pt modelId="{E8A6640A-E6E7-4DE9-AAC1-13C213E180E1}" type="sibTrans" cxnId="{268DC283-7A3F-4C28-86DE-24AC474D456B}">
      <dgm:prSet/>
      <dgm:spPr/>
      <dgm:t>
        <a:bodyPr/>
        <a:lstStyle/>
        <a:p>
          <a:endParaRPr lang="ru-RU"/>
        </a:p>
      </dgm:t>
    </dgm:pt>
    <dgm:pt modelId="{9861FEA1-AE6A-47C7-933F-39950B6FCAAB}" type="pres">
      <dgm:prSet presAssocID="{60FDCC1F-E640-4EDA-9C5E-8F92F35214FA}" presName="compositeShape" presStyleCnt="0">
        <dgm:presLayoutVars>
          <dgm:chMax val="7"/>
          <dgm:dir/>
          <dgm:resizeHandles val="exact"/>
        </dgm:presLayoutVars>
      </dgm:prSet>
      <dgm:spPr/>
    </dgm:pt>
    <dgm:pt modelId="{64FC6033-8034-44EE-8410-54B4A2EB4E95}" type="pres">
      <dgm:prSet presAssocID="{152A3588-8779-462C-9F77-BE1E025A8232}" presName="circ1" presStyleLbl="vennNode1" presStyleIdx="0" presStyleCnt="4" custScaleX="195062"/>
      <dgm:spPr/>
      <dgm:t>
        <a:bodyPr/>
        <a:lstStyle/>
        <a:p>
          <a:endParaRPr lang="ru-RU"/>
        </a:p>
      </dgm:t>
    </dgm:pt>
    <dgm:pt modelId="{464615C6-1E60-4C60-94E0-D16662B0B5EF}" type="pres">
      <dgm:prSet presAssocID="{152A3588-8779-462C-9F77-BE1E025A823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8B06C-7847-4A63-81C6-BCA355D841AE}" type="pres">
      <dgm:prSet presAssocID="{D721114F-5340-4409-B503-0316571193B3}" presName="circ2" presStyleLbl="vennNode1" presStyleIdx="1" presStyleCnt="4" custScaleX="329413"/>
      <dgm:spPr/>
      <dgm:t>
        <a:bodyPr/>
        <a:lstStyle/>
        <a:p>
          <a:endParaRPr lang="ru-RU"/>
        </a:p>
      </dgm:t>
    </dgm:pt>
    <dgm:pt modelId="{F9DA6397-6996-422A-BD56-5088F69D644C}" type="pres">
      <dgm:prSet presAssocID="{D721114F-5340-4409-B503-0316571193B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697E9A-1DC3-4BAA-930D-8BDD175F5FFD}" type="pres">
      <dgm:prSet presAssocID="{2E175E54-F83A-47FC-A0DC-082EBCBD5375}" presName="circ3" presStyleLbl="vennNode1" presStyleIdx="2" presStyleCnt="4" custScaleX="196336"/>
      <dgm:spPr/>
      <dgm:t>
        <a:bodyPr/>
        <a:lstStyle/>
        <a:p>
          <a:endParaRPr lang="ru-RU"/>
        </a:p>
      </dgm:t>
    </dgm:pt>
    <dgm:pt modelId="{FC115093-F5F6-46E7-AC4E-A9699035E848}" type="pres">
      <dgm:prSet presAssocID="{2E175E54-F83A-47FC-A0DC-082EBCBD537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0F72FF-01AD-4222-A8CB-5F3010C57327}" type="pres">
      <dgm:prSet presAssocID="{9942F322-DAA4-49BB-A725-174337A7B314}" presName="circ4" presStyleLbl="vennNode1" presStyleIdx="3" presStyleCnt="4" custScaleX="277666" custLinFactNeighborX="-15645" custLinFactNeighborY="-1274"/>
      <dgm:spPr/>
      <dgm:t>
        <a:bodyPr/>
        <a:lstStyle/>
        <a:p>
          <a:endParaRPr lang="ru-RU"/>
        </a:p>
      </dgm:t>
    </dgm:pt>
    <dgm:pt modelId="{04560EAA-F592-4E68-9307-4A080D139E48}" type="pres">
      <dgm:prSet presAssocID="{9942F322-DAA4-49BB-A725-174337A7B31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161FD2-C93D-4BE3-AF2C-937647446937}" type="presOf" srcId="{2E175E54-F83A-47FC-A0DC-082EBCBD5375}" destId="{72697E9A-1DC3-4BAA-930D-8BDD175F5FFD}" srcOrd="0" destOrd="0" presId="urn:microsoft.com/office/officeart/2005/8/layout/venn1"/>
    <dgm:cxn modelId="{6C58D8FA-FE7E-47BA-9367-B17A3FE14223}" type="presOf" srcId="{D721114F-5340-4409-B503-0316571193B3}" destId="{F9DA6397-6996-422A-BD56-5088F69D644C}" srcOrd="1" destOrd="0" presId="urn:microsoft.com/office/officeart/2005/8/layout/venn1"/>
    <dgm:cxn modelId="{AFE93206-DD10-4B70-AC71-F890954057F4}" type="presOf" srcId="{152A3588-8779-462C-9F77-BE1E025A8232}" destId="{64FC6033-8034-44EE-8410-54B4A2EB4E95}" srcOrd="0" destOrd="0" presId="urn:microsoft.com/office/officeart/2005/8/layout/venn1"/>
    <dgm:cxn modelId="{28757354-4B4A-4992-90F8-202DD36341E3}" type="presOf" srcId="{2E175E54-F83A-47FC-A0DC-082EBCBD5375}" destId="{FC115093-F5F6-46E7-AC4E-A9699035E848}" srcOrd="1" destOrd="0" presId="urn:microsoft.com/office/officeart/2005/8/layout/venn1"/>
    <dgm:cxn modelId="{E0F48A17-3C6F-44D7-98CD-5A6663792C82}" type="presOf" srcId="{60FDCC1F-E640-4EDA-9C5E-8F92F35214FA}" destId="{9861FEA1-AE6A-47C7-933F-39950B6FCAAB}" srcOrd="0" destOrd="0" presId="urn:microsoft.com/office/officeart/2005/8/layout/venn1"/>
    <dgm:cxn modelId="{F4DAC68A-C7A5-4D65-84A2-537D5EEE5336}" type="presOf" srcId="{9942F322-DAA4-49BB-A725-174337A7B314}" destId="{04560EAA-F592-4E68-9307-4A080D139E48}" srcOrd="1" destOrd="0" presId="urn:microsoft.com/office/officeart/2005/8/layout/venn1"/>
    <dgm:cxn modelId="{EED4D005-D87C-464B-9999-D855A86331EE}" srcId="{60FDCC1F-E640-4EDA-9C5E-8F92F35214FA}" destId="{152A3588-8779-462C-9F77-BE1E025A8232}" srcOrd="0" destOrd="0" parTransId="{5ABB60F9-DAD5-4928-B5F8-5BA077BAF04D}" sibTransId="{56715C0F-BCD7-4A2F-A2E3-98148B25885F}"/>
    <dgm:cxn modelId="{6B89924F-ED18-47E4-8C93-2D96FDA4E5D6}" type="presOf" srcId="{D721114F-5340-4409-B503-0316571193B3}" destId="{4788B06C-7847-4A63-81C6-BCA355D841AE}" srcOrd="0" destOrd="0" presId="urn:microsoft.com/office/officeart/2005/8/layout/venn1"/>
    <dgm:cxn modelId="{268DC283-7A3F-4C28-86DE-24AC474D456B}" srcId="{60FDCC1F-E640-4EDA-9C5E-8F92F35214FA}" destId="{9942F322-DAA4-49BB-A725-174337A7B314}" srcOrd="3" destOrd="0" parTransId="{DA7F30A7-8BBA-4FF5-9284-B3AD53C8F7F4}" sibTransId="{E8A6640A-E6E7-4DE9-AAC1-13C213E180E1}"/>
    <dgm:cxn modelId="{02356CB0-4B5B-4062-84BD-812844674953}" type="presOf" srcId="{152A3588-8779-462C-9F77-BE1E025A8232}" destId="{464615C6-1E60-4C60-94E0-D16662B0B5EF}" srcOrd="1" destOrd="0" presId="urn:microsoft.com/office/officeart/2005/8/layout/venn1"/>
    <dgm:cxn modelId="{490E3722-569C-422C-86E2-C7C6B851F629}" srcId="{60FDCC1F-E640-4EDA-9C5E-8F92F35214FA}" destId="{2E175E54-F83A-47FC-A0DC-082EBCBD5375}" srcOrd="2" destOrd="0" parTransId="{2889D4C9-76A5-49C7-BCD2-FFB46C828A14}" sibTransId="{39F19F07-72D0-4F94-BDBE-B8DE0AFC910D}"/>
    <dgm:cxn modelId="{F451EA34-40C5-480E-BC3A-0F5EA7AC4AC4}" type="presOf" srcId="{9942F322-DAA4-49BB-A725-174337A7B314}" destId="{820F72FF-01AD-4222-A8CB-5F3010C57327}" srcOrd="0" destOrd="0" presId="urn:microsoft.com/office/officeart/2005/8/layout/venn1"/>
    <dgm:cxn modelId="{5B576629-E5F1-4ED7-9C97-B66698C43CA1}" srcId="{60FDCC1F-E640-4EDA-9C5E-8F92F35214FA}" destId="{D721114F-5340-4409-B503-0316571193B3}" srcOrd="1" destOrd="0" parTransId="{65FC226E-6BBF-4FD7-81E0-49440D0D6CB5}" sibTransId="{AF671D1B-3FE9-4430-A898-52AFE6042BAF}"/>
    <dgm:cxn modelId="{362F524A-B64E-4019-AE4F-7040701912DB}" type="presParOf" srcId="{9861FEA1-AE6A-47C7-933F-39950B6FCAAB}" destId="{64FC6033-8034-44EE-8410-54B4A2EB4E95}" srcOrd="0" destOrd="0" presId="urn:microsoft.com/office/officeart/2005/8/layout/venn1"/>
    <dgm:cxn modelId="{2D59CAC1-199D-4F50-B5AE-36A7DD5EF797}" type="presParOf" srcId="{9861FEA1-AE6A-47C7-933F-39950B6FCAAB}" destId="{464615C6-1E60-4C60-94E0-D16662B0B5EF}" srcOrd="1" destOrd="0" presId="urn:microsoft.com/office/officeart/2005/8/layout/venn1"/>
    <dgm:cxn modelId="{99622455-3C1C-4DA1-AF26-E55A9DE50B3C}" type="presParOf" srcId="{9861FEA1-AE6A-47C7-933F-39950B6FCAAB}" destId="{4788B06C-7847-4A63-81C6-BCA355D841AE}" srcOrd="2" destOrd="0" presId="urn:microsoft.com/office/officeart/2005/8/layout/venn1"/>
    <dgm:cxn modelId="{F5AFD80B-E5F5-420C-B686-0D98C29ACA13}" type="presParOf" srcId="{9861FEA1-AE6A-47C7-933F-39950B6FCAAB}" destId="{F9DA6397-6996-422A-BD56-5088F69D644C}" srcOrd="3" destOrd="0" presId="urn:microsoft.com/office/officeart/2005/8/layout/venn1"/>
    <dgm:cxn modelId="{0D94524C-CC3E-4161-A5EC-028072156138}" type="presParOf" srcId="{9861FEA1-AE6A-47C7-933F-39950B6FCAAB}" destId="{72697E9A-1DC3-4BAA-930D-8BDD175F5FFD}" srcOrd="4" destOrd="0" presId="urn:microsoft.com/office/officeart/2005/8/layout/venn1"/>
    <dgm:cxn modelId="{0C5B339B-3557-4F8F-8591-4ED400205D65}" type="presParOf" srcId="{9861FEA1-AE6A-47C7-933F-39950B6FCAAB}" destId="{FC115093-F5F6-46E7-AC4E-A9699035E848}" srcOrd="5" destOrd="0" presId="urn:microsoft.com/office/officeart/2005/8/layout/venn1"/>
    <dgm:cxn modelId="{45D7D4AE-C8A4-4442-9D40-74BB14F1A550}" type="presParOf" srcId="{9861FEA1-AE6A-47C7-933F-39950B6FCAAB}" destId="{820F72FF-01AD-4222-A8CB-5F3010C57327}" srcOrd="6" destOrd="0" presId="urn:microsoft.com/office/officeart/2005/8/layout/venn1"/>
    <dgm:cxn modelId="{7C29AC73-9B73-455E-A637-E63D26BE093B}" type="presParOf" srcId="{9861FEA1-AE6A-47C7-933F-39950B6FCAAB}" destId="{04560EAA-F592-4E68-9307-4A080D139E48}" srcOrd="7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A5E874-620B-4642-ADD8-92C654C89427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860B42-3A45-4F2F-9D9C-22E1C427531E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Структурные компоненты</a:t>
          </a:r>
          <a:endParaRPr lang="ru-RU" sz="16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B41EBD81-1E2A-4474-A886-CE0CD2996E35}" type="parTrans" cxnId="{AFC4D9FF-FEB7-496E-ACB9-FFE425193BBD}">
      <dgm:prSet/>
      <dgm:spPr/>
      <dgm:t>
        <a:bodyPr/>
        <a:lstStyle/>
        <a:p>
          <a:endParaRPr lang="ru-RU"/>
        </a:p>
      </dgm:t>
    </dgm:pt>
    <dgm:pt modelId="{6E653C8B-5DA9-4089-A5DE-44FBAC58D9D8}" type="sibTrans" cxnId="{AFC4D9FF-FEB7-496E-ACB9-FFE425193BBD}">
      <dgm:prSet/>
      <dgm:spPr/>
      <dgm:t>
        <a:bodyPr/>
        <a:lstStyle/>
        <a:p>
          <a:endParaRPr lang="ru-RU"/>
        </a:p>
      </dgm:t>
    </dgm:pt>
    <dgm:pt modelId="{C36137BF-EAD7-4E8F-8D8F-A1B213123260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1. Выбирается тема и её назначение</a:t>
          </a:r>
          <a:endParaRPr lang="ru-RU" sz="16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D0813A99-FB21-42DB-9BE0-76CEDEECA559}" type="parTrans" cxnId="{E7ACF1EA-6147-47CC-BCAF-3189EBA0F758}">
      <dgm:prSet/>
      <dgm:spPr/>
      <dgm:t>
        <a:bodyPr/>
        <a:lstStyle/>
        <a:p>
          <a:endParaRPr lang="ru-RU"/>
        </a:p>
      </dgm:t>
    </dgm:pt>
    <dgm:pt modelId="{A58E4665-4EDA-4994-99B6-27DB623BAE7F}" type="sibTrans" cxnId="{E7ACF1EA-6147-47CC-BCAF-3189EBA0F758}">
      <dgm:prSet/>
      <dgm:spPr/>
      <dgm:t>
        <a:bodyPr/>
        <a:lstStyle/>
        <a:p>
          <a:endParaRPr lang="ru-RU"/>
        </a:p>
      </dgm:t>
    </dgm:pt>
    <dgm:pt modelId="{AD6464AA-3C7C-4799-AAFB-E0B09224DD61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2. Объясняется способ реализации</a:t>
          </a:r>
          <a:endParaRPr lang="ru-RU" sz="16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E4C2A0D3-8A2E-4499-B57C-F36D8B1557DD}" type="parTrans" cxnId="{4922B9C9-36CE-40FC-8E4F-2E8C6891CD89}">
      <dgm:prSet/>
      <dgm:spPr/>
      <dgm:t>
        <a:bodyPr/>
        <a:lstStyle/>
        <a:p>
          <a:endParaRPr lang="ru-RU"/>
        </a:p>
      </dgm:t>
    </dgm:pt>
    <dgm:pt modelId="{D96BC8B9-5409-4BC2-B34D-880C89CFD2C8}" type="sibTrans" cxnId="{4922B9C9-36CE-40FC-8E4F-2E8C6891CD89}">
      <dgm:prSet/>
      <dgm:spPr/>
      <dgm:t>
        <a:bodyPr/>
        <a:lstStyle/>
        <a:p>
          <a:endParaRPr lang="ru-RU"/>
        </a:p>
      </dgm:t>
    </dgm:pt>
    <dgm:pt modelId="{947B8F22-88DD-41E6-BB12-4644B61BC546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3. Определяются  действия</a:t>
          </a:r>
          <a:endParaRPr lang="ru-RU" sz="16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94972571-37E7-450F-BA9D-30F4513A6D48}" type="parTrans" cxnId="{F94D1C79-41A0-4039-95C4-F0F269C3A006}">
      <dgm:prSet/>
      <dgm:spPr/>
      <dgm:t>
        <a:bodyPr/>
        <a:lstStyle/>
        <a:p>
          <a:endParaRPr lang="ru-RU"/>
        </a:p>
      </dgm:t>
    </dgm:pt>
    <dgm:pt modelId="{2DB70103-F4FC-4D6B-8D25-3F20419DF2F8}" type="sibTrans" cxnId="{F94D1C79-41A0-4039-95C4-F0F269C3A006}">
      <dgm:prSet/>
      <dgm:spPr/>
      <dgm:t>
        <a:bodyPr/>
        <a:lstStyle/>
        <a:p>
          <a:endParaRPr lang="ru-RU"/>
        </a:p>
      </dgm:t>
    </dgm:pt>
    <dgm:pt modelId="{42FBE7B3-327A-4EEA-9D5E-6FCFC44F968F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4. Рефлексия </a:t>
          </a:r>
          <a:endParaRPr lang="ru-RU" sz="16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FC8784FA-903A-4561-974F-0C260BD0AD30}" type="parTrans" cxnId="{7177B15E-D3CB-470A-9EA6-3AA985DB54DD}">
      <dgm:prSet/>
      <dgm:spPr/>
      <dgm:t>
        <a:bodyPr/>
        <a:lstStyle/>
        <a:p>
          <a:endParaRPr lang="ru-RU"/>
        </a:p>
      </dgm:t>
    </dgm:pt>
    <dgm:pt modelId="{72D137DE-E5AD-40D2-9A06-30464DDA5B2F}" type="sibTrans" cxnId="{7177B15E-D3CB-470A-9EA6-3AA985DB54DD}">
      <dgm:prSet/>
      <dgm:spPr/>
      <dgm:t>
        <a:bodyPr/>
        <a:lstStyle/>
        <a:p>
          <a:endParaRPr lang="ru-RU"/>
        </a:p>
      </dgm:t>
    </dgm:pt>
    <dgm:pt modelId="{44935B71-B0F2-4EC2-A387-F56E09A88390}" type="pres">
      <dgm:prSet presAssocID="{E9A5E874-620B-4642-ADD8-92C654C8942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536FB6-5DE6-4E69-9915-8E514D084F7C}" type="pres">
      <dgm:prSet presAssocID="{E9A5E874-620B-4642-ADD8-92C654C89427}" presName="radial" presStyleCnt="0">
        <dgm:presLayoutVars>
          <dgm:animLvl val="ctr"/>
        </dgm:presLayoutVars>
      </dgm:prSet>
      <dgm:spPr/>
    </dgm:pt>
    <dgm:pt modelId="{81FC0FBC-2A89-4649-BC0F-198EF26C29BE}" type="pres">
      <dgm:prSet presAssocID="{C0860B42-3A45-4F2F-9D9C-22E1C427531E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87C88DCC-6677-4631-B909-8DE334BEEA47}" type="pres">
      <dgm:prSet presAssocID="{C36137BF-EAD7-4E8F-8D8F-A1B213123260}" presName="node" presStyleLbl="vennNode1" presStyleIdx="1" presStyleCnt="5" custScaleX="221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C82CCE-5357-480E-9F07-3C2240E57C94}" type="pres">
      <dgm:prSet presAssocID="{AD6464AA-3C7C-4799-AAFB-E0B09224DD61}" presName="node" presStyleLbl="vennNode1" presStyleIdx="2" presStyleCnt="5" custScaleX="1799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17138-4A95-4E08-A7CB-EABD12242341}" type="pres">
      <dgm:prSet presAssocID="{947B8F22-88DD-41E6-BB12-4644B61BC546}" presName="node" presStyleLbl="vennNode1" presStyleIdx="3" presStyleCnt="5" custScaleX="224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C34EE-2239-4FA6-A8CC-2BCEB5A50C52}" type="pres">
      <dgm:prSet presAssocID="{42FBE7B3-327A-4EEA-9D5E-6FCFC44F968F}" presName="node" presStyleLbl="vennNode1" presStyleIdx="4" presStyleCnt="5" custScaleX="179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140E79-E655-49B6-9412-85C4054653BF}" type="presOf" srcId="{C0860B42-3A45-4F2F-9D9C-22E1C427531E}" destId="{81FC0FBC-2A89-4649-BC0F-198EF26C29BE}" srcOrd="0" destOrd="0" presId="urn:microsoft.com/office/officeart/2005/8/layout/radial3"/>
    <dgm:cxn modelId="{E7ACF1EA-6147-47CC-BCAF-3189EBA0F758}" srcId="{C0860B42-3A45-4F2F-9D9C-22E1C427531E}" destId="{C36137BF-EAD7-4E8F-8D8F-A1B213123260}" srcOrd="0" destOrd="0" parTransId="{D0813A99-FB21-42DB-9BE0-76CEDEECA559}" sibTransId="{A58E4665-4EDA-4994-99B6-27DB623BAE7F}"/>
    <dgm:cxn modelId="{4C8E5605-73AF-4896-B715-9BA9199867B3}" type="presOf" srcId="{42FBE7B3-327A-4EEA-9D5E-6FCFC44F968F}" destId="{A08C34EE-2239-4FA6-A8CC-2BCEB5A50C52}" srcOrd="0" destOrd="0" presId="urn:microsoft.com/office/officeart/2005/8/layout/radial3"/>
    <dgm:cxn modelId="{F01D68AE-2925-4236-9197-97D8B5D4B78B}" type="presOf" srcId="{E9A5E874-620B-4642-ADD8-92C654C89427}" destId="{44935B71-B0F2-4EC2-A387-F56E09A88390}" srcOrd="0" destOrd="0" presId="urn:microsoft.com/office/officeart/2005/8/layout/radial3"/>
    <dgm:cxn modelId="{77D3B018-92D1-4131-86B8-2A8F884F227E}" type="presOf" srcId="{C36137BF-EAD7-4E8F-8D8F-A1B213123260}" destId="{87C88DCC-6677-4631-B909-8DE334BEEA47}" srcOrd="0" destOrd="0" presId="urn:microsoft.com/office/officeart/2005/8/layout/radial3"/>
    <dgm:cxn modelId="{F94D1C79-41A0-4039-95C4-F0F269C3A006}" srcId="{C0860B42-3A45-4F2F-9D9C-22E1C427531E}" destId="{947B8F22-88DD-41E6-BB12-4644B61BC546}" srcOrd="2" destOrd="0" parTransId="{94972571-37E7-450F-BA9D-30F4513A6D48}" sibTransId="{2DB70103-F4FC-4D6B-8D25-3F20419DF2F8}"/>
    <dgm:cxn modelId="{7177B15E-D3CB-470A-9EA6-3AA985DB54DD}" srcId="{C0860B42-3A45-4F2F-9D9C-22E1C427531E}" destId="{42FBE7B3-327A-4EEA-9D5E-6FCFC44F968F}" srcOrd="3" destOrd="0" parTransId="{FC8784FA-903A-4561-974F-0C260BD0AD30}" sibTransId="{72D137DE-E5AD-40D2-9A06-30464DDA5B2F}"/>
    <dgm:cxn modelId="{DD6F0589-63BD-4357-8466-8A7DD2C22007}" type="presOf" srcId="{947B8F22-88DD-41E6-BB12-4644B61BC546}" destId="{F0717138-4A95-4E08-A7CB-EABD12242341}" srcOrd="0" destOrd="0" presId="urn:microsoft.com/office/officeart/2005/8/layout/radial3"/>
    <dgm:cxn modelId="{AFC4D9FF-FEB7-496E-ACB9-FFE425193BBD}" srcId="{E9A5E874-620B-4642-ADD8-92C654C89427}" destId="{C0860B42-3A45-4F2F-9D9C-22E1C427531E}" srcOrd="0" destOrd="0" parTransId="{B41EBD81-1E2A-4474-A886-CE0CD2996E35}" sibTransId="{6E653C8B-5DA9-4089-A5DE-44FBAC58D9D8}"/>
    <dgm:cxn modelId="{2058453B-56EB-4C03-8FDE-B12087D05E5F}" type="presOf" srcId="{AD6464AA-3C7C-4799-AAFB-E0B09224DD61}" destId="{11C82CCE-5357-480E-9F07-3C2240E57C94}" srcOrd="0" destOrd="0" presId="urn:microsoft.com/office/officeart/2005/8/layout/radial3"/>
    <dgm:cxn modelId="{4922B9C9-36CE-40FC-8E4F-2E8C6891CD89}" srcId="{C0860B42-3A45-4F2F-9D9C-22E1C427531E}" destId="{AD6464AA-3C7C-4799-AAFB-E0B09224DD61}" srcOrd="1" destOrd="0" parTransId="{E4C2A0D3-8A2E-4499-B57C-F36D8B1557DD}" sibTransId="{D96BC8B9-5409-4BC2-B34D-880C89CFD2C8}"/>
    <dgm:cxn modelId="{F8B72932-FF80-4B59-A9B1-09EB5EA6644A}" type="presParOf" srcId="{44935B71-B0F2-4EC2-A387-F56E09A88390}" destId="{4A536FB6-5DE6-4E69-9915-8E514D084F7C}" srcOrd="0" destOrd="0" presId="urn:microsoft.com/office/officeart/2005/8/layout/radial3"/>
    <dgm:cxn modelId="{8546DC99-6D17-4F84-B43C-5642FAA2C84E}" type="presParOf" srcId="{4A536FB6-5DE6-4E69-9915-8E514D084F7C}" destId="{81FC0FBC-2A89-4649-BC0F-198EF26C29BE}" srcOrd="0" destOrd="0" presId="urn:microsoft.com/office/officeart/2005/8/layout/radial3"/>
    <dgm:cxn modelId="{0EEACD71-053B-41A6-B56D-E26B0BB515F9}" type="presParOf" srcId="{4A536FB6-5DE6-4E69-9915-8E514D084F7C}" destId="{87C88DCC-6677-4631-B909-8DE334BEEA47}" srcOrd="1" destOrd="0" presId="urn:microsoft.com/office/officeart/2005/8/layout/radial3"/>
    <dgm:cxn modelId="{5AC774AA-4099-4A87-9DAE-754E1E94869E}" type="presParOf" srcId="{4A536FB6-5DE6-4E69-9915-8E514D084F7C}" destId="{11C82CCE-5357-480E-9F07-3C2240E57C94}" srcOrd="2" destOrd="0" presId="urn:microsoft.com/office/officeart/2005/8/layout/radial3"/>
    <dgm:cxn modelId="{CB253BE4-26A6-4809-B925-D3F6189340B1}" type="presParOf" srcId="{4A536FB6-5DE6-4E69-9915-8E514D084F7C}" destId="{F0717138-4A95-4E08-A7CB-EABD12242341}" srcOrd="3" destOrd="0" presId="urn:microsoft.com/office/officeart/2005/8/layout/radial3"/>
    <dgm:cxn modelId="{D239DDD0-1287-477B-B124-B804542BEAAF}" type="presParOf" srcId="{4A536FB6-5DE6-4E69-9915-8E514D084F7C}" destId="{A08C34EE-2239-4FA6-A8CC-2BCEB5A50C52}" srcOrd="4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C6033-8034-44EE-8410-54B4A2EB4E95}">
      <dsp:nvSpPr>
        <dsp:cNvPr id="0" name=""/>
        <dsp:cNvSpPr/>
      </dsp:nvSpPr>
      <dsp:spPr>
        <a:xfrm>
          <a:off x="1906574" y="30434"/>
          <a:ext cx="3617572" cy="15825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концептуальная</a:t>
          </a:r>
          <a:endParaRPr lang="ru-RU" sz="20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2323986" y="243476"/>
        <a:ext cx="2782748" cy="502169"/>
      </dsp:txXfrm>
    </dsp:sp>
    <dsp:sp modelId="{4788B06C-7847-4A63-81C6-BCA355D841AE}">
      <dsp:nvSpPr>
        <dsp:cNvPr id="0" name=""/>
        <dsp:cNvSpPr/>
      </dsp:nvSpPr>
      <dsp:spPr>
        <a:xfrm>
          <a:off x="1690515" y="730428"/>
          <a:ext cx="5449678" cy="15825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содержательная</a:t>
          </a:r>
          <a:endParaRPr lang="ru-RU" sz="20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4624957" y="913035"/>
        <a:ext cx="2096030" cy="1217380"/>
      </dsp:txXfrm>
    </dsp:sp>
    <dsp:sp modelId="{72697E9A-1DC3-4BAA-930D-8BDD175F5FFD}">
      <dsp:nvSpPr>
        <dsp:cNvPr id="0" name=""/>
        <dsp:cNvSpPr/>
      </dsp:nvSpPr>
      <dsp:spPr>
        <a:xfrm>
          <a:off x="1920216" y="1430421"/>
          <a:ext cx="3590288" cy="15825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процессуальная</a:t>
          </a:r>
          <a:endParaRPr lang="ru-RU" sz="20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2334480" y="2297804"/>
        <a:ext cx="2761760" cy="502169"/>
      </dsp:txXfrm>
    </dsp:sp>
    <dsp:sp modelId="{820F72FF-01AD-4222-A8CB-5F3010C57327}">
      <dsp:nvSpPr>
        <dsp:cNvPr id="0" name=""/>
        <dsp:cNvSpPr/>
      </dsp:nvSpPr>
      <dsp:spPr>
        <a:xfrm>
          <a:off x="489713" y="730428"/>
          <a:ext cx="5120467" cy="15825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мониторинговая</a:t>
          </a:r>
          <a:endParaRPr lang="ru-RU" sz="18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883595" y="913035"/>
        <a:ext cx="1969410" cy="1217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C0FBC-2A89-4649-BC0F-198EF26C29BE}">
      <dsp:nvSpPr>
        <dsp:cNvPr id="0" name=""/>
        <dsp:cNvSpPr/>
      </dsp:nvSpPr>
      <dsp:spPr>
        <a:xfrm>
          <a:off x="1731014" y="844874"/>
          <a:ext cx="2104776" cy="210477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Структурные компоненты</a:t>
          </a:r>
          <a:endParaRPr lang="ru-RU" sz="16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2039251" y="1153111"/>
        <a:ext cx="1488302" cy="1488302"/>
      </dsp:txXfrm>
    </dsp:sp>
    <dsp:sp modelId="{87C88DCC-6677-4631-B909-8DE334BEEA47}">
      <dsp:nvSpPr>
        <dsp:cNvPr id="0" name=""/>
        <dsp:cNvSpPr/>
      </dsp:nvSpPr>
      <dsp:spPr>
        <a:xfrm>
          <a:off x="1618503" y="375"/>
          <a:ext cx="2329797" cy="10523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1. Выбирается тема и её назначение</a:t>
          </a:r>
          <a:endParaRPr lang="ru-RU" sz="16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1959694" y="154494"/>
        <a:ext cx="1647415" cy="744150"/>
      </dsp:txXfrm>
    </dsp:sp>
    <dsp:sp modelId="{11C82CCE-5357-480E-9F07-3C2240E57C94}">
      <dsp:nvSpPr>
        <dsp:cNvPr id="0" name=""/>
        <dsp:cNvSpPr/>
      </dsp:nvSpPr>
      <dsp:spPr>
        <a:xfrm>
          <a:off x="3207199" y="1371068"/>
          <a:ext cx="1893793" cy="10523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2. Объясняется способ реализации</a:t>
          </a:r>
          <a:endParaRPr lang="ru-RU" sz="16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3484539" y="1525187"/>
        <a:ext cx="1339113" cy="744150"/>
      </dsp:txXfrm>
    </dsp:sp>
    <dsp:sp modelId="{F0717138-4A95-4E08-A7CB-EABD12242341}">
      <dsp:nvSpPr>
        <dsp:cNvPr id="0" name=""/>
        <dsp:cNvSpPr/>
      </dsp:nvSpPr>
      <dsp:spPr>
        <a:xfrm>
          <a:off x="1600928" y="2741762"/>
          <a:ext cx="2364947" cy="10523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3. Определяются  действия</a:t>
          </a:r>
          <a:endParaRPr lang="ru-RU" sz="16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1947266" y="2895881"/>
        <a:ext cx="1672271" cy="744150"/>
      </dsp:txXfrm>
    </dsp:sp>
    <dsp:sp modelId="{A08C34EE-2239-4FA6-A8CC-2BCEB5A50C52}">
      <dsp:nvSpPr>
        <dsp:cNvPr id="0" name=""/>
        <dsp:cNvSpPr/>
      </dsp:nvSpPr>
      <dsp:spPr>
        <a:xfrm>
          <a:off x="465986" y="1371068"/>
          <a:ext cx="1893446" cy="10523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4. Рефлексия </a:t>
          </a:r>
          <a:endParaRPr lang="ru-RU" sz="1600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743275" y="1525187"/>
        <a:ext cx="1338868" cy="744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4829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096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202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1973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827986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480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0604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8469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90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861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048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5815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2836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125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569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4042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6F7BA-76DE-4686-9248-AE498311216B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457B532-B56A-4B57-A8EA-A446A1CF1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715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  <p:sldLayoutId id="21474838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1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articles/581059/" TargetMode="External"/><Relationship Id="rId2" Type="http://schemas.openxmlformats.org/officeDocument/2006/relationships/hyperlink" Target="http://psyhelp.rodim.ru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5.doc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1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352" y="231228"/>
            <a:ext cx="8916650" cy="101950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Муниципальное автономное дошкольное образовательное учреждение </a:t>
            </a:r>
            <a:br>
              <a:rPr lang="ru-RU" sz="2000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детский сад № 9 «Росинка» г. </a:t>
            </a:r>
            <a:r>
              <a:rPr lang="ru-RU" sz="2000" dirty="0" err="1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Краснокаменск</a:t>
            </a:r>
            <a:r>
              <a:rPr lang="ru-RU" sz="2000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Забайкальский край</a:t>
            </a:r>
            <a:endParaRPr lang="ru-RU" sz="20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15009" y="4509602"/>
            <a:ext cx="6064467" cy="234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Arial" pitchFamily="34" charset="0"/>
              </a:rPr>
              <a:t>Лаптева Жанна Владимировна 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Arial" pitchFamily="34" charset="0"/>
              </a:rPr>
              <a:t>педагог – психолог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Arial" pitchFamily="34" charset="0"/>
              </a:rPr>
              <a:t> I квалификационная категория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5928">
            <a:off x="1111828" y="2030424"/>
            <a:ext cx="3025952" cy="1710595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635" y="186904"/>
            <a:ext cx="2638113" cy="3517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07047" y="4056993"/>
            <a:ext cx="4015220" cy="2669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269" y="1258777"/>
            <a:ext cx="4130566" cy="32236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4834758" y="3920358"/>
            <a:ext cx="1902373" cy="5990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дети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59614" y="3300248"/>
            <a:ext cx="1639613" cy="4729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педагоги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61738" y="6211613"/>
            <a:ext cx="2375338" cy="5097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родители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868" y="130118"/>
            <a:ext cx="8596668" cy="632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+mn-lt"/>
                <a:cs typeface="Arial" pitchFamily="34" charset="0"/>
              </a:rPr>
              <a:t>Процессуальная часть</a:t>
            </a:r>
            <a:endParaRPr lang="ru-RU" dirty="0">
              <a:latin typeface="+mn-lt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46234" y="808504"/>
            <a:ext cx="9438290" cy="9826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Психолого-педагогическая технология насыщена оригинальными приёмами,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которые 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поднимают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позитивный 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настрой и настроение, появляется стимул участника (педагоги, дети, родители), сплачивает коллектив, объединяет семью и детский сад  </a:t>
            </a:r>
            <a:endParaRPr lang="ru-RU" dirty="0">
              <a:solidFill>
                <a:srgbClr val="002060"/>
              </a:solidFill>
              <a:cs typeface="Arial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34731" y="2575035"/>
          <a:ext cx="5566979" cy="3794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93683" y="2028496"/>
            <a:ext cx="5055476" cy="5259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chemeClr val="accent1"/>
                </a:solidFill>
                <a:ea typeface="+mj-ea"/>
                <a:cs typeface="Arial" pitchFamily="34" charset="0"/>
              </a:rPr>
              <a:t>Пошаговое применение (алгоритм)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265650" y="1985194"/>
            <a:ext cx="4421393" cy="63234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Накопления ребёнка (опыт)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686097" y="2585545"/>
            <a:ext cx="6316717" cy="1524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Получает информацию опираясь на свой накопленный опыт;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 Задаёт уточняющие вопросы;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 Делает выводы из полученной информации;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 Выбирает  способы реализации для достижения результата;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 Использует полученную информацию в решении жизненных ситуаций.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C:\Users\Психолог\Desktop\фото корабль\фото группа №10\ФОТО 10\IMG_20150420_103317_2.jpg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330" y="4298730"/>
            <a:ext cx="3018027" cy="2322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019" y="4314393"/>
            <a:ext cx="3168352" cy="2348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595103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89510" y="284095"/>
            <a:ext cx="11354937" cy="226991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/>
                </a:solidFill>
                <a:cs typeface="Arial" pitchFamily="34" charset="0"/>
              </a:rPr>
              <a:t>Ожидаемые результаты применения </a:t>
            </a:r>
            <a:r>
              <a:rPr lang="ru-RU" dirty="0" err="1">
                <a:solidFill>
                  <a:schemeClr val="accent1"/>
                </a:solidFill>
                <a:cs typeface="Arial" pitchFamily="34" charset="0"/>
              </a:rPr>
              <a:t>психолого</a:t>
            </a:r>
            <a:r>
              <a:rPr lang="ru-RU" dirty="0">
                <a:solidFill>
                  <a:schemeClr val="accent1"/>
                </a:solidFill>
                <a:cs typeface="Arial" pitchFamily="34" charset="0"/>
              </a:rPr>
              <a:t> – педагогических акций в </a:t>
            </a:r>
            <a:r>
              <a:rPr lang="ru-RU" dirty="0" err="1">
                <a:solidFill>
                  <a:schemeClr val="accent1"/>
                </a:solidFill>
                <a:cs typeface="Arial" pitchFamily="34" charset="0"/>
              </a:rPr>
              <a:t>воспитательно</a:t>
            </a:r>
            <a:r>
              <a:rPr lang="ru-RU" dirty="0">
                <a:solidFill>
                  <a:schemeClr val="accent1"/>
                </a:solidFill>
                <a:cs typeface="Arial" pitchFamily="34" charset="0"/>
              </a:rPr>
              <a:t> – образовательном процессе ДОУ: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Повышение интереса всех участников проекта к совместной деятельности, формирование коллектива единомышленников.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Налаживание эмоциональных контактов в семьях воспитанников ДОУ.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Обновление содержания психолого-педагогического сопровождения </a:t>
            </a:r>
            <a:r>
              <a:rPr lang="ru-RU" dirty="0" err="1">
                <a:solidFill>
                  <a:srgbClr val="002060"/>
                </a:solidFill>
                <a:cs typeface="Arial" pitchFamily="34" charset="0"/>
              </a:rPr>
              <a:t>воспитательно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-образовательной работы с детьми, педагогами, родителями.</a:t>
            </a:r>
          </a:p>
        </p:txBody>
      </p:sp>
      <p:pic>
        <p:nvPicPr>
          <p:cNvPr id="3" name="Рисунок 2" descr="C:\Users\Психолог\Desktop\фото корабль\голубь 9\Голубь\SDC14772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89" y="3196994"/>
            <a:ext cx="3367193" cy="2888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Психолог\Desktop\моё занятие\SAM_227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511" y="2984938"/>
            <a:ext cx="2677930" cy="3573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Психолог\Desktop\фото корабль\занятие 10,6 голуби на малышах книга10\20150422_094723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645" y="3175778"/>
            <a:ext cx="3846203" cy="2993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641814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385" y="227462"/>
            <a:ext cx="11496908" cy="6732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+mn-lt"/>
                <a:cs typeface="Arial" pitchFamily="34" charset="0"/>
              </a:rPr>
              <a:t>Продуктивная составляющая </a:t>
            </a:r>
            <a:r>
              <a:rPr lang="ru-RU" sz="2800" b="1" dirty="0" err="1">
                <a:latin typeface="+mn-lt"/>
                <a:cs typeface="Arial" pitchFamily="34" charset="0"/>
              </a:rPr>
              <a:t>психолого</a:t>
            </a:r>
            <a:r>
              <a:rPr lang="ru-RU" sz="2800" b="1" dirty="0">
                <a:latin typeface="+mn-lt"/>
                <a:cs typeface="Arial" pitchFamily="34" charset="0"/>
              </a:rPr>
              <a:t> – педагогических акций </a:t>
            </a:r>
            <a:endParaRPr lang="ru-RU" sz="2800" dirty="0">
              <a:latin typeface="+mn-lt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73303" y="987972"/>
            <a:ext cx="3473356" cy="55970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Дети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- Выставка </a:t>
            </a:r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творческих работ: «Радуга настроения», «Часики эмоций», «Комплимент для мамы», «Мир взрослых, глазами детей» и др.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- Фотовыставка «Я и моя семья», театрализованные представления «</a:t>
            </a:r>
            <a:r>
              <a:rPr lang="ru-RU" sz="1600" dirty="0" err="1">
                <a:solidFill>
                  <a:srgbClr val="002060"/>
                </a:solidFill>
                <a:latin typeface="+mj-lt"/>
                <a:cs typeface="Arial" pitchFamily="34" charset="0"/>
              </a:rPr>
              <a:t>Заюшкина</a:t>
            </a:r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 избушка», «Приключения Колобка» и др.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- Совместное творчество с родителями: «Веселая страна», «Моё солнышко» и др.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- </a:t>
            </a:r>
            <a:r>
              <a:rPr lang="ru-RU" sz="16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Копилки </a:t>
            </a:r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стихотворений «</a:t>
            </a:r>
            <a:r>
              <a:rPr lang="ru-RU" sz="1600" dirty="0" err="1">
                <a:solidFill>
                  <a:srgbClr val="002060"/>
                </a:solidFill>
                <a:latin typeface="+mj-lt"/>
                <a:cs typeface="Arial" pitchFamily="34" charset="0"/>
              </a:rPr>
              <a:t>Книжкин</a:t>
            </a:r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 дом».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- Сборники </a:t>
            </a:r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мультфильмов «В стране </a:t>
            </a:r>
            <a:r>
              <a:rPr lang="ru-RU" sz="1600" dirty="0" err="1">
                <a:solidFill>
                  <a:srgbClr val="002060"/>
                </a:solidFill>
                <a:latin typeface="+mj-lt"/>
                <a:cs typeface="Arial" pitchFamily="34" charset="0"/>
              </a:rPr>
              <a:t>мультипультии</a:t>
            </a:r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».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3081" y="998483"/>
            <a:ext cx="3985146" cy="551149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cs typeface="Arial" pitchFamily="34" charset="0"/>
              </a:rPr>
              <a:t>Педагоги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- Разработка буклетов</a:t>
            </a:r>
            <a:r>
              <a:rPr lang="ru-RU" sz="1600" dirty="0">
                <a:solidFill>
                  <a:srgbClr val="002060"/>
                </a:solidFill>
                <a:cs typeface="Arial" pitchFamily="34" charset="0"/>
              </a:rPr>
              <a:t>, памяток, шпаргалок для педагогов и родителей «Профилактика эмоционального выгорания», «Играем вместе с детьми» и др.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cs typeface="Arial" pitchFamily="34" charset="0"/>
              </a:rPr>
              <a:t>- Методическая копилка, пакет рекомендаций: «Мир детства проживаем вместе».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cs typeface="Arial" pitchFamily="34" charset="0"/>
              </a:rPr>
              <a:t>- Публикации по темам проектной деятельности «Все обо всём».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cs typeface="Arial" pitchFamily="34" charset="0"/>
              </a:rPr>
              <a:t>- Сайт детского сада, наличие персональных сайтов педагогов «Интересные события».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cs typeface="Arial" pitchFamily="34" charset="0"/>
              </a:rPr>
              <a:t>- Оформление электронных книжек, информационных сборников и журналов, </a:t>
            </a:r>
            <a:r>
              <a:rPr lang="ru-RU" sz="1600" dirty="0" err="1">
                <a:solidFill>
                  <a:srgbClr val="002060"/>
                </a:solidFill>
                <a:cs typeface="Arial" pitchFamily="34" charset="0"/>
              </a:rPr>
              <a:t>медиотеки</a:t>
            </a:r>
            <a:r>
              <a:rPr lang="ru-RU" sz="1600" dirty="0">
                <a:solidFill>
                  <a:srgbClr val="002060"/>
                </a:solidFill>
                <a:cs typeface="Arial" pitchFamily="34" charset="0"/>
              </a:rPr>
              <a:t>.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cs typeface="Arial" pitchFamily="34" charset="0"/>
              </a:rPr>
              <a:t>Сундучок </a:t>
            </a: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– копилка </a:t>
            </a:r>
            <a:r>
              <a:rPr lang="ru-RU" sz="1600" dirty="0">
                <a:solidFill>
                  <a:srgbClr val="002060"/>
                </a:solidFill>
                <a:cs typeface="Arial" pitchFamily="34" charset="0"/>
              </a:rPr>
              <a:t>«Игровые пособия</a:t>
            </a: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».</a:t>
            </a:r>
            <a:endParaRPr lang="ru-RU" sz="16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611736" y="1040524"/>
            <a:ext cx="3306995" cy="55445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Родители 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- Интерактивная </a:t>
            </a:r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гостиная для родителей «В мире детства».</a:t>
            </a:r>
          </a:p>
          <a:p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- Участие взрослых и детей в конкурсном движении, совместные публикации.</a:t>
            </a:r>
          </a:p>
          <a:p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- Серия мини-сборников «Связанные одной целью».</a:t>
            </a:r>
          </a:p>
          <a:p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- Регистрация на сайте ДОУ, обратная связь.</a:t>
            </a:r>
          </a:p>
          <a:p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- Родительский журнал «Я и мой ребёнок».</a:t>
            </a:r>
          </a:p>
          <a:p>
            <a:r>
              <a:rPr lang="ru-RU" sz="1600" dirty="0">
                <a:solidFill>
                  <a:srgbClr val="002060"/>
                </a:solidFill>
                <a:latin typeface="+mj-lt"/>
                <a:cs typeface="Arial" pitchFamily="34" charset="0"/>
              </a:rPr>
              <a:t>- Презентация детско-родительских достижений «Наша семья едина</a:t>
            </a:r>
            <a:r>
              <a:rPr lang="ru-RU" sz="16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».</a:t>
            </a:r>
            <a:endParaRPr lang="ru-RU" sz="1600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4561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9932184"/>
              </p:ext>
            </p:extLst>
          </p:nvPr>
        </p:nvGraphicFramePr>
        <p:xfrm>
          <a:off x="546537" y="746233"/>
          <a:ext cx="11077310" cy="54378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712"/>
                <a:gridCol w="3662690"/>
                <a:gridCol w="3462698"/>
                <a:gridCol w="3877210"/>
              </a:tblGrid>
              <a:tr h="7750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Участники</a:t>
                      </a:r>
                      <a:endParaRPr lang="ru-RU" sz="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Система оценки 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656" marR="2465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Способы оценки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Планируемые результаты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>
                    <a:solidFill>
                      <a:srgbClr val="92D050"/>
                    </a:solidFill>
                  </a:tcPr>
                </a:tc>
              </a:tr>
              <a:tr h="22168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педагоги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Творческий потенциал педагогов, рост профессиональной компетентности, снижение риска проф. выгорания; количество и качество проведенных педагогами мероприятий, психолого-педагогические копилки методических разработок мероприятий.  (приложение 1)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Анкета: Уровень оценки инновационной деятельности педагогов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Активное участие субъектов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воспитательно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-образовательного процесса в запланированных психологических мероприятиях (участие в конкурсах, выставках; представление своих работ, продуктов творческой деятельности; количество и качество проведенных педагогами мероприятий; качество  методических разработок).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/>
                </a:tc>
              </a:tr>
              <a:tr h="11850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дети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Психо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-эмоциональное состояние дошкольников (исследования внутрисемейных отношений детей старших групп (приложение 2).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Исследования внутрисемейных отношений детей старших групп (тест «Рисунок семьи»; Р. Бернс, С. Кауфман)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дети 5-7 лет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Положительная динамика развития социальной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адаптированности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cs typeface="Arial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э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моционально-личностной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сферы воспитанников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/>
                </a:tc>
              </a:tr>
              <a:tr h="12315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родители</a:t>
                      </a:r>
                      <a:endParaRPr lang="ru-RU" sz="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Включенность родителей в проектную деятельность (приложение 3)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Наблюдение (сравнительный анализ): Включенность родителей в проектную деятельность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Смена стиля взаимодействия «педагог-ребенок- родитель». Повышение уровня заинтересованности у педагогов и родителей.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+mj-lt"/>
                          <a:cs typeface="Arial" pitchFamily="34" charset="0"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24656" marR="24656" marT="0" marB="0"/>
                </a:tc>
              </a:tr>
            </a:tbl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77334" y="-1"/>
            <a:ext cx="9784022" cy="48044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Мониторинг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880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0" y="152400"/>
            <a:ext cx="6108700" cy="596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>1. Мониторинг профессионального мастерства педагогов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889000"/>
          <a:ext cx="30099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946399" y="901700"/>
          <a:ext cx="3258457" cy="245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5900" y="3352800"/>
            <a:ext cx="566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педагоги, участвуя в инновационной деятельности повышают свой профессионализм и мастерство.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121400" y="152400"/>
            <a:ext cx="5384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2. Сравнительный анализ: Включенность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родителей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в проектную деятельность (наблюдение по степени участия)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6350000" y="1155700"/>
          <a:ext cx="58420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096000" y="3236436"/>
            <a:ext cx="63627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родителей возник стойкий интерес к организации инновационной деятельности в ДОУ, следовательно, между родителями и дошкольным учреждением укрепились прочные партнерские отношения. 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18012" y="4280626"/>
            <a:ext cx="523820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3. Результаты исследования внутрисемейных отношений детей старших групп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(тест «Рисунок семьи»; Р. Бернс, С. Кауфман)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дети 5-7 лет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6413862" y="4402182"/>
          <a:ext cx="5499463" cy="245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35874" y="571053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отмечается положительная динамика в отношениях взрослых и детей, укрепляются детско-родительские отношения.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81781" y="912892"/>
            <a:ext cx="10342090" cy="513106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rgbClr val="002060"/>
                </a:solidFill>
                <a:cs typeface="Arial" pitchFamily="34" charset="0"/>
              </a:rPr>
              <a:t>Вывод:</a:t>
            </a:r>
            <a:endParaRPr lang="ru-RU" sz="2000" dirty="0">
              <a:solidFill>
                <a:srgbClr val="002060"/>
              </a:solidFill>
              <a:cs typeface="Arial" pitchFamily="34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	Таким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образом, использование в работе психологических акций 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способствует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повышению уровня психологической и коммуникативной культуры, сохранению и укреплению психологического здоровья, самореализации всех участников образовательного процесса. 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	</a:t>
            </a:r>
          </a:p>
          <a:p>
            <a:pPr algn="just"/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Совместная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работа заряжает всех эмоциональностью, создает атмосферу дружбы, взаимопонимания, поддержки, вселяет веру в успех, помогает раскрыть индивидуальность и неповторимость каждого. В ходе цикла мероприятий: у педагогов повысилась психолого-педагогическая компетентность, родители стали более заинтересованными, дети стали более инициативными.</a:t>
            </a:r>
            <a:endParaRPr lang="ru-RU" sz="20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0961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741" y="378372"/>
            <a:ext cx="11209866" cy="1320800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accent2"/>
                </a:solidFill>
              </a:rPr>
              <a:t>Литература:</a:t>
            </a:r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1.Выготский</a:t>
            </a:r>
            <a:r>
              <a:rPr lang="ru-RU" sz="1600" dirty="0">
                <a:solidFill>
                  <a:srgbClr val="002060"/>
                </a:solidFill>
              </a:rPr>
              <a:t>, Л.С. Вопросы детской психологии. – М . :Просвещение, 1984 – 319 с.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Ежеквартальный научно-практический журнал. Психолог в детском саду, № 4-Обнинск, 2005.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2.Евдокимова </a:t>
            </a:r>
            <a:r>
              <a:rPr lang="ru-RU" sz="1600" dirty="0">
                <a:solidFill>
                  <a:srgbClr val="002060"/>
                </a:solidFill>
              </a:rPr>
              <a:t>Е. С. Технология проектирования –М.: ТЦ Сфера 2006.-с..64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3.Журнал </a:t>
            </a:r>
            <a:r>
              <a:rPr lang="ru-RU" sz="1600" dirty="0">
                <a:solidFill>
                  <a:srgbClr val="002060"/>
                </a:solidFill>
              </a:rPr>
              <a:t>«Справочник педагога- психолога» №2, 2012 стр. 4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4.Журнал </a:t>
            </a:r>
            <a:r>
              <a:rPr lang="ru-RU" sz="1600" dirty="0">
                <a:solidFill>
                  <a:srgbClr val="002060"/>
                </a:solidFill>
              </a:rPr>
              <a:t>«Ребенок в детском саду» № 5, 2010. «Неделя психологии в детском саду». </a:t>
            </a:r>
            <a:r>
              <a:rPr lang="ru-RU" sz="1600" dirty="0" err="1">
                <a:solidFill>
                  <a:srgbClr val="002060"/>
                </a:solidFill>
              </a:rPr>
              <a:t>Пазылова</a:t>
            </a:r>
            <a:r>
              <a:rPr lang="ru-RU" sz="1600" dirty="0">
                <a:solidFill>
                  <a:srgbClr val="002060"/>
                </a:solidFill>
              </a:rPr>
              <a:t> Е. С.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5.Кряжева</a:t>
            </a:r>
            <a:r>
              <a:rPr lang="ru-RU" sz="1600" dirty="0">
                <a:solidFill>
                  <a:srgbClr val="002060"/>
                </a:solidFill>
              </a:rPr>
              <a:t>, Н.Л. Развитие эмоционального мира детей [Текст]/. - Ярославль: Академия развития, 1996. – 201 с.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6.Куликов </a:t>
            </a:r>
            <a:r>
              <a:rPr lang="ru-RU" sz="1600" dirty="0">
                <a:solidFill>
                  <a:srgbClr val="002060"/>
                </a:solidFill>
              </a:rPr>
              <a:t>Л.В. Мозаика радости. Советы психолога на каждый день. СПб.: Питер пресс, 1997, 416 с.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7.Майер </a:t>
            </a:r>
            <a:r>
              <a:rPr lang="ru-RU" sz="1600" dirty="0">
                <a:solidFill>
                  <a:srgbClr val="002060"/>
                </a:solidFill>
              </a:rPr>
              <a:t>А. А. Управление инновационными процессами в ДОУ: Методическое пособие. –М.: ТЦ Сфера, 2008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8.Минаева</a:t>
            </a:r>
            <a:r>
              <a:rPr lang="ru-RU" sz="1600" dirty="0">
                <a:solidFill>
                  <a:srgbClr val="002060"/>
                </a:solidFill>
              </a:rPr>
              <a:t>, В.М. Развитие эмоций дошкольников [Текст]/ Занятия. Игры. -М.: </a:t>
            </a:r>
            <a:r>
              <a:rPr lang="ru-RU" sz="1600" dirty="0" err="1">
                <a:solidFill>
                  <a:srgbClr val="002060"/>
                </a:solidFill>
              </a:rPr>
              <a:t>Владос</a:t>
            </a:r>
            <a:r>
              <a:rPr lang="ru-RU" sz="1600" dirty="0">
                <a:solidFill>
                  <a:srgbClr val="002060"/>
                </a:solidFill>
              </a:rPr>
              <a:t>, 2001.- 204с.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9.Сизанов </a:t>
            </a:r>
            <a:r>
              <a:rPr lang="ru-RU" sz="1600" dirty="0">
                <a:solidFill>
                  <a:srgbClr val="002060"/>
                </a:solidFill>
              </a:rPr>
              <a:t>А. Тесты и психологические игры. Ваш психологический портрет. М.: АСТ, 2008. – 576 с.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10.Хухлаева </a:t>
            </a:r>
            <a:r>
              <a:rPr lang="ru-RU" sz="1600" dirty="0">
                <a:solidFill>
                  <a:srgbClr val="002060"/>
                </a:solidFill>
              </a:rPr>
              <a:t>О.В., </a:t>
            </a:r>
            <a:r>
              <a:rPr lang="ru-RU" sz="1600" dirty="0" err="1">
                <a:solidFill>
                  <a:srgbClr val="002060"/>
                </a:solidFill>
              </a:rPr>
              <a:t>Хухлаев</a:t>
            </a:r>
            <a:r>
              <a:rPr lang="ru-RU" sz="1600" dirty="0">
                <a:solidFill>
                  <a:srgbClr val="002060"/>
                </a:solidFill>
              </a:rPr>
              <a:t> О.Е., Первушина И.М. «Тропинка к своему Я: Как сохранить психологическое здоровье дошкольников. -7-е изд. – </a:t>
            </a:r>
            <a:r>
              <a:rPr lang="ru-RU" sz="1600" dirty="0" err="1">
                <a:solidFill>
                  <a:srgbClr val="002060"/>
                </a:solidFill>
              </a:rPr>
              <a:t>М.Генезис</a:t>
            </a:r>
            <a:r>
              <a:rPr lang="ru-RU" sz="1600" dirty="0">
                <a:solidFill>
                  <a:srgbClr val="002060"/>
                </a:solidFill>
              </a:rPr>
              <a:t>, 2014 г. -176 с.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11.Шмидт</a:t>
            </a:r>
            <a:r>
              <a:rPr lang="ru-RU" sz="1600" dirty="0">
                <a:solidFill>
                  <a:srgbClr val="002060"/>
                </a:solidFill>
              </a:rPr>
              <a:t>, В.Р. Психологическая помощь родителям и детям [Текст]/  </a:t>
            </a:r>
            <a:r>
              <a:rPr lang="ru-RU" sz="1600" dirty="0" err="1">
                <a:solidFill>
                  <a:srgbClr val="002060"/>
                </a:solidFill>
              </a:rPr>
              <a:t>Тренинговые</a:t>
            </a:r>
            <a:r>
              <a:rPr lang="ru-RU" sz="1600" dirty="0">
                <a:solidFill>
                  <a:srgbClr val="002060"/>
                </a:solidFill>
              </a:rPr>
              <a:t> программы .- М.: Детство-Пресс, 2007. – 268 с.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 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Интернет-ресурсы: </a:t>
            </a:r>
            <a:r>
              <a:rPr lang="ru-RU" sz="1600" u="sng" dirty="0">
                <a:solidFill>
                  <a:srgbClr val="002060"/>
                </a:solidFill>
                <a:hlinkClick r:id="rId2"/>
              </a:rPr>
              <a:t>http://psyhelp.rodim.ru/</a:t>
            </a: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Интернет-ресурсы: </a:t>
            </a:r>
            <a:r>
              <a:rPr lang="ru-RU" sz="1600" u="sng" dirty="0">
                <a:solidFill>
                  <a:srgbClr val="002060"/>
                </a:solidFill>
                <a:hlinkClick r:id="rId3"/>
              </a:rPr>
              <a:t>http://festival.1september.ru/articles/581059/</a:t>
            </a: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94850" y="5131399"/>
            <a:ext cx="1143439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Ключевые понятия:</a:t>
            </a:r>
            <a:endParaRPr lang="ru-RU" sz="1600" dirty="0" smtClean="0">
              <a:solidFill>
                <a:schemeClr val="accent2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нновации, психологическая акция, педагогическое мастерство, показатели, продукт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деятельности, результативность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(ожидаемые результаты)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мотивация, критерии, качество, инициативность, самостоятельность, взаимодействие, педагогическая и родительская компетентность.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2743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6201" y="129631"/>
            <a:ext cx="8031769" cy="606350"/>
          </a:xfrm>
        </p:spPr>
        <p:txBody>
          <a:bodyPr>
            <a:noAutofit/>
          </a:bodyPr>
          <a:lstStyle/>
          <a:p>
            <a:r>
              <a:rPr lang="ru-RU" b="1" dirty="0"/>
              <a:t>СПАСИБО ЗА ВНИМАНИЕ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55748364"/>
              </p:ext>
            </p:extLst>
          </p:nvPr>
        </p:nvGraphicFramePr>
        <p:xfrm>
          <a:off x="5800754" y="735981"/>
          <a:ext cx="4324553" cy="6122019"/>
        </p:xfrm>
        <a:graphic>
          <a:graphicData uri="http://schemas.openxmlformats.org/presentationml/2006/ole">
            <p:oleObj spid="_x0000_s1030" name="Document" r:id="rId3" imgW="6475839" imgH="8336441" progId="Word.Document.8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88018315"/>
              </p:ext>
            </p:extLst>
          </p:nvPr>
        </p:nvGraphicFramePr>
        <p:xfrm>
          <a:off x="214096" y="735981"/>
          <a:ext cx="5143500" cy="6122019"/>
        </p:xfrm>
        <a:graphic>
          <a:graphicData uri="http://schemas.openxmlformats.org/presentationml/2006/ole">
            <p:oleObj spid="_x0000_s1031" name="Документ" r:id="rId4" imgW="6645384" imgH="6999343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55253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2979" y="1492469"/>
            <a:ext cx="7451833" cy="2312277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Психолого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педагогическая технология</a:t>
            </a:r>
            <a:b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«Связанные одной целью»</a:t>
            </a: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психологические акции как условие гармонизации детско-родительских отношений</a:t>
            </a:r>
            <a:b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Дом\Desktop\карлсон у ребят\SAM_40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187" y="3363311"/>
            <a:ext cx="4855780" cy="3331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5" descr="F:\Декада 2016 Будущее зависит от тебя\декада мероприятия\SAM_37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17572" y="407276"/>
            <a:ext cx="257175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7" descr="F:\Декада 2016 Будущее зависит от тебя\декада мероприятия\SAM_37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315" y="3825764"/>
            <a:ext cx="3559506" cy="26696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0206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81782" y="375809"/>
            <a:ext cx="8373335" cy="17332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«Ребенок </a:t>
            </a:r>
            <a:r>
              <a:rPr lang="ru-RU" sz="2400" i="1" dirty="0">
                <a:solidFill>
                  <a:srgbClr val="002060"/>
                </a:solidFill>
                <a:cs typeface="Arial" pitchFamily="34" charset="0"/>
              </a:rPr>
              <a:t>воспитывается разными случайностями, его окружающими. </a:t>
            </a:r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Педагогика </a:t>
            </a:r>
            <a:r>
              <a:rPr lang="ru-RU" sz="2400" i="1" dirty="0">
                <a:solidFill>
                  <a:srgbClr val="002060"/>
                </a:solidFill>
                <a:cs typeface="Arial" pitchFamily="34" charset="0"/>
              </a:rPr>
              <a:t>должна дать направление этим </a:t>
            </a:r>
            <a:r>
              <a:rPr lang="ru-RU" sz="2400" i="1" dirty="0" smtClean="0">
                <a:solidFill>
                  <a:srgbClr val="002060"/>
                </a:solidFill>
                <a:cs typeface="Arial" pitchFamily="34" charset="0"/>
              </a:rPr>
              <a:t>случайностям».</a:t>
            </a:r>
            <a:r>
              <a:rPr lang="ru-RU" sz="2400" i="1" dirty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ru-RU" sz="2400" i="1" dirty="0">
                <a:solidFill>
                  <a:srgbClr val="002060"/>
                </a:solidFill>
                <a:cs typeface="Arial" pitchFamily="34" charset="0"/>
              </a:rPr>
            </a:br>
            <a:r>
              <a:rPr lang="ru-RU" sz="2400" b="1" i="1" dirty="0">
                <a:solidFill>
                  <a:srgbClr val="002060"/>
                </a:solidFill>
                <a:cs typeface="Arial" pitchFamily="34" charset="0"/>
              </a:rPr>
              <a:t>В. Ф. Одоевский</a:t>
            </a:r>
            <a:endParaRPr lang="ru-RU" sz="24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782" y="2310513"/>
            <a:ext cx="88185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itchFamily="34" charset="0"/>
              </a:rPr>
              <a:t>Технология</a:t>
            </a:r>
            <a:r>
              <a:rPr lang="ru-RU" sz="2400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itchFamily="34" charset="0"/>
              </a:rPr>
              <a:t>-совокупность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itchFamily="34" charset="0"/>
              </a:rPr>
              <a:t>приемов, применяемых в каком-либо деле, мастерстве, </a:t>
            </a:r>
            <a:r>
              <a:rPr lang="ru-RU" sz="2400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Arial" pitchFamily="34" charset="0"/>
              </a:rPr>
              <a:t>искусстве.</a:t>
            </a:r>
          </a:p>
          <a:p>
            <a:pPr indent="449580" algn="ctr"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+mj-lt"/>
                <a:ea typeface="Times New Roman" panose="02020603050405020304" pitchFamily="18" charset="0"/>
                <a:cs typeface="Arial" pitchFamily="34" charset="0"/>
              </a:rPr>
              <a:t>Педагогическая технология…</a:t>
            </a:r>
            <a:endParaRPr lang="ru-RU" sz="2400" dirty="0">
              <a:solidFill>
                <a:srgbClr val="002060"/>
              </a:solidFill>
              <a:effectLst/>
              <a:latin typeface="+mj-lt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1272" y="4182986"/>
            <a:ext cx="8741197" cy="22808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cs typeface="Arial" pitchFamily="34" charset="0"/>
              </a:rPr>
              <a:t>Автором </a:t>
            </a:r>
            <a:r>
              <a:rPr lang="ru-RU" sz="2000" b="1" dirty="0">
                <a:solidFill>
                  <a:srgbClr val="002060"/>
                </a:solidFill>
                <a:cs typeface="Arial" pitchFamily="34" charset="0"/>
              </a:rPr>
              <a:t>данной технологии является психолог, </a:t>
            </a:r>
            <a:endParaRPr lang="ru-RU" sz="2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cs typeface="Arial" pitchFamily="34" charset="0"/>
              </a:rPr>
              <a:t>кандидат </a:t>
            </a:r>
            <a:r>
              <a:rPr lang="ru-RU" sz="2000" b="1" dirty="0">
                <a:solidFill>
                  <a:srgbClr val="002060"/>
                </a:solidFill>
                <a:cs typeface="Arial" pitchFamily="34" charset="0"/>
              </a:rPr>
              <a:t>педагогических наук, </a:t>
            </a:r>
            <a:endParaRPr lang="ru-RU" sz="2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cs typeface="Arial" pitchFamily="34" charset="0"/>
              </a:rPr>
              <a:t>Марина </a:t>
            </a:r>
            <a:r>
              <a:rPr lang="ru-RU" sz="2000" b="1" dirty="0">
                <a:solidFill>
                  <a:srgbClr val="002060"/>
                </a:solidFill>
                <a:cs typeface="Arial" pitchFamily="34" charset="0"/>
              </a:rPr>
              <a:t>Ростиславовна </a:t>
            </a:r>
            <a:r>
              <a:rPr lang="ru-RU" sz="2000" b="1" dirty="0" err="1">
                <a:solidFill>
                  <a:srgbClr val="002060"/>
                </a:solidFill>
                <a:cs typeface="Arial" pitchFamily="34" charset="0"/>
              </a:rPr>
              <a:t>Битянова</a:t>
            </a:r>
            <a:r>
              <a:rPr lang="ru-RU" sz="2000" b="1" dirty="0">
                <a:solidFill>
                  <a:srgbClr val="002060"/>
                </a:solidFill>
                <a:cs typeface="Arial" pitchFamily="34" charset="0"/>
              </a:rPr>
              <a:t>. </a:t>
            </a:r>
            <a:endParaRPr lang="ru-RU" sz="20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cs typeface="Arial" pitchFamily="34" charset="0"/>
              </a:rPr>
              <a:t>Психологические </a:t>
            </a:r>
            <a:r>
              <a:rPr lang="ru-RU" b="1" dirty="0">
                <a:solidFill>
                  <a:srgbClr val="002060"/>
                </a:solidFill>
                <a:cs typeface="Arial" pitchFamily="34" charset="0"/>
              </a:rPr>
              <a:t>акции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– это вид психологической работы в игровой форме. Она представляет собой игровую среду, которая на определенное время создается в пространстве детского сада, параллели, группы.</a:t>
            </a:r>
          </a:p>
        </p:txBody>
      </p:sp>
      <p:pic>
        <p:nvPicPr>
          <p:cNvPr id="8" name="Рисунок 7" descr="C:\Users\Психолог\Desktop\добро 2016 отчёт коллаж\SAM_322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897" y="2354316"/>
            <a:ext cx="2757937" cy="20570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F:\акция добра\АКЦИЯ ДОБРО заметка материал на сайт\добро\заметка и фото к ней на сайт новости\SAM_31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52607" y="4585139"/>
            <a:ext cx="2760717" cy="2070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:\физ-ра\DSC_0891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9103" y="126124"/>
            <a:ext cx="2785241" cy="2049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56946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533" y="210207"/>
            <a:ext cx="10820983" cy="76725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Контингент участников (целевые группы):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1337" y="840828"/>
            <a:ext cx="10110951" cy="70419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Сотрудники и воспитанники МАДОУ детский сад № 9 «Росинка», родители воспитанников (лица их заменяющие). 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1226" y="1576551"/>
          <a:ext cx="5759670" cy="494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395"/>
                <a:gridCol w="3836275"/>
              </a:tblGrid>
              <a:tr h="50524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Целевые группы</a:t>
                      </a:r>
                      <a:endParaRPr lang="ru-RU" sz="14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Их интересы</a:t>
                      </a:r>
                      <a:endParaRPr lang="ru-RU" sz="14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49009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Дети от 3 до 7 лет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Наличие интереса в разных видах детской деятельности, к изучению взаимоотношений между людьми, проявление желания действовать самостоятельно.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6503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Родители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Укрепление детско-родительских отношений, активные участники образовательного процесса, желание взаимодействовать, повышение родительской компетентности в вопросах развития детей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28950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Педагоги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Желание самообразовываться, повышение психолого-педагогической компетентности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 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085490" y="1650125"/>
            <a:ext cx="59173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Возможные сложности при использовании образовательного продукта: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90593" y="2459421"/>
          <a:ext cx="5728138" cy="415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4069"/>
                <a:gridCol w="2864069"/>
              </a:tblGrid>
              <a:tr h="5535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Риски (трудности)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Пути их преодоления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21104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недостаточная компетентность и отсутствие мотивации некоторых педагогов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обучение (совместное составление игровых комплексов, практических модулей для детей,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игровых заданий - упражнений, загадок, картинок и др.), разработка игровых картотек, мастер-классы, консультирование, отзывы, отчёты</a:t>
                      </a:r>
                      <a:endParaRPr lang="ru-RU" sz="1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35091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недостаточно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</a:rPr>
                        <a:t> времени, родительское безразличие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посещение родительских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 университетов, подбор приемлемых форм работы, вовлечение родителей в игровой процесс, информация на сайте ДОУ, отзывы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854" y="414853"/>
            <a:ext cx="5572461" cy="427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  <a:cs typeface="Arial" pitchFamily="34" charset="0"/>
              </a:rPr>
              <a:t>Проблема</a:t>
            </a:r>
            <a:endParaRPr lang="ru-RU" dirty="0">
              <a:latin typeface="+mn-lt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8564" y="1011220"/>
            <a:ext cx="6285723" cy="150607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Загруженность взрослых бытовыми проблемами;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Взрослые и дети мало общаются друг с другом;</a:t>
            </a:r>
            <a:endParaRPr lang="ru-RU" dirty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+mj-lt"/>
                <a:cs typeface="Arial" pitchFamily="34" charset="0"/>
              </a:rPr>
              <a:t>О</a:t>
            </a: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тсутствие совместных игр; </a:t>
            </a:r>
            <a:endParaRPr lang="ru-RU" dirty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Взрослые и дети находятся в психоэмоциональном напряжении.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2884" y="2771486"/>
            <a:ext cx="5615491" cy="5914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atin typeface="+mn-lt"/>
                <a:cs typeface="Arial" pitchFamily="34" charset="0"/>
              </a:rPr>
              <a:t>Актуальность</a:t>
            </a:r>
            <a:endParaRPr lang="ru-RU" dirty="0">
              <a:latin typeface="+mn-lt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322" y="3432125"/>
            <a:ext cx="6284890" cy="13873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Ответственность за воспитание детей несут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родители, а 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другие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социальные институты призваны помочь, поддержать, направить, дополнить их воспитательную деятельность.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0611" y="4968732"/>
            <a:ext cx="5271247" cy="5914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atin typeface="+mn-lt"/>
              </a:rPr>
              <a:t>Новизна</a:t>
            </a:r>
            <a:endParaRPr lang="ru-RU" dirty="0">
              <a:latin typeface="+mn-lt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0080" y="5691705"/>
            <a:ext cx="6285723" cy="72389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Комплексный подход к процессу проведения.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Развернутая стрелка 9"/>
          <p:cNvSpPr/>
          <p:nvPr/>
        </p:nvSpPr>
        <p:spPr>
          <a:xfrm rot="5400000">
            <a:off x="6587611" y="2533513"/>
            <a:ext cx="886968" cy="877824"/>
          </a:xfrm>
          <a:prstGeom prst="utur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1" name="Развернутая стрелка 10"/>
          <p:cNvSpPr/>
          <p:nvPr/>
        </p:nvSpPr>
        <p:spPr>
          <a:xfrm rot="5400000">
            <a:off x="6662823" y="4832952"/>
            <a:ext cx="886968" cy="877824"/>
          </a:xfrm>
          <a:prstGeom prst="utur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928" y="338060"/>
            <a:ext cx="3774451" cy="2830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F:\фото праздник русские игры на воздухе\DSC_0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9627" y="3877655"/>
            <a:ext cx="3763283" cy="2628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655762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181" y="133081"/>
            <a:ext cx="8596668" cy="665408"/>
          </a:xfrm>
        </p:spPr>
        <p:txBody>
          <a:bodyPr/>
          <a:lstStyle/>
          <a:p>
            <a:r>
              <a:rPr lang="ru-RU" dirty="0" smtClean="0">
                <a:latin typeface="+mn-lt"/>
                <a:cs typeface="Arial" pitchFamily="34" charset="0"/>
              </a:rPr>
              <a:t>Темы акций:</a:t>
            </a:r>
            <a:endParaRPr lang="ru-RU" dirty="0">
              <a:latin typeface="+mn-lt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181" y="798489"/>
            <a:ext cx="6895443" cy="5950041"/>
          </a:xfrm>
        </p:spPr>
        <p:txBody>
          <a:bodyPr>
            <a:normAutofit fontScale="4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«Доброе сердечко»;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«Разноцветный мир детства»;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«Арт-минутки для настроения»;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«Тропинками добра»;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«Просто так»;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«Копилка добрых дел»;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«Мой любимый детский сад, я люблю тебя»;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«Корабль детства»;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«Письмо другу»;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«Обратите внимание. Детство!»;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«Мои питомцы»;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«Голубь мира»;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«День победы»;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51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«Подарю улыбку» и другие.</a:t>
            </a:r>
          </a:p>
          <a:p>
            <a:endParaRPr lang="ru-RU" dirty="0"/>
          </a:p>
        </p:txBody>
      </p:sp>
      <p:pic>
        <p:nvPicPr>
          <p:cNvPr id="4" name="Рисунок 3" descr="C:\Users\Психолог\Desktop\добро 2016 отчёт коллаж\SAM_323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374" r="8764" b="-1"/>
          <a:stretch/>
        </p:blipFill>
        <p:spPr bwMode="auto">
          <a:xfrm>
            <a:off x="6327228" y="181797"/>
            <a:ext cx="5491392" cy="2908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026" name="Picture 2" descr="F:\акция добра\АКЦИЯ ДОБРО заметка материал на сайт\добро\заметка и фото к ней на сайт новости\20160202_113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6680" y="3342289"/>
            <a:ext cx="2477968" cy="3303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F:\Фото с лектория\DSC_03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3543" y="3762703"/>
            <a:ext cx="3331780" cy="2659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830553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083" y="159224"/>
            <a:ext cx="8596668" cy="659642"/>
          </a:xfrm>
        </p:spPr>
        <p:txBody>
          <a:bodyPr/>
          <a:lstStyle/>
          <a:p>
            <a:pPr algn="ctr"/>
            <a:r>
              <a:rPr lang="ru-RU" dirty="0" smtClean="0">
                <a:latin typeface="+mn-lt"/>
                <a:cs typeface="Arial" pitchFamily="34" charset="0"/>
              </a:rPr>
              <a:t>Практическая значимость</a:t>
            </a:r>
            <a:endParaRPr lang="ru-RU" dirty="0">
              <a:latin typeface="+mn-lt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2832" y="924639"/>
            <a:ext cx="10224022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Уникальная </a:t>
            </a:r>
            <a:r>
              <a:rPr lang="ru-RU" dirty="0">
                <a:solidFill>
                  <a:srgbClr val="002060"/>
                </a:solidFill>
                <a:latin typeface="+mj-lt"/>
                <a:cs typeface="Arial" pitchFamily="34" charset="0"/>
              </a:rPr>
              <a:t>возможность презентовать работу психологической службы детского сада для всех участников образовательного процесса (детей, педагогов, сотрудников, родителей) как целостную, логически выстроенную систему.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2832" y="2151233"/>
            <a:ext cx="10224021" cy="7847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Психолого-педагогическая технология строится на основе </a:t>
            </a:r>
            <a:r>
              <a:rPr lang="ru-RU" dirty="0" err="1" smtClean="0">
                <a:solidFill>
                  <a:srgbClr val="002060"/>
                </a:solidFill>
                <a:cs typeface="Arial" pitchFamily="34" charset="0"/>
              </a:rPr>
              <a:t>системно-деятельностного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 подхода, прослеживается структура согласно требованиям ФГОС ДО.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1616303146"/>
              </p:ext>
            </p:extLst>
          </p:nvPr>
        </p:nvGraphicFramePr>
        <p:xfrm>
          <a:off x="136634" y="3174124"/>
          <a:ext cx="7168056" cy="3174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H:\физ-ра\DSC_0805.JPG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587" y="2659119"/>
            <a:ext cx="2975104" cy="2060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26923" y="4372303"/>
            <a:ext cx="3005959" cy="22544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5511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709" y="-88710"/>
            <a:ext cx="11598321" cy="1320800"/>
          </a:xfrm>
        </p:spPr>
        <p:txBody>
          <a:bodyPr/>
          <a:lstStyle/>
          <a:p>
            <a:pPr algn="ctr"/>
            <a:r>
              <a:rPr lang="ru-RU" dirty="0" smtClean="0">
                <a:latin typeface="+mn-lt"/>
                <a:cs typeface="Arial" pitchFamily="34" charset="0"/>
              </a:rPr>
              <a:t>Концептуальная</a:t>
            </a:r>
            <a:r>
              <a:rPr lang="ru-RU" b="1" dirty="0" smtClean="0">
                <a:latin typeface="+mn-lt"/>
                <a:cs typeface="Arial" pitchFamily="34" charset="0"/>
              </a:rPr>
              <a:t> </a:t>
            </a:r>
            <a:r>
              <a:rPr lang="ru-RU" dirty="0" smtClean="0">
                <a:latin typeface="+mn-lt"/>
                <a:cs typeface="Arial" pitchFamily="34" charset="0"/>
              </a:rPr>
              <a:t>часть </a:t>
            </a:r>
            <a:r>
              <a:rPr lang="ru-RU" b="1" dirty="0" smtClean="0">
                <a:latin typeface="+mn-lt"/>
                <a:cs typeface="Arial" pitchFamily="34" charset="0"/>
              </a:rPr>
              <a:t/>
            </a:r>
            <a:br>
              <a:rPr lang="ru-RU" b="1" dirty="0" smtClean="0">
                <a:latin typeface="+mn-lt"/>
                <a:cs typeface="Arial" pitchFamily="34" charset="0"/>
              </a:rPr>
            </a:br>
            <a:r>
              <a:rPr lang="ru-RU" sz="2000" b="1" dirty="0" smtClean="0">
                <a:latin typeface="+mn-lt"/>
                <a:cs typeface="Arial" pitchFamily="34" charset="0"/>
              </a:rPr>
              <a:t>(Концептуальные идеи) </a:t>
            </a:r>
            <a:endParaRPr lang="ru-RU" sz="2000" dirty="0">
              <a:latin typeface="+mn-lt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8464" y="2994786"/>
            <a:ext cx="9738406" cy="135649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е</a:t>
            </a: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динство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в работе ДОУ и семьи по воспитанию детей;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взаимное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доверие во взаимоотношениях между педагогами и родителями; 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использование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разнообразных форм работы детского сада с семьей в их взаимосвязи;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Arial" pitchFamily="34" charset="0"/>
              </a:rPr>
              <a:t>индивидуальные </a:t>
            </a: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и групповые формы работы с родителями.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8463" y="849541"/>
            <a:ext cx="9727896" cy="170073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+mj-lt"/>
                <a:cs typeface="Arial" pitchFamily="34" charset="0"/>
              </a:rPr>
              <a:t>К. Д. Ушинский, Н.К. Крупская, П.Ф. Лесгафт, А.С. Макаренко, В.А. </a:t>
            </a: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Сухомлинский</a:t>
            </a:r>
            <a:endParaRPr lang="ru-RU" dirty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Т.Н. </a:t>
            </a:r>
            <a:r>
              <a:rPr lang="ru-RU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Доронова</a:t>
            </a: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, Т. А. Маркова, Е. П. </a:t>
            </a:r>
            <a:r>
              <a:rPr lang="ru-RU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Арнаутова</a:t>
            </a: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А.В. Козлова, Е.П. </a:t>
            </a:r>
            <a:r>
              <a:rPr lang="ru-RU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Арнаутова</a:t>
            </a: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 </a:t>
            </a:r>
            <a:endParaRPr lang="ru-RU" dirty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Е.П</a:t>
            </a:r>
            <a:r>
              <a:rPr lang="ru-RU" dirty="0">
                <a:solidFill>
                  <a:srgbClr val="002060"/>
                </a:solidFill>
                <a:latin typeface="+mj-lt"/>
                <a:cs typeface="Arial" pitchFamily="34" charset="0"/>
              </a:rPr>
              <a:t>. </a:t>
            </a:r>
            <a:r>
              <a:rPr lang="ru-RU" dirty="0" err="1">
                <a:solidFill>
                  <a:srgbClr val="002060"/>
                </a:solidFill>
                <a:latin typeface="+mj-lt"/>
                <a:cs typeface="Arial" pitchFamily="34" charset="0"/>
              </a:rPr>
              <a:t>Арнаутова</a:t>
            </a:r>
            <a:r>
              <a:rPr lang="ru-RU" dirty="0">
                <a:solidFill>
                  <a:srgbClr val="002060"/>
                </a:solidFill>
                <a:latin typeface="+mj-lt"/>
                <a:cs typeface="Arial" pitchFamily="34" charset="0"/>
              </a:rPr>
              <a:t>, Т. Н. </a:t>
            </a:r>
            <a:r>
              <a:rPr lang="ru-RU" dirty="0" err="1">
                <a:solidFill>
                  <a:srgbClr val="002060"/>
                </a:solidFill>
                <a:latin typeface="+mj-lt"/>
                <a:cs typeface="Arial" pitchFamily="34" charset="0"/>
              </a:rPr>
              <a:t>Доронова</a:t>
            </a:r>
            <a:r>
              <a:rPr lang="ru-RU" dirty="0">
                <a:solidFill>
                  <a:srgbClr val="002060"/>
                </a:solidFill>
                <a:latin typeface="+mj-lt"/>
                <a:cs typeface="Arial" pitchFamily="34" charset="0"/>
              </a:rPr>
              <a:t>, О.В. </a:t>
            </a:r>
            <a:r>
              <a:rPr lang="ru-RU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Солодянкина</a:t>
            </a:r>
            <a:endParaRPr lang="ru-RU" dirty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+mj-lt"/>
                <a:cs typeface="Arial" pitchFamily="34" charset="0"/>
              </a:rPr>
              <a:t>Т.А. Маркова, Н.Ф. Виноградова, Г.Н. Година, Л.В. </a:t>
            </a:r>
            <a:r>
              <a:rPr lang="ru-RU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Загик</a:t>
            </a:r>
            <a:endParaRPr lang="ru-RU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05674" y="2572477"/>
            <a:ext cx="29124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92D050"/>
                </a:solidFill>
                <a:cs typeface="Arial" pitchFamily="34" charset="0"/>
              </a:rPr>
              <a:t>(</a:t>
            </a:r>
            <a:r>
              <a:rPr lang="ru-RU" sz="2000" b="1" dirty="0">
                <a:solidFill>
                  <a:schemeClr val="accent2"/>
                </a:solidFill>
                <a:cs typeface="Arial" pitchFamily="34" charset="0"/>
              </a:rPr>
              <a:t>К</a:t>
            </a:r>
            <a:r>
              <a:rPr lang="ru-RU" sz="2000" b="1" dirty="0" smtClean="0">
                <a:solidFill>
                  <a:schemeClr val="accent2"/>
                </a:solidFill>
                <a:cs typeface="Arial" pitchFamily="34" charset="0"/>
              </a:rPr>
              <a:t>лючевые подходы</a:t>
            </a:r>
            <a:r>
              <a:rPr lang="ru-RU" sz="2000" b="1" dirty="0" smtClean="0">
                <a:solidFill>
                  <a:srgbClr val="92D050"/>
                </a:solidFill>
                <a:cs typeface="Arial" pitchFamily="34" charset="0"/>
              </a:rPr>
              <a:t>)</a:t>
            </a:r>
            <a:endParaRPr lang="ru-RU" sz="2000" b="1" dirty="0">
              <a:solidFill>
                <a:srgbClr val="92D050"/>
              </a:solidFill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1708" y="5303469"/>
            <a:ext cx="1991811" cy="1086821"/>
          </a:xfrm>
          <a:prstGeom prst="roundRect">
            <a:avLst>
              <a:gd name="adj" fmla="val 778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cs typeface="Arial" pitchFamily="34" charset="0"/>
              </a:rPr>
              <a:t>Открытости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42435" y="4343491"/>
            <a:ext cx="84296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2000" b="1" dirty="0" smtClean="0">
                <a:solidFill>
                  <a:schemeClr val="accent2"/>
                </a:solidFill>
                <a:effectLst/>
                <a:cs typeface="Arial" pitchFamily="34" charset="0"/>
              </a:rPr>
              <a:t>Психологическая акция основана на соблюдении принципов</a:t>
            </a:r>
            <a:endParaRPr lang="ru-RU" sz="2000" b="1" dirty="0">
              <a:solidFill>
                <a:schemeClr val="accent2"/>
              </a:solidFill>
              <a:effectLst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64991" y="5659077"/>
            <a:ext cx="2528322" cy="8678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Диалогичности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77907" y="5297267"/>
            <a:ext cx="2471977" cy="11395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Рефлексивности</a:t>
            </a:r>
            <a:endParaRPr lang="ru-RU" sz="2000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2421076">
            <a:off x="2758513" y="484810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286836" y="4864007"/>
            <a:ext cx="484632" cy="7380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867074">
            <a:off x="7551280" y="475066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1847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403" y="151642"/>
            <a:ext cx="8596668" cy="667224"/>
          </a:xfrm>
        </p:spPr>
        <p:txBody>
          <a:bodyPr/>
          <a:lstStyle/>
          <a:p>
            <a:pPr algn="ctr"/>
            <a:r>
              <a:rPr lang="ru-RU" dirty="0" smtClean="0"/>
              <a:t>Содержательная часть (назначение)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4270" y="2375339"/>
            <a:ext cx="8564783" cy="4303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</a:rPr>
              <a:t>Н</a:t>
            </a:r>
            <a:r>
              <a:rPr lang="ru-RU" dirty="0" smtClean="0">
                <a:solidFill>
                  <a:srgbClr val="002060"/>
                </a:solidFill>
              </a:rPr>
              <a:t>азначение </a:t>
            </a:r>
            <a:r>
              <a:rPr lang="ru-RU" dirty="0">
                <a:solidFill>
                  <a:srgbClr val="002060"/>
                </a:solidFill>
              </a:rPr>
              <a:t>психологической акции состоит: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создании общности детей и взрослых;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  </a:t>
            </a:r>
            <a:r>
              <a:rPr lang="ru-RU" dirty="0">
                <a:solidFill>
                  <a:srgbClr val="002060"/>
                </a:solidFill>
              </a:rPr>
              <a:t>умении  распознавать,  определять  и  корректировать  эмоциональное состояние своё и других людей, выбирать адекватные стратегии для поддержки друг друга;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совершенствовании навыков и культуры общения;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создании эмоционального настроя (позитивного, делового);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  </a:t>
            </a:r>
            <a:r>
              <a:rPr lang="ru-RU" dirty="0">
                <a:solidFill>
                  <a:srgbClr val="002060"/>
                </a:solidFill>
              </a:rPr>
              <a:t>развитии  речи  и  коммуникативных  умений:  высказывать  суждения,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аргументировать свои идеи, отстаивать свою точку зрения;</a:t>
            </a:r>
            <a:endParaRPr lang="ru-RU" dirty="0" smtClean="0">
              <a:solidFill>
                <a:srgbClr val="00206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  </a:t>
            </a:r>
            <a:r>
              <a:rPr lang="ru-RU" dirty="0">
                <a:solidFill>
                  <a:srgbClr val="002060"/>
                </a:solidFill>
              </a:rPr>
              <a:t>развитии  способностей  выбирать,  планировать  собственную  деятельность, договариваться с другими о совместной деятельности, распределять роли и обязанности, то есть, в целом, в развитии у детей ключевых компетентностей, а у родителей и педагогов умения взаимодействовать ради достижения единой цели в воспитании детей.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4270" y="844717"/>
            <a:ext cx="8598090" cy="14071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П</a:t>
            </a:r>
            <a:r>
              <a:rPr lang="ru-RU" dirty="0" smtClean="0">
                <a:solidFill>
                  <a:srgbClr val="002060"/>
                </a:solidFill>
              </a:rPr>
              <a:t>сихологическая </a:t>
            </a:r>
            <a:r>
              <a:rPr lang="ru-RU" dirty="0">
                <a:solidFill>
                  <a:srgbClr val="002060"/>
                </a:solidFill>
              </a:rPr>
              <a:t>акция   предназначена для того, чтобы обеспечить  возможность  </a:t>
            </a:r>
            <a:r>
              <a:rPr lang="ru-RU" dirty="0" smtClean="0">
                <a:solidFill>
                  <a:srgbClr val="002060"/>
                </a:solidFill>
              </a:rPr>
              <a:t>позитивного развития  </a:t>
            </a:r>
            <a:r>
              <a:rPr lang="ru-RU" dirty="0">
                <a:solidFill>
                  <a:srgbClr val="002060"/>
                </a:solidFill>
              </a:rPr>
              <a:t>детей,  для  формирования  навыков  понимания  себя  и  других,  согласования  целенаправленной деятельности всех и каждого в отдельности.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929095" y="1009934"/>
            <a:ext cx="2094583" cy="12419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Широкое понимание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954275" y="3507475"/>
            <a:ext cx="2094583" cy="234741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Узкое назначение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8950687" y="1388592"/>
            <a:ext cx="978408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8990108" y="4341123"/>
            <a:ext cx="899565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812410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1515</TotalTime>
  <Words>1387</Words>
  <Application>Microsoft Office PowerPoint</Application>
  <PresentationFormat>Произвольный</PresentationFormat>
  <Paragraphs>178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Грань</vt:lpstr>
      <vt:lpstr>Document</vt:lpstr>
      <vt:lpstr>Документ</vt:lpstr>
      <vt:lpstr>Муниципальное автономное дошкольное образовательное учреждение  детский сад № 9 «Росинка» г. Краснокаменск Забайкальский край</vt:lpstr>
      <vt:lpstr> Психолого – педагогическая технология «Связанные одной целью»: психологические акции как условие гармонизации детско-родительских отношений </vt:lpstr>
      <vt:lpstr>Слайд 3</vt:lpstr>
      <vt:lpstr>Контингент участников (целевые группы):  </vt:lpstr>
      <vt:lpstr>Проблема</vt:lpstr>
      <vt:lpstr>Темы акций:</vt:lpstr>
      <vt:lpstr>Практическая значимость</vt:lpstr>
      <vt:lpstr>Концептуальная часть  (Концептуальные идеи) </vt:lpstr>
      <vt:lpstr>Содержательная часть (назначение)</vt:lpstr>
      <vt:lpstr>Процессуальная часть</vt:lpstr>
      <vt:lpstr>Слайд 11</vt:lpstr>
      <vt:lpstr>Продуктивная составляющая психолого – педагогических акций </vt:lpstr>
      <vt:lpstr>Мониторинг</vt:lpstr>
      <vt:lpstr>1. Мониторинг профессионального мастерства педагогов </vt:lpstr>
      <vt:lpstr>Слайд 15</vt:lpstr>
      <vt:lpstr>Литература: 1.Выготский, Л.С. Вопросы детской психологии. – М . :Просвещение, 1984 – 319 с. Ежеквартальный научно-практический журнал. Психолог в детском саду, № 4-Обнинск, 2005. 2.Евдокимова Е. С. Технология проектирования –М.: ТЦ Сфера 2006.-с..64 3.Журнал «Справочник педагога- психолога» №2, 2012 стр. 4 4.Журнал «Ребенок в детском саду» № 5, 2010. «Неделя психологии в детском саду». Пазылова Е. С. 5.Кряжева, Н.Л. Развитие эмоционального мира детей [Текст]/. - Ярославль: Академия развития, 1996. – 201 с. 6.Куликов Л.В. Мозаика радости. Советы психолога на каждый день. СПб.: Питер пресс, 1997, 416 с. 7.Майер А. А. Управление инновационными процессами в ДОУ: Методическое пособие. –М.: ТЦ Сфера, 2008 8.Минаева, В.М. Развитие эмоций дошкольников [Текст]/ Занятия. Игры. -М.: Владос, 2001.- 204с. 9.Сизанов А. Тесты и психологические игры. Ваш психологический портрет. М.: АСТ, 2008. – 576 с. 10.Хухлаева О.В., Хухлаев О.Е., Первушина И.М. «Тропинка к своему Я: Как сохранить психологическое здоровье дошкольников. -7-е изд. – М.Генезис, 2014 г. -176 с. 11.Шмидт, В.Р. Психологическая помощь родителям и детям [Текст]/  Тренинговые программы .- М.: Детство-Пресс, 2007. – 268 с.   Интернет-ресурсы: http://psyhelp.rodim.ru/ Интернет-ресурсы: http://festival.1september.ru/articles/581059/ 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 – педагогическая технология «Связанные одной целью»: психологические акции как условие гармонизации детско-родительских отношений </dc:title>
  <dc:creator>Психолог</dc:creator>
  <cp:lastModifiedBy>Дом</cp:lastModifiedBy>
  <cp:revision>114</cp:revision>
  <dcterms:created xsi:type="dcterms:W3CDTF">2017-03-02T00:40:34Z</dcterms:created>
  <dcterms:modified xsi:type="dcterms:W3CDTF">2017-09-24T11:50:03Z</dcterms:modified>
</cp:coreProperties>
</file>