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816" r:id="rId2"/>
    <p:sldMasterId id="2147483828" r:id="rId3"/>
    <p:sldMasterId id="2147483840" r:id="rId4"/>
  </p:sldMasterIdLst>
  <p:notesMasterIdLst>
    <p:notesMasterId r:id="rId17"/>
  </p:notesMasterIdLst>
  <p:sldIdLst>
    <p:sldId id="256" r:id="rId5"/>
    <p:sldId id="257" r:id="rId6"/>
    <p:sldId id="258" r:id="rId7"/>
    <p:sldId id="263" r:id="rId8"/>
    <p:sldId id="260" r:id="rId9"/>
    <p:sldId id="259" r:id="rId10"/>
    <p:sldId id="261" r:id="rId11"/>
    <p:sldId id="262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A0BF7-0BE4-4AA8-B14F-B89E71FE1E21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C2FAB-08B1-4835-BA96-21D03FE6DF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55000">
              <a:srgbClr val="92D05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5572164" cy="4786346"/>
          </a:xfrm>
        </p:spPr>
        <p:txBody>
          <a:bodyPr>
            <a:normAutofit fontScale="77500" lnSpcReduction="20000"/>
          </a:bodyPr>
          <a:lstStyle/>
          <a:p>
            <a:r>
              <a:rPr lang="ru-RU" sz="3000" b="1" dirty="0" smtClean="0">
                <a:solidFill>
                  <a:schemeClr val="tx1"/>
                </a:solidFill>
              </a:rPr>
              <a:t>На всех континентах, как мы сейчас с вами,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Спортсмены готовятся к Универсиаде в Казани.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Я не хочу оставаться как зритель,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Я — чемпион, и я — победитель!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В любой дисциплине нам равных нет в мире,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И мы гордо возвысим знамя России!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И пусть знает каждый спортсмен и ребенок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Наш талисман — это </a:t>
            </a:r>
            <a:r>
              <a:rPr lang="ru-RU" sz="3000" b="1" dirty="0" err="1" smtClean="0">
                <a:solidFill>
                  <a:schemeClr val="tx1"/>
                </a:solidFill>
              </a:rPr>
              <a:t>Юни</a:t>
            </a:r>
            <a:r>
              <a:rPr lang="ru-RU" sz="3000" b="1" dirty="0" smtClean="0">
                <a:solidFill>
                  <a:schemeClr val="tx1"/>
                </a:solidFill>
              </a:rPr>
              <a:t>, барсенок. </a:t>
            </a:r>
          </a:p>
          <a:p>
            <a:endParaRPr lang="ru-RU" dirty="0"/>
          </a:p>
        </p:txBody>
      </p:sp>
      <p:pic>
        <p:nvPicPr>
          <p:cNvPr id="4" name="Рисунок 3" descr="Талисман казанской Универсиад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340768"/>
            <a:ext cx="287902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mile_b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0648"/>
            <a:ext cx="3001516" cy="3001516"/>
          </a:xfrm>
          <a:prstGeom prst="rect">
            <a:avLst/>
          </a:prstGeom>
        </p:spPr>
      </p:pic>
      <p:pic>
        <p:nvPicPr>
          <p:cNvPr id="5" name="Рисунок 4" descr="smile-14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04664"/>
            <a:ext cx="4023976" cy="2736304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140968"/>
            <a:ext cx="3375819" cy="337581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    </a:t>
            </a:r>
            <a:endParaRPr lang="ru-RU" sz="8000" dirty="0"/>
          </a:p>
        </p:txBody>
      </p:sp>
      <p:pic>
        <p:nvPicPr>
          <p:cNvPr id="5" name="Рисунок 4" descr="3767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062" y="0"/>
            <a:ext cx="9172062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2411760" y="2708920"/>
            <a:ext cx="6732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Молодцы!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93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dirty="0" err="1" smtClean="0"/>
              <a:t>Презентанцию</a:t>
            </a:r>
            <a:r>
              <a:rPr lang="ru-RU" dirty="0" smtClean="0"/>
              <a:t> подготовила </a:t>
            </a:r>
            <a:br>
              <a:rPr lang="ru-RU" dirty="0" smtClean="0"/>
            </a:br>
            <a:r>
              <a:rPr lang="ru-RU" dirty="0" err="1" smtClean="0"/>
              <a:t>Гилязова</a:t>
            </a:r>
            <a:r>
              <a:rPr lang="ru-RU" dirty="0" smtClean="0"/>
              <a:t> </a:t>
            </a:r>
            <a:r>
              <a:rPr lang="ru-RU" dirty="0" err="1" smtClean="0"/>
              <a:t>Гульшат</a:t>
            </a:r>
            <a:r>
              <a:rPr lang="ru-RU" dirty="0" smtClean="0"/>
              <a:t> </a:t>
            </a:r>
            <a:r>
              <a:rPr lang="ru-RU" dirty="0" err="1" smtClean="0"/>
              <a:t>Шарифулловна</a:t>
            </a:r>
            <a:r>
              <a:rPr lang="ru-RU" dirty="0" smtClean="0"/>
              <a:t>, учитель начальных классов </a:t>
            </a:r>
            <a:br>
              <a:rPr lang="ru-RU" dirty="0" smtClean="0"/>
            </a:br>
            <a:r>
              <a:rPr lang="ru-RU" dirty="0" smtClean="0"/>
              <a:t>                   ВСОШ №</a:t>
            </a:r>
            <a:r>
              <a:rPr lang="en-US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800102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000240"/>
            <a:ext cx="4829180" cy="1285884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Часть слова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620688"/>
            <a:ext cx="5186370" cy="1000132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Приставка</a:t>
            </a:r>
            <a:b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28662" y="4429132"/>
            <a:ext cx="4614866" cy="1285884"/>
          </a:xfrm>
          <a:prstGeom prst="rect">
            <a:avLst/>
          </a:prstGeom>
        </p:spPr>
        <p:txBody>
          <a:bodyPr vert="horz" anchor="ctr">
            <a:normAutofit fontScale="4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8900" b="1" dirty="0" smtClean="0">
                <a:latin typeface="Times New Roman" pitchFamily="18" charset="0"/>
                <a:cs typeface="Times New Roman" pitchFamily="18" charset="0"/>
              </a:rPr>
              <a:t>Пишется слитно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3212976"/>
            <a:ext cx="6120680" cy="1285884"/>
          </a:xfrm>
          <a:prstGeom prst="rect">
            <a:avLst/>
          </a:prstGeom>
        </p:spPr>
        <p:txBody>
          <a:bodyPr vert="horz" anchor="ctr">
            <a:normAutofit fontScale="2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>
              <a:spcBef>
                <a:spcPct val="0"/>
              </a:spcBef>
            </a:pPr>
            <a:r>
              <a:rPr lang="ru-RU" sz="16000" b="1" dirty="0" smtClean="0">
                <a:latin typeface="Times New Roman" pitchFamily="18" charset="0"/>
                <a:cs typeface="Times New Roman" pitchFamily="18" charset="0"/>
              </a:rPr>
              <a:t>Стоит перед корнем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010" name="Picture 2" descr="http://pyrography-fireart.ru/books228577dt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692696"/>
            <a:ext cx="2641476" cy="2641476"/>
          </a:xfrm>
          <a:prstGeom prst="rect">
            <a:avLst/>
          </a:prstGeom>
          <a:noFill/>
        </p:spPr>
      </p:pic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717032"/>
            <a:ext cx="2585864" cy="2669905"/>
          </a:xfrm>
          <a:prstGeom prst="rect">
            <a:avLst/>
          </a:prstGeom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85852" y="5286388"/>
            <a:ext cx="2632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 </a:t>
            </a:r>
            <a:endParaRPr lang="ru-RU" sz="2200" b="1" dirty="0"/>
          </a:p>
        </p:txBody>
      </p:sp>
      <p:sp>
        <p:nvSpPr>
          <p:cNvPr id="59" name="Овал 58"/>
          <p:cNvSpPr/>
          <p:nvPr/>
        </p:nvSpPr>
        <p:spPr>
          <a:xfrm>
            <a:off x="6876256" y="3933056"/>
            <a:ext cx="1152128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123728" y="3717032"/>
            <a:ext cx="1224136" cy="115212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419872" y="2492896"/>
            <a:ext cx="1224136" cy="11521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У-у</a:t>
            </a:r>
            <a:endParaRPr lang="ru-RU" dirty="0"/>
          </a:p>
        </p:txBody>
      </p:sp>
      <p:sp>
        <p:nvSpPr>
          <p:cNvPr id="62" name="Овал 61"/>
          <p:cNvSpPr/>
          <p:nvPr/>
        </p:nvSpPr>
        <p:spPr>
          <a:xfrm>
            <a:off x="6156176" y="5373216"/>
            <a:ext cx="1224136" cy="12241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427984" y="5157192"/>
            <a:ext cx="1224136" cy="11521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5364088" y="3501008"/>
            <a:ext cx="1224136" cy="115212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915816" y="5301208"/>
            <a:ext cx="1080120" cy="108012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547664" y="5013176"/>
            <a:ext cx="1152128" cy="115212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923928" y="3789040"/>
            <a:ext cx="1296144" cy="120243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8" name="Picture 14" descr="http://www.select-sport.com/images/Tilbehoer/basketkurv_2006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2071289" cy="2952328"/>
          </a:xfrm>
          <a:prstGeom prst="rect">
            <a:avLst/>
          </a:prstGeom>
          <a:noFill/>
        </p:spPr>
      </p:pic>
      <p:pic>
        <p:nvPicPr>
          <p:cNvPr id="85" name="Picture 14" descr="http://www.select-sport.com/images/Tilbehoer/basketkurv_2006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7791" y="0"/>
            <a:ext cx="2166209" cy="2780928"/>
          </a:xfrm>
          <a:prstGeom prst="rect">
            <a:avLst/>
          </a:prstGeom>
          <a:noFill/>
        </p:spPr>
      </p:pic>
      <p:sp>
        <p:nvSpPr>
          <p:cNvPr id="87" name="TextBox 86"/>
          <p:cNvSpPr txBox="1"/>
          <p:nvPr/>
        </p:nvSpPr>
        <p:spPr>
          <a:xfrm>
            <a:off x="2339752" y="404664"/>
            <a:ext cx="1584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бежать</a:t>
            </a:r>
            <a:endParaRPr lang="ru-RU" sz="30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5508104" y="404664"/>
            <a:ext cx="16904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нести</a:t>
            </a:r>
            <a:endParaRPr lang="ru-RU" sz="3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3923928" y="2852936"/>
            <a:ext cx="5760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у-</a:t>
            </a:r>
            <a:endParaRPr lang="ru-RU" sz="3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5580112" y="3717032"/>
            <a:ext cx="1008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п</a:t>
            </a:r>
            <a:r>
              <a:rPr lang="ru-RU" sz="3000" b="1" dirty="0" smtClean="0"/>
              <a:t>ри-</a:t>
            </a:r>
            <a:endParaRPr lang="ru-RU" sz="30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4283968" y="4077072"/>
            <a:ext cx="9361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з</a:t>
            </a:r>
            <a:r>
              <a:rPr lang="ru-RU" sz="3000" b="1" dirty="0" smtClean="0"/>
              <a:t>а-</a:t>
            </a:r>
            <a:endParaRPr lang="ru-RU" sz="30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7236296" y="4365104"/>
            <a:ext cx="792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п</a:t>
            </a:r>
            <a:r>
              <a:rPr lang="ru-RU" sz="3000" b="1" dirty="0" smtClean="0"/>
              <a:t>о-</a:t>
            </a:r>
            <a:endParaRPr lang="ru-RU" sz="30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4644008" y="5445224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п</a:t>
            </a:r>
            <a:r>
              <a:rPr lang="ru-RU" sz="3000" b="1" dirty="0" smtClean="0"/>
              <a:t>ере-</a:t>
            </a:r>
            <a:endParaRPr lang="ru-RU" sz="30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6300192" y="5661248"/>
            <a:ext cx="9361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о</a:t>
            </a:r>
            <a:r>
              <a:rPr lang="ru-RU" sz="3000" b="1" dirty="0" smtClean="0"/>
              <a:t>т-</a:t>
            </a:r>
            <a:endParaRPr lang="ru-RU" sz="30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3059832" y="5517232"/>
            <a:ext cx="9361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в</a:t>
            </a:r>
            <a:r>
              <a:rPr lang="ru-RU" sz="3000" b="1" dirty="0" smtClean="0"/>
              <a:t>ы-</a:t>
            </a:r>
            <a:endParaRPr lang="ru-RU" sz="30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1619672" y="5301208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п</a:t>
            </a:r>
            <a:r>
              <a:rPr lang="ru-RU" sz="3000" b="1" dirty="0" smtClean="0"/>
              <a:t>ро-</a:t>
            </a:r>
            <a:endParaRPr lang="ru-RU" sz="30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2195736" y="3933056"/>
            <a:ext cx="1152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п</a:t>
            </a:r>
            <a:r>
              <a:rPr lang="ru-RU" sz="3000" b="1" dirty="0" smtClean="0"/>
              <a:t>од-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-0.22847 -0.1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23611 -0.1891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49601 -0.4618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0.50417 -0.4601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3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40" dur="20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22448 -0.1469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0.22066 -0.144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0.15746 -0.2099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-0.15746 -0.1888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0.00509 L -0.59062 -0.1523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-0.59462 -0.1662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3.7037E-7 L -0.44479 -0.12593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-0.48038 -0.1469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16146 -0.33079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0.16441 -0.3129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0.37587 -0.38842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39184 -0.38842 " pathEditMode="relative" rAng="0" ptsTypes="AA">
                                      <p:cBhvr>
                                        <p:cTn id="116" dur="10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4" grpId="0" animBg="1"/>
      <p:bldP spid="66" grpId="0" animBg="1"/>
      <p:bldP spid="67" grpId="0" animBg="1"/>
      <p:bldP spid="68" grpId="0" animBg="1"/>
      <p:bldP spid="69" grpId="0" animBg="1"/>
      <p:bldP spid="89" grpId="0"/>
      <p:bldP spid="8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642918"/>
          <a:ext cx="7929618" cy="5357850"/>
        </p:xfrm>
        <a:graphic>
          <a:graphicData uri="http://schemas.openxmlformats.org/drawingml/2006/table">
            <a:tbl>
              <a:tblPr/>
              <a:tblGrid>
                <a:gridCol w="3845993"/>
                <a:gridCol w="4083625"/>
              </a:tblGrid>
              <a:tr h="626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Неизменяемые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Изменяемые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731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30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ад-, под-</a:t>
                      </a:r>
                      <a:r>
                        <a:rPr lang="ru-RU" sz="3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0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об-, от-, </a:t>
                      </a:r>
                      <a:endParaRPr lang="ru-RU" sz="3000" b="1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пред-</a:t>
                      </a:r>
                      <a:r>
                        <a:rPr lang="ru-RU" sz="30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в-, </a:t>
                      </a:r>
                      <a:r>
                        <a:rPr lang="ru-RU" sz="3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0" b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0" b="1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пишутся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всегда </a:t>
                      </a:r>
                      <a:r>
                        <a:rPr lang="ru-RU" sz="30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одинаково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Из-ис-, воз-вос-, </a:t>
                      </a:r>
                      <a:endParaRPr lang="ru-RU" sz="3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раз-рас</a:t>
                      </a:r>
                      <a:r>
                        <a:rPr lang="ru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r>
                        <a:rPr lang="ru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роз-рос</a:t>
                      </a:r>
                      <a:r>
                        <a:rPr lang="ru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низ-нис-, </a:t>
                      </a:r>
                      <a:r>
                        <a:rPr lang="ru-RU" sz="3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без-бес</a:t>
                      </a: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через-черес </a:t>
                      </a:r>
                      <a:endParaRPr lang="ru-RU" sz="3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пишутся согласно произношению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1B1B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sz="4500" b="1" dirty="0" smtClean="0">
                <a:latin typeface="+mn-lt"/>
              </a:rPr>
              <a:t/>
            </a:r>
            <a:br>
              <a:rPr lang="ru-RU" sz="4500" b="1" dirty="0" smtClean="0">
                <a:latin typeface="+mn-lt"/>
              </a:rPr>
            </a:br>
            <a:endParaRPr lang="ru-RU" sz="4500" b="1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1340769"/>
            <a:ext cx="56886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r>
              <a:rPr lang="ru-RU" sz="3200" b="1" dirty="0" smtClean="0"/>
              <a:t>Я про </a:t>
            </a:r>
            <a:r>
              <a:rPr lang="ru-RU" sz="3200" b="1" dirty="0" smtClean="0"/>
              <a:t>универсиаду проч.тал</a:t>
            </a:r>
            <a:br>
              <a:rPr lang="ru-RU" sz="3200" b="1" dirty="0" smtClean="0"/>
            </a:br>
            <a:r>
              <a:rPr lang="ru-RU" sz="3200" b="1" dirty="0" smtClean="0"/>
              <a:t>И начинаю (по)читать</a:t>
            </a:r>
            <a:br>
              <a:rPr lang="ru-RU" sz="3200" b="1" dirty="0" smtClean="0"/>
            </a:br>
            <a:r>
              <a:rPr lang="ru-RU" sz="3200" b="1" dirty="0" err="1" smtClean="0"/>
              <a:t>Сп.ртсменов</a:t>
            </a:r>
            <a:r>
              <a:rPr lang="ru-RU" sz="3200" b="1" dirty="0" smtClean="0"/>
              <a:t> и тренеров.</a:t>
            </a:r>
            <a:br>
              <a:rPr lang="ru-RU" sz="3200" b="1" dirty="0" smtClean="0"/>
            </a:br>
            <a:r>
              <a:rPr lang="ru-RU" sz="3200" b="1" dirty="0" smtClean="0"/>
              <a:t>Результаты вызывают (по)чтение</a:t>
            </a:r>
            <a:br>
              <a:rPr lang="ru-RU" sz="3200" b="1" dirty="0" smtClean="0"/>
            </a:br>
            <a:r>
              <a:rPr lang="ru-RU" sz="3200" b="1" dirty="0" smtClean="0"/>
              <a:t>Как м.я п.тёрка (по) чтению.</a:t>
            </a:r>
            <a:endParaRPr lang="ru-RU" sz="3200" b="1" dirty="0"/>
          </a:p>
        </p:txBody>
      </p:sp>
      <p:pic>
        <p:nvPicPr>
          <p:cNvPr id="10" name="Рисунок 9" descr="pencil_pa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581128"/>
            <a:ext cx="1958909" cy="1711669"/>
          </a:xfrm>
          <a:prstGeom prst="rect">
            <a:avLst/>
          </a:prstGeom>
        </p:spPr>
      </p:pic>
      <p:pic>
        <p:nvPicPr>
          <p:cNvPr id="12" name="Рисунок 11" descr="a_pencil_waving_0521-1004-3015-2929_SM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052736"/>
            <a:ext cx="1584176" cy="1573614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0" y="1205302"/>
            <a:ext cx="4114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Предлог </a:t>
            </a:r>
            <a:r>
              <a:rPr lang="en-US" sz="40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US" sz="4000" dirty="0" smtClean="0">
                <a:solidFill>
                  <a:schemeClr val="bg1"/>
                </a:solidFill>
                <a:latin typeface="+mn-lt"/>
              </a:rPr>
            </a:br>
            <a:r>
              <a:rPr lang="ru-RU" sz="4000" b="1" dirty="0" smtClean="0">
                <a:latin typeface="+mn-lt"/>
              </a:rPr>
              <a:t>отдельное  слово</a:t>
            </a: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пишется  раздельно</a:t>
            </a:r>
            <a:r>
              <a:rPr lang="en-US" sz="4000" b="1" dirty="0" smtClean="0">
                <a:latin typeface="+mn-lt"/>
              </a:rPr>
              <a:t/>
            </a:r>
            <a:br>
              <a:rPr lang="en-US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служит для связи    слов в предложении</a:t>
            </a:r>
            <a:endParaRPr lang="ru-RU" sz="4000" b="1" dirty="0">
              <a:latin typeface="+mn-lt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39552" y="548680"/>
            <a:ext cx="4075282" cy="5016758"/>
          </a:xfrm>
          <a:prstGeom prst="rect">
            <a:avLst/>
          </a:prstGeom>
        </p:spPr>
        <p:txBody>
          <a:bodyPr vert="horz" wrap="square" anchor="ctr">
            <a:sp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Приставка</a:t>
            </a:r>
            <a: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/>
            </a:r>
            <a:b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часть слова</a:t>
            </a:r>
            <a: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/>
            </a:r>
            <a:b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пишется слитно </a:t>
            </a:r>
            <a: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/>
            </a:r>
            <a:b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стоит перед корнем </a:t>
            </a:r>
            <a:b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образует новые слова 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92696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714356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86058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786322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857496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857760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714884"/>
            <a:ext cx="20002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1043608" y="1052736"/>
            <a:ext cx="19174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(</a:t>
            </a:r>
            <a:r>
              <a:rPr lang="ru-RU" sz="2200" b="1" dirty="0" smtClean="0"/>
              <a:t>под)ворота</a:t>
            </a:r>
            <a:endParaRPr lang="en-US" sz="2200" b="1" dirty="0" smtClean="0"/>
          </a:p>
          <a:p>
            <a:r>
              <a:rPr lang="ru-RU" sz="2200" b="1" dirty="0" smtClean="0"/>
              <a:t>п</a:t>
            </a:r>
            <a:r>
              <a:rPr lang="ru-RU" sz="2200" b="1" dirty="0" smtClean="0"/>
              <a:t>од  ворота</a:t>
            </a:r>
            <a:endParaRPr lang="ru-RU" sz="2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1124744"/>
            <a:ext cx="17855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за)кричать</a:t>
            </a:r>
          </a:p>
          <a:p>
            <a:r>
              <a:rPr lang="ru-RU" sz="2200" b="1" dirty="0" smtClean="0"/>
              <a:t>закричать</a:t>
            </a:r>
            <a:endParaRPr lang="ru-RU" sz="2200" b="1" dirty="0" smtClean="0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1124744"/>
            <a:ext cx="14911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из)учить</a:t>
            </a:r>
          </a:p>
          <a:p>
            <a:r>
              <a:rPr lang="ru-RU" sz="2200" b="1" dirty="0" smtClean="0"/>
              <a:t>изучить</a:t>
            </a:r>
            <a:endParaRPr lang="ru-RU" sz="2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763688" y="3140969"/>
            <a:ext cx="2016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(</a:t>
            </a:r>
            <a:r>
              <a:rPr lang="ru-RU" sz="2200" b="1" dirty="0" smtClean="0"/>
              <a:t>под)бежать</a:t>
            </a:r>
          </a:p>
          <a:p>
            <a:r>
              <a:rPr lang="ru-RU" sz="2200" b="1" dirty="0" smtClean="0"/>
              <a:t>подбежать</a:t>
            </a:r>
            <a:endParaRPr lang="ru-RU" sz="2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652120" y="3212976"/>
            <a:ext cx="13254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/>
              <a:t>(</a:t>
            </a:r>
            <a:r>
              <a:rPr lang="ru-RU" sz="2200" b="1" dirty="0" smtClean="0"/>
              <a:t>за)бить</a:t>
            </a:r>
          </a:p>
          <a:p>
            <a:r>
              <a:rPr lang="ru-RU" sz="2200" b="1" dirty="0" smtClean="0"/>
              <a:t>забить</a:t>
            </a:r>
            <a:endParaRPr lang="ru-RU" sz="2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971600" y="5229200"/>
            <a:ext cx="1707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по)бороть</a:t>
            </a:r>
          </a:p>
          <a:p>
            <a:r>
              <a:rPr lang="ru-RU" sz="2200" b="1" dirty="0" smtClean="0"/>
              <a:t>побороть</a:t>
            </a:r>
            <a:endParaRPr lang="ru-RU" sz="2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779912" y="5085184"/>
            <a:ext cx="1800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(</a:t>
            </a:r>
            <a:r>
              <a:rPr lang="ru-RU" sz="2200" b="1" dirty="0" smtClean="0"/>
              <a:t>над)водой</a:t>
            </a:r>
          </a:p>
          <a:p>
            <a:r>
              <a:rPr lang="ru-RU" sz="2200" b="1" dirty="0" smtClean="0"/>
              <a:t>н</a:t>
            </a:r>
            <a:r>
              <a:rPr lang="ru-RU" sz="2200" b="1" dirty="0" smtClean="0"/>
              <a:t>ад  водой</a:t>
            </a:r>
            <a:endParaRPr lang="ru-RU" sz="2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715140" y="5085184"/>
            <a:ext cx="15716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(</a:t>
            </a:r>
            <a:r>
              <a:rPr lang="ru-RU" sz="2200" b="1" dirty="0" smtClean="0"/>
              <a:t>по)траве</a:t>
            </a:r>
          </a:p>
          <a:p>
            <a:r>
              <a:rPr lang="ru-RU" sz="2200" b="1" dirty="0" smtClean="0"/>
              <a:t>п</a:t>
            </a:r>
            <a:r>
              <a:rPr lang="ru-RU" sz="2200" b="1" dirty="0" smtClean="0"/>
              <a:t>о  траве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Проверь себя</a:t>
            </a:r>
            <a:r>
              <a:rPr lang="ru-RU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772816"/>
            <a:ext cx="6768752" cy="201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latin typeface="Arial" pitchFamily="34" charset="0"/>
                <a:ea typeface="Times New Roman" pitchFamily="18" charset="0"/>
              </a:rPr>
              <a:t>На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Олимпе </a:t>
            </a:r>
            <a:r>
              <a:rPr lang="ru-RU" sz="2000" u="sng" dirty="0" smtClean="0">
                <a:latin typeface="Arial" pitchFamily="34" charset="0"/>
                <a:ea typeface="Times New Roman" pitchFamily="18" charset="0"/>
              </a:rPr>
              <a:t>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древнем мире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Греки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под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нимали гири,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Состязались </a:t>
            </a:r>
            <a:r>
              <a:rPr lang="ru-RU" sz="2000" u="sng" dirty="0" smtClean="0">
                <a:latin typeface="Arial" pitchFamily="34" charset="0"/>
                <a:ea typeface="Times New Roman" pitchFamily="18" charset="0"/>
              </a:rPr>
              <a:t>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беге, силе,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Тяжести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пере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носили.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И дарила им награды</a:t>
            </a:r>
            <a:br>
              <a:rPr lang="ru-RU" sz="20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Летняя ... 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1772816"/>
            <a:ext cx="33123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Со</a:t>
            </a:r>
            <a:r>
              <a:rPr lang="ru-RU" sz="2000" dirty="0" smtClean="0"/>
              <a:t>берем команду </a:t>
            </a:r>
            <a:r>
              <a:rPr lang="ru-RU" sz="2000" u="sng" dirty="0" smtClean="0"/>
              <a:t>в</a:t>
            </a:r>
            <a:r>
              <a:rPr lang="ru-RU" sz="2000" dirty="0" smtClean="0"/>
              <a:t> школе</a:t>
            </a:r>
            <a:br>
              <a:rPr lang="ru-RU" sz="2000" dirty="0" smtClean="0"/>
            </a:br>
            <a:r>
              <a:rPr lang="ru-RU" sz="2000" dirty="0" smtClean="0"/>
              <a:t>И найдем большое поле.</a:t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Про</a:t>
            </a:r>
            <a:r>
              <a:rPr lang="ru-RU" sz="2000" dirty="0" smtClean="0"/>
              <a:t>биваем угловой -</a:t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За</a:t>
            </a:r>
            <a:r>
              <a:rPr lang="ru-RU" sz="2000" dirty="0" smtClean="0"/>
              <a:t>биваем головой.</a:t>
            </a:r>
            <a:br>
              <a:rPr lang="ru-RU" sz="2000" dirty="0" smtClean="0"/>
            </a:br>
            <a:r>
              <a:rPr lang="ru-RU" sz="2000" dirty="0" smtClean="0"/>
              <a:t>И </a:t>
            </a:r>
            <a:r>
              <a:rPr lang="ru-RU" sz="2000" u="sng" dirty="0" smtClean="0"/>
              <a:t>в</a:t>
            </a:r>
            <a:r>
              <a:rPr lang="ru-RU" sz="2000" dirty="0" smtClean="0"/>
              <a:t> воротах пятый гол!</a:t>
            </a:r>
            <a:br>
              <a:rPr lang="ru-RU" sz="2000" dirty="0" smtClean="0"/>
            </a:br>
            <a:r>
              <a:rPr lang="ru-RU" sz="2000" dirty="0" smtClean="0"/>
              <a:t>Очень любим мы ... 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4221088"/>
            <a:ext cx="34355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Победили мы </a:t>
            </a:r>
            <a:r>
              <a:rPr lang="ru-RU" sz="2000" u="sng" dirty="0" smtClean="0">
                <a:latin typeface="Arial" pitchFamily="34" charset="0"/>
                <a:ea typeface="Times New Roman" pitchFamily="18" charset="0"/>
              </a:rPr>
              <a:t>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футбол.</a:t>
            </a:r>
            <a:endParaRPr lang="ru-RU" sz="2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Я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за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бил последний гол.</a:t>
            </a:r>
            <a:endParaRPr lang="ru-RU" sz="2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Раз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бежался и как  раз</a:t>
            </a:r>
            <a:endParaRPr lang="ru-RU" sz="2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Дали мне отличный …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120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Аспект</vt:lpstr>
      <vt:lpstr>Поток</vt:lpstr>
      <vt:lpstr>Тема Office</vt:lpstr>
      <vt:lpstr>Эркер</vt:lpstr>
      <vt:lpstr>Слайд 1</vt:lpstr>
      <vt:lpstr>Слайд 2</vt:lpstr>
      <vt:lpstr>Часть слова </vt:lpstr>
      <vt:lpstr>Слайд 4</vt:lpstr>
      <vt:lpstr>Слайд 5</vt:lpstr>
      <vt:lpstr> </vt:lpstr>
      <vt:lpstr>Предлог  отдельное  слово пишется  раздельно служит для связи    слов в предложении</vt:lpstr>
      <vt:lpstr>Слайд 8</vt:lpstr>
      <vt:lpstr>                 Проверь себя!</vt:lpstr>
      <vt:lpstr>Слайд 10</vt:lpstr>
      <vt:lpstr>    </vt:lpstr>
      <vt:lpstr>      Презентанцию подготовила  Гилязова Гульшат Шарифулловна, учитель начальных классов                     ВСОШ №1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47</cp:revision>
  <dcterms:modified xsi:type="dcterms:W3CDTF">2012-02-29T17:22:15Z</dcterms:modified>
</cp:coreProperties>
</file>