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2" r:id="rId2"/>
    <p:sldId id="259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6" r:id="rId16"/>
    <p:sldId id="277" r:id="rId17"/>
    <p:sldId id="281" r:id="rId18"/>
    <p:sldId id="280" r:id="rId19"/>
    <p:sldId id="261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35786B-6707-42B3-A830-24BA9E24CC33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3C3ED1-59D9-4305-A573-29B90384AA7F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/>
            <a:t>Театральная игра</a:t>
          </a:r>
          <a:endParaRPr lang="ru-RU" sz="1800" b="1" dirty="0"/>
        </a:p>
      </dgm:t>
    </dgm:pt>
    <dgm:pt modelId="{0412A07D-EE49-408E-AD4D-737262AC0B1A}" type="parTrans" cxnId="{FC9551D9-81EB-427F-8272-4DFD4EB23692}">
      <dgm:prSet/>
      <dgm:spPr/>
      <dgm:t>
        <a:bodyPr/>
        <a:lstStyle/>
        <a:p>
          <a:endParaRPr lang="ru-RU"/>
        </a:p>
      </dgm:t>
    </dgm:pt>
    <dgm:pt modelId="{C71C0980-481E-44AB-81EF-3043582CB244}" type="sibTrans" cxnId="{FC9551D9-81EB-427F-8272-4DFD4EB23692}">
      <dgm:prSet/>
      <dgm:spPr/>
      <dgm:t>
        <a:bodyPr/>
        <a:lstStyle/>
        <a:p>
          <a:endParaRPr lang="ru-RU"/>
        </a:p>
      </dgm:t>
    </dgm:pt>
    <dgm:pt modelId="{1E9A913C-746B-4BFB-A6AB-B28C5F4C9B5F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/>
            <a:t>ритмопластика</a:t>
          </a:r>
          <a:endParaRPr lang="ru-RU" sz="1800" b="1" dirty="0"/>
        </a:p>
      </dgm:t>
    </dgm:pt>
    <dgm:pt modelId="{5334153C-CBD2-46D9-B54F-1ED0FD94C955}" type="parTrans" cxnId="{3E2F916B-349F-456E-B1DF-50593D7537AB}">
      <dgm:prSet/>
      <dgm:spPr/>
      <dgm:t>
        <a:bodyPr/>
        <a:lstStyle/>
        <a:p>
          <a:endParaRPr lang="ru-RU"/>
        </a:p>
      </dgm:t>
    </dgm:pt>
    <dgm:pt modelId="{9994735E-DC37-4B10-AE74-450E4A9529DA}" type="sibTrans" cxnId="{3E2F916B-349F-456E-B1DF-50593D7537AB}">
      <dgm:prSet/>
      <dgm:spPr/>
      <dgm:t>
        <a:bodyPr/>
        <a:lstStyle/>
        <a:p>
          <a:endParaRPr lang="ru-RU"/>
        </a:p>
      </dgm:t>
    </dgm:pt>
    <dgm:pt modelId="{15A73878-AC55-4012-9B37-4B75B3F47251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/>
            <a:t>Культура и техника речи</a:t>
          </a:r>
          <a:endParaRPr lang="ru-RU" sz="1800" b="1" dirty="0"/>
        </a:p>
      </dgm:t>
    </dgm:pt>
    <dgm:pt modelId="{8B6963A8-CD78-46D7-AF68-340B9E6F1982}" type="parTrans" cxnId="{814E9C34-9340-4F61-A639-C964903D69FC}">
      <dgm:prSet/>
      <dgm:spPr/>
      <dgm:t>
        <a:bodyPr/>
        <a:lstStyle/>
        <a:p>
          <a:endParaRPr lang="ru-RU"/>
        </a:p>
      </dgm:t>
    </dgm:pt>
    <dgm:pt modelId="{239B0B91-809E-4A24-A7AC-513C7A3A23E9}" type="sibTrans" cxnId="{814E9C34-9340-4F61-A639-C964903D69FC}">
      <dgm:prSet/>
      <dgm:spPr/>
      <dgm:t>
        <a:bodyPr/>
        <a:lstStyle/>
        <a:p>
          <a:endParaRPr lang="ru-RU"/>
        </a:p>
      </dgm:t>
    </dgm:pt>
    <dgm:pt modelId="{7A5D7FFE-9A76-409B-96AC-08676ABCE818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/>
            <a:t>Основы театральной культуры</a:t>
          </a:r>
          <a:endParaRPr lang="ru-RU" sz="1800" b="1" dirty="0"/>
        </a:p>
      </dgm:t>
    </dgm:pt>
    <dgm:pt modelId="{19CAB874-0B86-4017-9789-034A96AABFE1}" type="parTrans" cxnId="{8141BC71-5D55-447E-9A93-15033C32C14B}">
      <dgm:prSet/>
      <dgm:spPr/>
      <dgm:t>
        <a:bodyPr/>
        <a:lstStyle/>
        <a:p>
          <a:endParaRPr lang="ru-RU"/>
        </a:p>
      </dgm:t>
    </dgm:pt>
    <dgm:pt modelId="{92BE39E6-B87A-497D-85A7-71AC3C220434}" type="sibTrans" cxnId="{8141BC71-5D55-447E-9A93-15033C32C14B}">
      <dgm:prSet/>
      <dgm:spPr/>
      <dgm:t>
        <a:bodyPr/>
        <a:lstStyle/>
        <a:p>
          <a:endParaRPr lang="ru-RU"/>
        </a:p>
      </dgm:t>
    </dgm:pt>
    <dgm:pt modelId="{6322E27F-615C-424E-95BB-96B462853591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/>
            <a:t>Работа над спектаклем</a:t>
          </a:r>
          <a:endParaRPr lang="ru-RU" sz="1800" b="1" dirty="0"/>
        </a:p>
      </dgm:t>
    </dgm:pt>
    <dgm:pt modelId="{4604B06F-6F06-4B12-8FE7-C4C1551E7A0D}" type="parTrans" cxnId="{C766980C-D600-4834-869F-AC432CB5D729}">
      <dgm:prSet/>
      <dgm:spPr/>
      <dgm:t>
        <a:bodyPr/>
        <a:lstStyle/>
        <a:p>
          <a:endParaRPr lang="ru-RU"/>
        </a:p>
      </dgm:t>
    </dgm:pt>
    <dgm:pt modelId="{A64AA185-FC46-4099-AFAF-DA27B573AD1F}" type="sibTrans" cxnId="{C766980C-D600-4834-869F-AC432CB5D729}">
      <dgm:prSet/>
      <dgm:spPr/>
      <dgm:t>
        <a:bodyPr/>
        <a:lstStyle/>
        <a:p>
          <a:endParaRPr lang="ru-RU"/>
        </a:p>
      </dgm:t>
    </dgm:pt>
    <dgm:pt modelId="{9123D174-A79B-4386-AE68-E0513AA03825}" type="pres">
      <dgm:prSet presAssocID="{1635786B-6707-42B3-A830-24BA9E24CC3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DF3B4D-7C16-4A77-B024-7DBDE86B07D7}" type="pres">
      <dgm:prSet presAssocID="{2D3C3ED1-59D9-4305-A573-29B90384AA7F}" presName="node" presStyleLbl="node1" presStyleIdx="0" presStyleCnt="5" custScaleX="1153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F8C873-2966-4458-817E-78309A96672B}" type="pres">
      <dgm:prSet presAssocID="{2D3C3ED1-59D9-4305-A573-29B90384AA7F}" presName="spNode" presStyleCnt="0"/>
      <dgm:spPr/>
    </dgm:pt>
    <dgm:pt modelId="{7DE0C2A5-EA10-44DD-8523-46017FF6A808}" type="pres">
      <dgm:prSet presAssocID="{C71C0980-481E-44AB-81EF-3043582CB244}" presName="sibTrans" presStyleLbl="sibTrans1D1" presStyleIdx="0" presStyleCnt="5"/>
      <dgm:spPr/>
      <dgm:t>
        <a:bodyPr/>
        <a:lstStyle/>
        <a:p>
          <a:endParaRPr lang="ru-RU"/>
        </a:p>
      </dgm:t>
    </dgm:pt>
    <dgm:pt modelId="{58F88721-8AE4-4B36-B663-1718F95C012B}" type="pres">
      <dgm:prSet presAssocID="{1E9A913C-746B-4BFB-A6AB-B28C5F4C9B5F}" presName="node" presStyleLbl="node1" presStyleIdx="1" presStyleCnt="5" custScaleX="131533" custRadScaleRad="106073" custRadScaleInc="3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F64396-3946-4221-A0BE-39D8963F258C}" type="pres">
      <dgm:prSet presAssocID="{1E9A913C-746B-4BFB-A6AB-B28C5F4C9B5F}" presName="spNode" presStyleCnt="0"/>
      <dgm:spPr/>
    </dgm:pt>
    <dgm:pt modelId="{CA85525C-0339-44FD-B54B-F3DC6B913477}" type="pres">
      <dgm:prSet presAssocID="{9994735E-DC37-4B10-AE74-450E4A9529DA}" presName="sibTrans" presStyleLbl="sibTrans1D1" presStyleIdx="1" presStyleCnt="5"/>
      <dgm:spPr/>
      <dgm:t>
        <a:bodyPr/>
        <a:lstStyle/>
        <a:p>
          <a:endParaRPr lang="ru-RU"/>
        </a:p>
      </dgm:t>
    </dgm:pt>
    <dgm:pt modelId="{8D842DBC-20FB-4FD5-996B-DC471C1CD588}" type="pres">
      <dgm:prSet presAssocID="{15A73878-AC55-4012-9B37-4B75B3F47251}" presName="node" presStyleLbl="node1" presStyleIdx="2" presStyleCnt="5" custScaleX="1129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AE6857-DBDB-43BC-AAF7-CB35EBC4ECBB}" type="pres">
      <dgm:prSet presAssocID="{15A73878-AC55-4012-9B37-4B75B3F47251}" presName="spNode" presStyleCnt="0"/>
      <dgm:spPr/>
    </dgm:pt>
    <dgm:pt modelId="{7229E368-1710-4F1D-965F-C6C55D549ED4}" type="pres">
      <dgm:prSet presAssocID="{239B0B91-809E-4A24-A7AC-513C7A3A23E9}" presName="sibTrans" presStyleLbl="sibTrans1D1" presStyleIdx="2" presStyleCnt="5"/>
      <dgm:spPr/>
      <dgm:t>
        <a:bodyPr/>
        <a:lstStyle/>
        <a:p>
          <a:endParaRPr lang="ru-RU"/>
        </a:p>
      </dgm:t>
    </dgm:pt>
    <dgm:pt modelId="{69736466-3ED5-4763-972C-C22A1BFA4191}" type="pres">
      <dgm:prSet presAssocID="{7A5D7FFE-9A76-409B-96AC-08676ABCE818}" presName="node" presStyleLbl="node1" presStyleIdx="3" presStyleCnt="5" custScaleX="1108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E282BC-E467-4566-ADC5-2928D94AFB7B}" type="pres">
      <dgm:prSet presAssocID="{7A5D7FFE-9A76-409B-96AC-08676ABCE818}" presName="spNode" presStyleCnt="0"/>
      <dgm:spPr/>
    </dgm:pt>
    <dgm:pt modelId="{C64ACAD0-E18F-43CF-B406-D6C15CC1247A}" type="pres">
      <dgm:prSet presAssocID="{92BE39E6-B87A-497D-85A7-71AC3C220434}" presName="sibTrans" presStyleLbl="sibTrans1D1" presStyleIdx="3" presStyleCnt="5"/>
      <dgm:spPr/>
      <dgm:t>
        <a:bodyPr/>
        <a:lstStyle/>
        <a:p>
          <a:endParaRPr lang="ru-RU"/>
        </a:p>
      </dgm:t>
    </dgm:pt>
    <dgm:pt modelId="{8F29EF27-1C2D-4AC0-BDD8-334B3B04AE32}" type="pres">
      <dgm:prSet presAssocID="{6322E27F-615C-424E-95BB-96B462853591}" presName="node" presStyleLbl="node1" presStyleIdx="4" presStyleCnt="5" custScaleX="1274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45B15E-7FBF-4F38-A1FD-FD7843E37F03}" type="pres">
      <dgm:prSet presAssocID="{6322E27F-615C-424E-95BB-96B462853591}" presName="spNode" presStyleCnt="0"/>
      <dgm:spPr/>
    </dgm:pt>
    <dgm:pt modelId="{4A9D036B-E0AD-4383-8C5E-D20867A3EBEC}" type="pres">
      <dgm:prSet presAssocID="{A64AA185-FC46-4099-AFAF-DA27B573AD1F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8D739AA6-76ED-42B7-A29F-63F3A7E89065}" type="presOf" srcId="{A64AA185-FC46-4099-AFAF-DA27B573AD1F}" destId="{4A9D036B-E0AD-4383-8C5E-D20867A3EBEC}" srcOrd="0" destOrd="0" presId="urn:microsoft.com/office/officeart/2005/8/layout/cycle6"/>
    <dgm:cxn modelId="{4303617C-1EFA-4991-BAE7-310C6FDA6F50}" type="presOf" srcId="{239B0B91-809E-4A24-A7AC-513C7A3A23E9}" destId="{7229E368-1710-4F1D-965F-C6C55D549ED4}" srcOrd="0" destOrd="0" presId="urn:microsoft.com/office/officeart/2005/8/layout/cycle6"/>
    <dgm:cxn modelId="{AA614846-66A4-4A2C-8C59-74B0CB1419FF}" type="presOf" srcId="{9994735E-DC37-4B10-AE74-450E4A9529DA}" destId="{CA85525C-0339-44FD-B54B-F3DC6B913477}" srcOrd="0" destOrd="0" presId="urn:microsoft.com/office/officeart/2005/8/layout/cycle6"/>
    <dgm:cxn modelId="{B19EDCAB-3BD2-4BC7-ACC1-504A9616487A}" type="presOf" srcId="{1635786B-6707-42B3-A830-24BA9E24CC33}" destId="{9123D174-A79B-4386-AE68-E0513AA03825}" srcOrd="0" destOrd="0" presId="urn:microsoft.com/office/officeart/2005/8/layout/cycle6"/>
    <dgm:cxn modelId="{C1D099DB-0F39-4430-9B55-6198A1CA0407}" type="presOf" srcId="{C71C0980-481E-44AB-81EF-3043582CB244}" destId="{7DE0C2A5-EA10-44DD-8523-46017FF6A808}" srcOrd="0" destOrd="0" presId="urn:microsoft.com/office/officeart/2005/8/layout/cycle6"/>
    <dgm:cxn modelId="{8141BC71-5D55-447E-9A93-15033C32C14B}" srcId="{1635786B-6707-42B3-A830-24BA9E24CC33}" destId="{7A5D7FFE-9A76-409B-96AC-08676ABCE818}" srcOrd="3" destOrd="0" parTransId="{19CAB874-0B86-4017-9789-034A96AABFE1}" sibTransId="{92BE39E6-B87A-497D-85A7-71AC3C220434}"/>
    <dgm:cxn modelId="{614B8AA6-F38B-4F8B-9E53-9D76550ED7F3}" type="presOf" srcId="{7A5D7FFE-9A76-409B-96AC-08676ABCE818}" destId="{69736466-3ED5-4763-972C-C22A1BFA4191}" srcOrd="0" destOrd="0" presId="urn:microsoft.com/office/officeart/2005/8/layout/cycle6"/>
    <dgm:cxn modelId="{4E6FE06F-D2DD-42A6-937E-AC0A41A7F624}" type="presOf" srcId="{15A73878-AC55-4012-9B37-4B75B3F47251}" destId="{8D842DBC-20FB-4FD5-996B-DC471C1CD588}" srcOrd="0" destOrd="0" presId="urn:microsoft.com/office/officeart/2005/8/layout/cycle6"/>
    <dgm:cxn modelId="{29513DAE-0DF5-4FA3-8676-E1FC2358ACDD}" type="presOf" srcId="{2D3C3ED1-59D9-4305-A573-29B90384AA7F}" destId="{42DF3B4D-7C16-4A77-B024-7DBDE86B07D7}" srcOrd="0" destOrd="0" presId="urn:microsoft.com/office/officeart/2005/8/layout/cycle6"/>
    <dgm:cxn modelId="{52896482-862D-4F9B-ABB6-558D3A893AE3}" type="presOf" srcId="{1E9A913C-746B-4BFB-A6AB-B28C5F4C9B5F}" destId="{58F88721-8AE4-4B36-B663-1718F95C012B}" srcOrd="0" destOrd="0" presId="urn:microsoft.com/office/officeart/2005/8/layout/cycle6"/>
    <dgm:cxn modelId="{FC9551D9-81EB-427F-8272-4DFD4EB23692}" srcId="{1635786B-6707-42B3-A830-24BA9E24CC33}" destId="{2D3C3ED1-59D9-4305-A573-29B90384AA7F}" srcOrd="0" destOrd="0" parTransId="{0412A07D-EE49-408E-AD4D-737262AC0B1A}" sibTransId="{C71C0980-481E-44AB-81EF-3043582CB244}"/>
    <dgm:cxn modelId="{C766980C-D600-4834-869F-AC432CB5D729}" srcId="{1635786B-6707-42B3-A830-24BA9E24CC33}" destId="{6322E27F-615C-424E-95BB-96B462853591}" srcOrd="4" destOrd="0" parTransId="{4604B06F-6F06-4B12-8FE7-C4C1551E7A0D}" sibTransId="{A64AA185-FC46-4099-AFAF-DA27B573AD1F}"/>
    <dgm:cxn modelId="{3E2F916B-349F-456E-B1DF-50593D7537AB}" srcId="{1635786B-6707-42B3-A830-24BA9E24CC33}" destId="{1E9A913C-746B-4BFB-A6AB-B28C5F4C9B5F}" srcOrd="1" destOrd="0" parTransId="{5334153C-CBD2-46D9-B54F-1ED0FD94C955}" sibTransId="{9994735E-DC37-4B10-AE74-450E4A9529DA}"/>
    <dgm:cxn modelId="{A6C61F3F-C68B-4708-BEAA-2B04DA4C1E6C}" type="presOf" srcId="{92BE39E6-B87A-497D-85A7-71AC3C220434}" destId="{C64ACAD0-E18F-43CF-B406-D6C15CC1247A}" srcOrd="0" destOrd="0" presId="urn:microsoft.com/office/officeart/2005/8/layout/cycle6"/>
    <dgm:cxn modelId="{814E9C34-9340-4F61-A639-C964903D69FC}" srcId="{1635786B-6707-42B3-A830-24BA9E24CC33}" destId="{15A73878-AC55-4012-9B37-4B75B3F47251}" srcOrd="2" destOrd="0" parTransId="{8B6963A8-CD78-46D7-AF68-340B9E6F1982}" sibTransId="{239B0B91-809E-4A24-A7AC-513C7A3A23E9}"/>
    <dgm:cxn modelId="{E560B4BA-CF8D-499C-9381-4A57A7D5C5DD}" type="presOf" srcId="{6322E27F-615C-424E-95BB-96B462853591}" destId="{8F29EF27-1C2D-4AC0-BDD8-334B3B04AE32}" srcOrd="0" destOrd="0" presId="urn:microsoft.com/office/officeart/2005/8/layout/cycle6"/>
    <dgm:cxn modelId="{7BB427D1-7360-4338-AC89-C313D095D276}" type="presParOf" srcId="{9123D174-A79B-4386-AE68-E0513AA03825}" destId="{42DF3B4D-7C16-4A77-B024-7DBDE86B07D7}" srcOrd="0" destOrd="0" presId="urn:microsoft.com/office/officeart/2005/8/layout/cycle6"/>
    <dgm:cxn modelId="{1ED4C158-71F5-4064-AFA7-C1C962941EB4}" type="presParOf" srcId="{9123D174-A79B-4386-AE68-E0513AA03825}" destId="{FAF8C873-2966-4458-817E-78309A96672B}" srcOrd="1" destOrd="0" presId="urn:microsoft.com/office/officeart/2005/8/layout/cycle6"/>
    <dgm:cxn modelId="{1631446B-6D9B-4513-9BCA-51CB3CD34550}" type="presParOf" srcId="{9123D174-A79B-4386-AE68-E0513AA03825}" destId="{7DE0C2A5-EA10-44DD-8523-46017FF6A808}" srcOrd="2" destOrd="0" presId="urn:microsoft.com/office/officeart/2005/8/layout/cycle6"/>
    <dgm:cxn modelId="{A5BDDC06-AFFC-44E1-A489-55CF9FCD45DC}" type="presParOf" srcId="{9123D174-A79B-4386-AE68-E0513AA03825}" destId="{58F88721-8AE4-4B36-B663-1718F95C012B}" srcOrd="3" destOrd="0" presId="urn:microsoft.com/office/officeart/2005/8/layout/cycle6"/>
    <dgm:cxn modelId="{D13C8556-4B15-4DC3-B348-D96FAFE304B8}" type="presParOf" srcId="{9123D174-A79B-4386-AE68-E0513AA03825}" destId="{4FF64396-3946-4221-A0BE-39D8963F258C}" srcOrd="4" destOrd="0" presId="urn:microsoft.com/office/officeart/2005/8/layout/cycle6"/>
    <dgm:cxn modelId="{DBD195B1-6D8D-4DF3-91BC-374228EFB1DC}" type="presParOf" srcId="{9123D174-A79B-4386-AE68-E0513AA03825}" destId="{CA85525C-0339-44FD-B54B-F3DC6B913477}" srcOrd="5" destOrd="0" presId="urn:microsoft.com/office/officeart/2005/8/layout/cycle6"/>
    <dgm:cxn modelId="{FF774F84-E5B3-4EDD-BDAC-8022F6693708}" type="presParOf" srcId="{9123D174-A79B-4386-AE68-E0513AA03825}" destId="{8D842DBC-20FB-4FD5-996B-DC471C1CD588}" srcOrd="6" destOrd="0" presId="urn:microsoft.com/office/officeart/2005/8/layout/cycle6"/>
    <dgm:cxn modelId="{554B02F7-B2E1-4BC4-8EBD-1FD97601307A}" type="presParOf" srcId="{9123D174-A79B-4386-AE68-E0513AA03825}" destId="{5CAE6857-DBDB-43BC-AAF7-CB35EBC4ECBB}" srcOrd="7" destOrd="0" presId="urn:microsoft.com/office/officeart/2005/8/layout/cycle6"/>
    <dgm:cxn modelId="{6B8C8545-55AE-455C-85F6-99B3A0E95744}" type="presParOf" srcId="{9123D174-A79B-4386-AE68-E0513AA03825}" destId="{7229E368-1710-4F1D-965F-C6C55D549ED4}" srcOrd="8" destOrd="0" presId="urn:microsoft.com/office/officeart/2005/8/layout/cycle6"/>
    <dgm:cxn modelId="{BA29583C-5450-498A-A4CE-19CB09B0C10C}" type="presParOf" srcId="{9123D174-A79B-4386-AE68-E0513AA03825}" destId="{69736466-3ED5-4763-972C-C22A1BFA4191}" srcOrd="9" destOrd="0" presId="urn:microsoft.com/office/officeart/2005/8/layout/cycle6"/>
    <dgm:cxn modelId="{43EE89F9-91A0-465E-855C-F1711489BD9C}" type="presParOf" srcId="{9123D174-A79B-4386-AE68-E0513AA03825}" destId="{F9E282BC-E467-4566-ADC5-2928D94AFB7B}" srcOrd="10" destOrd="0" presId="urn:microsoft.com/office/officeart/2005/8/layout/cycle6"/>
    <dgm:cxn modelId="{AF5F90A6-507A-4CF7-8892-DA0D03EF14E3}" type="presParOf" srcId="{9123D174-A79B-4386-AE68-E0513AA03825}" destId="{C64ACAD0-E18F-43CF-B406-D6C15CC1247A}" srcOrd="11" destOrd="0" presId="urn:microsoft.com/office/officeart/2005/8/layout/cycle6"/>
    <dgm:cxn modelId="{D8A44389-93ED-4347-BB32-C8F62C3093E1}" type="presParOf" srcId="{9123D174-A79B-4386-AE68-E0513AA03825}" destId="{8F29EF27-1C2D-4AC0-BDD8-334B3B04AE32}" srcOrd="12" destOrd="0" presId="urn:microsoft.com/office/officeart/2005/8/layout/cycle6"/>
    <dgm:cxn modelId="{6BC34EF8-8573-46D4-B2C4-775A28CCAAAF}" type="presParOf" srcId="{9123D174-A79B-4386-AE68-E0513AA03825}" destId="{5545B15E-7FBF-4F38-A1FD-FD7843E37F03}" srcOrd="13" destOrd="0" presId="urn:microsoft.com/office/officeart/2005/8/layout/cycle6"/>
    <dgm:cxn modelId="{9F711C62-6837-4EE0-AC77-370A03D88C0E}" type="presParOf" srcId="{9123D174-A79B-4386-AE68-E0513AA03825}" destId="{4A9D036B-E0AD-4383-8C5E-D20867A3EBEC}" srcOrd="14" destOrd="0" presId="urn:microsoft.com/office/officeart/2005/8/layout/cycle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Театрализованная деятельность в детском саду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636"/>
            <a:ext cx="8229600" cy="14001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Театр является одной из самых ярких, красочных и доступных восприятию ребенка сфер искусства. Куклы могут всё или почти всё. Они творят чудеса: веселят, обучают, развивают творческие способности дошкольников, корректируют их поведение.</a:t>
            </a:r>
            <a:endParaRPr lang="ru-RU" sz="1800" dirty="0"/>
          </a:p>
        </p:txBody>
      </p:sp>
      <p:pic>
        <p:nvPicPr>
          <p:cNvPr id="1026" name="Picture 2" descr="http://forchel.ru/files/plakaty/dou/ugolki3/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725" y="1714488"/>
            <a:ext cx="4677775" cy="3071834"/>
          </a:xfrm>
          <a:prstGeom prst="rect">
            <a:avLst/>
          </a:prstGeom>
          <a:noFill/>
        </p:spPr>
      </p:pic>
      <p:pic>
        <p:nvPicPr>
          <p:cNvPr id="1030" name="Picture 6" descr="http://greenconsumption.org/images/e/1/stsenarij-ehkologicheskoj-skazki-sk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14488"/>
            <a:ext cx="2928958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Виды театра в детском саду</a:t>
            </a:r>
            <a:endParaRPr lang="ru-RU" sz="3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" y="751622"/>
          <a:ext cx="9144002" cy="5978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22"/>
                <a:gridCol w="1143008"/>
                <a:gridCol w="1143007"/>
                <a:gridCol w="1000132"/>
                <a:gridCol w="1071570"/>
                <a:gridCol w="928663"/>
              </a:tblGrid>
              <a:tr h="576981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младшая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группа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младшая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группа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Средняя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группа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Старшая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группа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Подго-тови-тельная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группа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3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Настольный театр игрушек 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и картинок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219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Пальчиковый театр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5733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Магнитный театр и театр на </a:t>
                      </a: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фланелеграфе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с картинками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219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Театр кукол бибабо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219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Книжка-театр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5583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Театр конусных кукол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3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Театр ложек и поварёшек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219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Театр масок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219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Театр марионеток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575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Театр на </a:t>
                      </a: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гапите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(верховые куклы)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219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Театр теней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Улыбающееся лицо 10"/>
          <p:cNvSpPr/>
          <p:nvPr/>
        </p:nvSpPr>
        <p:spPr>
          <a:xfrm>
            <a:off x="4143372" y="2143116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лыбающееся лицо 12"/>
          <p:cNvSpPr/>
          <p:nvPr/>
        </p:nvSpPr>
        <p:spPr>
          <a:xfrm>
            <a:off x="4143372" y="3143248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лыбающееся лицо 13"/>
          <p:cNvSpPr/>
          <p:nvPr/>
        </p:nvSpPr>
        <p:spPr>
          <a:xfrm>
            <a:off x="4143372" y="2643182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лыбающееся лицо 14"/>
          <p:cNvSpPr/>
          <p:nvPr/>
        </p:nvSpPr>
        <p:spPr>
          <a:xfrm>
            <a:off x="5357818" y="2143116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лыбающееся лицо 15"/>
          <p:cNvSpPr/>
          <p:nvPr/>
        </p:nvSpPr>
        <p:spPr>
          <a:xfrm>
            <a:off x="6429388" y="3214686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лыбающееся лицо 16"/>
          <p:cNvSpPr/>
          <p:nvPr/>
        </p:nvSpPr>
        <p:spPr>
          <a:xfrm>
            <a:off x="5357818" y="3143248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лыбающееся лицо 17"/>
          <p:cNvSpPr/>
          <p:nvPr/>
        </p:nvSpPr>
        <p:spPr>
          <a:xfrm>
            <a:off x="8429652" y="2643182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лыбающееся лицо 18"/>
          <p:cNvSpPr/>
          <p:nvPr/>
        </p:nvSpPr>
        <p:spPr>
          <a:xfrm>
            <a:off x="8429652" y="2143116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лыбающееся лицо 19"/>
          <p:cNvSpPr/>
          <p:nvPr/>
        </p:nvSpPr>
        <p:spPr>
          <a:xfrm>
            <a:off x="7429520" y="2714620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лыбающееся лицо 20"/>
          <p:cNvSpPr/>
          <p:nvPr/>
        </p:nvSpPr>
        <p:spPr>
          <a:xfrm>
            <a:off x="7429520" y="2143116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лыбающееся лицо 21"/>
          <p:cNvSpPr/>
          <p:nvPr/>
        </p:nvSpPr>
        <p:spPr>
          <a:xfrm>
            <a:off x="6429388" y="2714620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лыбающееся лицо 22"/>
          <p:cNvSpPr/>
          <p:nvPr/>
        </p:nvSpPr>
        <p:spPr>
          <a:xfrm>
            <a:off x="6429388" y="2143116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лыбающееся лицо 23"/>
          <p:cNvSpPr/>
          <p:nvPr/>
        </p:nvSpPr>
        <p:spPr>
          <a:xfrm>
            <a:off x="7429520" y="3643314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лыбающееся лицо 24"/>
          <p:cNvSpPr/>
          <p:nvPr/>
        </p:nvSpPr>
        <p:spPr>
          <a:xfrm>
            <a:off x="6429388" y="4143380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лыбающееся лицо 25"/>
          <p:cNvSpPr/>
          <p:nvPr/>
        </p:nvSpPr>
        <p:spPr>
          <a:xfrm>
            <a:off x="6429388" y="3643314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лыбающееся лицо 26"/>
          <p:cNvSpPr/>
          <p:nvPr/>
        </p:nvSpPr>
        <p:spPr>
          <a:xfrm>
            <a:off x="5357818" y="4143380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лыбающееся лицо 27"/>
          <p:cNvSpPr/>
          <p:nvPr/>
        </p:nvSpPr>
        <p:spPr>
          <a:xfrm>
            <a:off x="5357818" y="3643314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лыбающееся лицо 28"/>
          <p:cNvSpPr/>
          <p:nvPr/>
        </p:nvSpPr>
        <p:spPr>
          <a:xfrm>
            <a:off x="8429652" y="3214686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Улыбающееся лицо 29"/>
          <p:cNvSpPr/>
          <p:nvPr/>
        </p:nvSpPr>
        <p:spPr>
          <a:xfrm>
            <a:off x="7429520" y="3214686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лыбающееся лицо 30"/>
          <p:cNvSpPr/>
          <p:nvPr/>
        </p:nvSpPr>
        <p:spPr>
          <a:xfrm>
            <a:off x="6429388" y="5000636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лыбающееся лицо 31"/>
          <p:cNvSpPr/>
          <p:nvPr/>
        </p:nvSpPr>
        <p:spPr>
          <a:xfrm>
            <a:off x="6429388" y="4572008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Улыбающееся лицо 32"/>
          <p:cNvSpPr/>
          <p:nvPr/>
        </p:nvSpPr>
        <p:spPr>
          <a:xfrm>
            <a:off x="8429652" y="4143380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Улыбающееся лицо 33"/>
          <p:cNvSpPr/>
          <p:nvPr/>
        </p:nvSpPr>
        <p:spPr>
          <a:xfrm>
            <a:off x="7429520" y="4143380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лыбающееся лицо 34"/>
          <p:cNvSpPr/>
          <p:nvPr/>
        </p:nvSpPr>
        <p:spPr>
          <a:xfrm>
            <a:off x="8429652" y="3643314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Улыбающееся лицо 35"/>
          <p:cNvSpPr/>
          <p:nvPr/>
        </p:nvSpPr>
        <p:spPr>
          <a:xfrm>
            <a:off x="8429652" y="5000636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Улыбающееся лицо 36"/>
          <p:cNvSpPr/>
          <p:nvPr/>
        </p:nvSpPr>
        <p:spPr>
          <a:xfrm>
            <a:off x="8429652" y="4572008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Улыбающееся лицо 37"/>
          <p:cNvSpPr/>
          <p:nvPr/>
        </p:nvSpPr>
        <p:spPr>
          <a:xfrm>
            <a:off x="7429520" y="5000636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лыбающееся лицо 38"/>
          <p:cNvSpPr/>
          <p:nvPr/>
        </p:nvSpPr>
        <p:spPr>
          <a:xfrm>
            <a:off x="7429520" y="4572008"/>
            <a:ext cx="500066" cy="428628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Улыбающееся лицо 39"/>
          <p:cNvSpPr/>
          <p:nvPr/>
        </p:nvSpPr>
        <p:spPr>
          <a:xfrm>
            <a:off x="8429652" y="5857892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Улыбающееся лицо 40"/>
          <p:cNvSpPr/>
          <p:nvPr/>
        </p:nvSpPr>
        <p:spPr>
          <a:xfrm>
            <a:off x="8429652" y="5429264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Улыбающееся лицо 41"/>
          <p:cNvSpPr/>
          <p:nvPr/>
        </p:nvSpPr>
        <p:spPr>
          <a:xfrm>
            <a:off x="7429520" y="5857892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Улыбающееся лицо 42"/>
          <p:cNvSpPr/>
          <p:nvPr/>
        </p:nvSpPr>
        <p:spPr>
          <a:xfrm>
            <a:off x="7429520" y="5429264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Улыбающееся лицо 43"/>
          <p:cNvSpPr/>
          <p:nvPr/>
        </p:nvSpPr>
        <p:spPr>
          <a:xfrm>
            <a:off x="8429652" y="6286520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Улыбающееся лицо 45"/>
          <p:cNvSpPr/>
          <p:nvPr/>
        </p:nvSpPr>
        <p:spPr>
          <a:xfrm>
            <a:off x="7429520" y="1571612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Улыбающееся лицо 46"/>
          <p:cNvSpPr/>
          <p:nvPr/>
        </p:nvSpPr>
        <p:spPr>
          <a:xfrm>
            <a:off x="6429388" y="1571612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Улыбающееся лицо 47"/>
          <p:cNvSpPr/>
          <p:nvPr/>
        </p:nvSpPr>
        <p:spPr>
          <a:xfrm>
            <a:off x="5357818" y="1571612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Улыбающееся лицо 48"/>
          <p:cNvSpPr/>
          <p:nvPr/>
        </p:nvSpPr>
        <p:spPr>
          <a:xfrm>
            <a:off x="4143372" y="1571612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Улыбающееся лицо 51"/>
          <p:cNvSpPr/>
          <p:nvPr/>
        </p:nvSpPr>
        <p:spPr>
          <a:xfrm>
            <a:off x="5357818" y="2643182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Улыбающееся лицо 53"/>
          <p:cNvSpPr/>
          <p:nvPr/>
        </p:nvSpPr>
        <p:spPr>
          <a:xfrm>
            <a:off x="8429652" y="1571612"/>
            <a:ext cx="500066" cy="4286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на </a:t>
            </a:r>
            <a:r>
              <a:rPr lang="ru-RU" dirty="0" err="1" smtClean="0"/>
              <a:t>фланелеграфе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:\фотки театр\SDC126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1571612"/>
            <a:ext cx="7326792" cy="4968552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Настольный театр</a:t>
            </a:r>
            <a:endParaRPr lang="ru-RU" dirty="0"/>
          </a:p>
        </p:txBody>
      </p:sp>
      <p:pic>
        <p:nvPicPr>
          <p:cNvPr id="4" name="Picture 2" descr="H:\фотки театр\SDC126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02657" y="1600200"/>
            <a:ext cx="6538685" cy="4525963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Пальчиковый театр</a:t>
            </a:r>
            <a:endParaRPr lang="ru-RU" dirty="0"/>
          </a:p>
        </p:txBody>
      </p:sp>
      <p:pic>
        <p:nvPicPr>
          <p:cNvPr id="4" name="Picture 2" descr="H:\фотки театр\SDC126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43174" y="1571612"/>
            <a:ext cx="5937553" cy="4815663"/>
          </a:xfrm>
          <a:prstGeom prst="round2DiagRect">
            <a:avLst>
              <a:gd name="adj1" fmla="val 16667"/>
              <a:gd name="adj2" fmla="val 1115"/>
            </a:avLst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Picture 2" descr="E:\кукольный\P32706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33127">
            <a:off x="348567" y="1171700"/>
            <a:ext cx="2034977" cy="207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E:\кукольный\P32706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20309">
            <a:off x="252166" y="4126471"/>
            <a:ext cx="2118423" cy="20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конусных кукол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http://fs00.infourok.ru/images/doc/250/254837/hello_html_a3128c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71612"/>
            <a:ext cx="6572296" cy="46399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Театр ложек</a:t>
            </a:r>
            <a:endParaRPr lang="ru-RU" dirty="0"/>
          </a:p>
        </p:txBody>
      </p:sp>
      <p:pic>
        <p:nvPicPr>
          <p:cNvPr id="22529" name="Picture 1" descr="C:\Users\User\Desktop\беседки\teatr-v-detskom-sad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14809" y="1357298"/>
            <a:ext cx="4762533" cy="3571900"/>
          </a:xfrm>
          <a:prstGeom prst="rect">
            <a:avLst/>
          </a:prstGeom>
          <a:noFill/>
        </p:spPr>
      </p:pic>
      <p:pic>
        <p:nvPicPr>
          <p:cNvPr id="22531" name="Picture 3" descr="http://s60.radikal.ru/i169/1006/f3/7698e8c25b8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3733130" cy="3071834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screen"/>
          <a:srcRect t="11631" b="5017"/>
          <a:stretch>
            <a:fillRect/>
          </a:stretch>
        </p:blipFill>
        <p:spPr bwMode="auto">
          <a:xfrm>
            <a:off x="0" y="3861048"/>
            <a:ext cx="4953000" cy="299695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Театр масок</a:t>
            </a:r>
            <a:endParaRPr lang="ru-RU" dirty="0"/>
          </a:p>
        </p:txBody>
      </p:sp>
      <p:pic>
        <p:nvPicPr>
          <p:cNvPr id="15362" name="Picture 2" descr="H:\теремок\DSC035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340768"/>
            <a:ext cx="7632848" cy="5040560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кукол на </a:t>
            </a:r>
            <a:r>
              <a:rPr lang="ru-RU" dirty="0" err="1" smtClean="0"/>
              <a:t>гапите</a:t>
            </a:r>
            <a:endParaRPr lang="ru-RU" dirty="0"/>
          </a:p>
        </p:txBody>
      </p:sp>
      <p:pic>
        <p:nvPicPr>
          <p:cNvPr id="35842" name="Picture 2" descr="C:\Users\User\Desktop\беседки\detsad-184435-140164218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41983"/>
            <a:ext cx="6715172" cy="5042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     Виды </a:t>
            </a:r>
            <a:r>
              <a:rPr lang="ru-RU" sz="3200" b="1" dirty="0" smtClean="0"/>
              <a:t>кукол</a:t>
            </a:r>
            <a:endParaRPr lang="ru-RU" sz="3200" dirty="0"/>
          </a:p>
        </p:txBody>
      </p:sp>
      <p:pic>
        <p:nvPicPr>
          <p:cNvPr id="4" name="Picture 7" descr="C:\Users\user\Desktop\Новая папка\teat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14290"/>
            <a:ext cx="2786082" cy="2638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user\Desktop\Новая папка\16298a590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3572897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5688" y="4786322"/>
            <a:ext cx="86440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Для организации театрализованной деятельности можно использовать игрушки и куклы, выпускаемые промышленностью </a:t>
            </a:r>
            <a:r>
              <a:rPr lang="ru-RU" dirty="0" smtClean="0"/>
              <a:t>(марионетки, перчаточные, тростевые, на </a:t>
            </a:r>
            <a:r>
              <a:rPr lang="ru-RU" dirty="0" err="1" smtClean="0"/>
              <a:t>гапите</a:t>
            </a:r>
            <a:r>
              <a:rPr lang="ru-RU" dirty="0" smtClean="0"/>
              <a:t> (</a:t>
            </a:r>
            <a:r>
              <a:rPr lang="ru-RU" dirty="0" err="1" smtClean="0"/>
              <a:t>на</a:t>
            </a:r>
            <a:r>
              <a:rPr lang="ru-RU" dirty="0" smtClean="0"/>
              <a:t> палке), теневые, пальчиковые, магнитные, игрушки из конусов, куклы из воздушных шаров). </a:t>
            </a:r>
            <a:r>
              <a:rPr lang="ru-RU" dirty="0" smtClean="0"/>
              <a:t>Но наибольшую воспитательную ценность имеют игрушки, изготовленные </a:t>
            </a:r>
            <a:r>
              <a:rPr lang="ru-RU" dirty="0" smtClean="0"/>
              <a:t>своими руками вместе с </a:t>
            </a:r>
            <a:r>
              <a:rPr lang="ru-RU" dirty="0" smtClean="0"/>
              <a:t>детьми. </a:t>
            </a:r>
            <a:r>
              <a:rPr lang="ru-RU" dirty="0" smtClean="0"/>
              <a:t>Куклы </a:t>
            </a:r>
            <a:r>
              <a:rPr lang="ru-RU" dirty="0" smtClean="0"/>
              <a:t>для настольного театра могут быть выполнены из бумаги, картона, поролона, коробок, проволоки, природного материала и др. </a:t>
            </a:r>
            <a:endParaRPr lang="ru-RU" dirty="0"/>
          </a:p>
        </p:txBody>
      </p:sp>
      <p:pic>
        <p:nvPicPr>
          <p:cNvPr id="4098" name="Picture 2" descr="http://ped-kopilka.ru/images/0-5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1500174"/>
            <a:ext cx="2487599" cy="2880174"/>
          </a:xfrm>
          <a:prstGeom prst="rect">
            <a:avLst/>
          </a:prstGeom>
          <a:noFill/>
        </p:spPr>
      </p:pic>
      <p:pic>
        <p:nvPicPr>
          <p:cNvPr id="4100" name="Picture 4" descr="http://cs403125.userapi.com/v403125225/23b5/lEhP8Sbm4dw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5219" y="2357430"/>
            <a:ext cx="3238522" cy="2428892"/>
          </a:xfrm>
          <a:prstGeom prst="rect">
            <a:avLst/>
          </a:prstGeom>
          <a:noFill/>
        </p:spPr>
      </p:pic>
      <p:pic>
        <p:nvPicPr>
          <p:cNvPr id="4102" name="Picture 6" descr="https://encrypted-tbn1.gstatic.com/images?q=tbn:ANd9GcQZWCius892ZIezPRTgvk7S7FosBTB5OMScd1uxtFWikDxgB92g1Q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3000372"/>
            <a:ext cx="2457450" cy="1866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Организация уголка театрализованной деятельности</a:t>
            </a:r>
            <a:r>
              <a:rPr lang="ru-RU" sz="3200" dirty="0" smtClean="0"/>
              <a:t> 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8858312" cy="250033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600" dirty="0" smtClean="0"/>
              <a:t>	</a:t>
            </a:r>
            <a:r>
              <a:rPr lang="ru-RU" sz="2100" dirty="0" smtClean="0"/>
              <a:t>В </a:t>
            </a:r>
            <a:r>
              <a:rPr lang="ru-RU" sz="2100" dirty="0" smtClean="0"/>
              <a:t>группах детского сада организованы уголки для театрализованных представлений, спектаклей. В них располагаются:</a:t>
            </a:r>
          </a:p>
          <a:p>
            <a:pPr>
              <a:buNone/>
            </a:pPr>
            <a:r>
              <a:rPr lang="ru-RU" sz="2100" dirty="0" smtClean="0"/>
              <a:t>- различные виды театров: бибабо, настольный, марионеточный, театр конусных кукол и др.;</a:t>
            </a:r>
          </a:p>
          <a:p>
            <a:pPr>
              <a:buNone/>
            </a:pPr>
            <a:r>
              <a:rPr lang="ru-RU" sz="2100" dirty="0" smtClean="0"/>
              <a:t>- реквизит для разыгрывания сценок и спектаклей: набор кукол, ширмы для кукольного театра, костюмы, элементы костюмов, маски;</a:t>
            </a:r>
          </a:p>
          <a:p>
            <a:pPr>
              <a:buNone/>
            </a:pPr>
            <a:r>
              <a:rPr lang="ru-RU" sz="2100" dirty="0" smtClean="0"/>
              <a:t>- атрибуты для различных игровых позиций: театральный реквизит, грим, декорации, сценарии, книги, образцы музыкальных произведений, афиши, касса, билеты.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4338" name="Picture 2" descr="http://ped-kopilka.ru/upload/blogs/8fa51ba9336480f5f08a36c1268624ad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3" y="3143248"/>
            <a:ext cx="5555083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dirty="0" smtClean="0"/>
              <a:t>     Используя </a:t>
            </a:r>
            <a:r>
              <a:rPr lang="ru-RU" sz="1800" b="1" u="sng" dirty="0" smtClean="0"/>
              <a:t>театрализованную деятельность</a:t>
            </a:r>
            <a:r>
              <a:rPr lang="ru-RU" sz="1800" u="sng" dirty="0" smtClean="0"/>
              <a:t> </a:t>
            </a:r>
            <a:r>
              <a:rPr lang="ru-RU" sz="1800" dirty="0" smtClean="0"/>
              <a:t>в системе обучения детей в ДОУ, мы  решаем комплекс взаимосвязанных задач во всех образовательных областях по ФГОС ДО:</a:t>
            </a:r>
          </a:p>
          <a:p>
            <a:r>
              <a:rPr lang="ru-RU" sz="1800" b="1" u="sng" dirty="0"/>
              <a:t>Социально-коммуникативное развитие</a:t>
            </a:r>
            <a:endParaRPr lang="ru-RU" sz="1800" u="sng" dirty="0"/>
          </a:p>
          <a:p>
            <a:r>
              <a:rPr lang="ru-RU" sz="1800" dirty="0"/>
              <a:t>• формирование положительных взаимоотношений между детьми в процессе совместной деятельности;</a:t>
            </a:r>
          </a:p>
          <a:p>
            <a:r>
              <a:rPr lang="ru-RU" sz="1800" dirty="0" smtClean="0"/>
              <a:t>• </a:t>
            </a:r>
            <a:r>
              <a:rPr lang="ru-RU" sz="1800" dirty="0"/>
              <a:t>воспитание этически ценных способов общения в соответствии с нормами и правилами жизни в обществе.</a:t>
            </a:r>
          </a:p>
          <a:p>
            <a:r>
              <a:rPr lang="ru-RU" sz="1800" b="1" u="sng" dirty="0"/>
              <a:t>Познавательное развитие</a:t>
            </a:r>
            <a:endParaRPr lang="ru-RU" sz="1800" u="sng" dirty="0"/>
          </a:p>
          <a:p>
            <a:r>
              <a:rPr lang="ru-RU" sz="1800" dirty="0"/>
              <a:t>• развитие разносторонних представлений о действительности (разные виды театра, профессии людей, создающих спектакль) ;</a:t>
            </a:r>
          </a:p>
          <a:p>
            <a:r>
              <a:rPr lang="ru-RU" sz="1800" dirty="0"/>
              <a:t>• наблюдение за явлениями природы, поведением животных (для передачи символическими средствами в игре–драматизации) ;</a:t>
            </a:r>
          </a:p>
          <a:p>
            <a:r>
              <a:rPr lang="ru-RU" sz="1800" b="1" u="sng" dirty="0" smtClean="0"/>
              <a:t>Речевое </a:t>
            </a:r>
            <a:r>
              <a:rPr lang="ru-RU" sz="1800" b="1" u="sng" dirty="0"/>
              <a:t>развитие</a:t>
            </a:r>
            <a:endParaRPr lang="ru-RU" sz="1800" u="sng" dirty="0"/>
          </a:p>
          <a:p>
            <a:r>
              <a:rPr lang="ru-RU" sz="1800" dirty="0"/>
              <a:t>• содействие развитию монологической и диалогической речи;</a:t>
            </a:r>
          </a:p>
          <a:p>
            <a:r>
              <a:rPr lang="ru-RU" sz="1800" dirty="0"/>
              <a:t>• обогащение словаря: образных выражений, сравнений, </a:t>
            </a:r>
            <a:r>
              <a:rPr lang="ru-RU" sz="1800" dirty="0" smtClean="0"/>
              <a:t>синонимов</a:t>
            </a:r>
            <a:r>
              <a:rPr lang="ru-RU" sz="1800" dirty="0"/>
              <a:t>, </a:t>
            </a:r>
            <a:r>
              <a:rPr lang="ru-RU" sz="1800" dirty="0" smtClean="0"/>
              <a:t>антонимов;</a:t>
            </a:r>
            <a:endParaRPr lang="ru-RU" sz="1800" dirty="0"/>
          </a:p>
          <a:p>
            <a:r>
              <a:rPr lang="ru-RU" sz="1800" b="1" u="sng" dirty="0"/>
              <a:t>Художественно-эстетическое развитие</a:t>
            </a:r>
            <a:endParaRPr lang="ru-RU" sz="1800" u="sng" dirty="0"/>
          </a:p>
          <a:p>
            <a:r>
              <a:rPr lang="ru-RU" sz="1800" dirty="0"/>
              <a:t>• приобщение к </a:t>
            </a:r>
            <a:r>
              <a:rPr lang="ru-RU" sz="1800" dirty="0" smtClean="0"/>
              <a:t>художественной </a:t>
            </a:r>
            <a:r>
              <a:rPr lang="ru-RU" sz="1800" dirty="0"/>
              <a:t>литературе, музыке, фольклору;</a:t>
            </a:r>
          </a:p>
          <a:p>
            <a:r>
              <a:rPr lang="ru-RU" sz="1800" dirty="0"/>
              <a:t>• развитие воображения;</a:t>
            </a:r>
          </a:p>
          <a:p>
            <a:r>
              <a:rPr lang="ru-RU" sz="1800" dirty="0"/>
              <a:t>• создание выразительного художественного образа;</a:t>
            </a:r>
          </a:p>
          <a:p>
            <a:r>
              <a:rPr lang="ru-RU" sz="1800" b="1" u="sng" dirty="0" smtClean="0"/>
              <a:t>Физическое </a:t>
            </a:r>
            <a:r>
              <a:rPr lang="ru-RU" sz="1800" b="1" u="sng" dirty="0"/>
              <a:t>развитие</a:t>
            </a:r>
            <a:endParaRPr lang="ru-RU" sz="1800" u="sng" dirty="0"/>
          </a:p>
          <a:p>
            <a:r>
              <a:rPr lang="ru-RU" sz="1800" dirty="0"/>
              <a:t>• согласование действий и сопровождающей их речи;</a:t>
            </a:r>
          </a:p>
          <a:p>
            <a:r>
              <a:rPr lang="ru-RU" sz="1800" dirty="0"/>
              <a:t>• умение воплощать в творческом движении настроение, характер и процесс развития образа;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Уголок </a:t>
            </a:r>
            <a:r>
              <a:rPr lang="ru-RU" sz="3200" b="1" dirty="0" smtClean="0"/>
              <a:t>театрализованной </a:t>
            </a:r>
            <a:r>
              <a:rPr lang="ru-RU" sz="3200" b="1" dirty="0" smtClean="0"/>
              <a:t>деятельности </a:t>
            </a:r>
            <a:endParaRPr lang="ru-RU" sz="3200" dirty="0"/>
          </a:p>
        </p:txBody>
      </p:sp>
      <p:pic>
        <p:nvPicPr>
          <p:cNvPr id="34818" name="Picture 2" descr="C:\Users\User\Desktop\беседки\13240_fd80a6a1c4cc2276389ce1dcf9623a7a.jp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6124" y="1285860"/>
            <a:ext cx="8520718" cy="5081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2" descr="H:\садик\фот\SDC125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428604"/>
            <a:ext cx="8143932" cy="4000528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5" name="Прямоугольник 4"/>
          <p:cNvSpPr/>
          <p:nvPr/>
        </p:nvSpPr>
        <p:spPr>
          <a:xfrm>
            <a:off x="285720" y="4714884"/>
            <a:ext cx="8572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Совместная театрально-игровая деятельность </a:t>
            </a:r>
            <a:r>
              <a:rPr lang="ru-RU" dirty="0" smtClean="0"/>
              <a:t>- уникальный вид сотрудничества. В ней все равны: ребенок, педагог, родители. Занимаясь с детьми театром, мы сделаем их жизнь интересной и содержательной, наполним ее яркими впечатлениями и радостью творчества. А самое главное - навыки, полученные в театрализованных играх, представлениях дети смогут использовать в повседневной жизни.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43446"/>
            <a:ext cx="8229600" cy="1928826"/>
          </a:xfrm>
        </p:spPr>
        <p:txBody>
          <a:bodyPr>
            <a:normAutofit/>
          </a:bodyPr>
          <a:lstStyle/>
          <a:p>
            <a:r>
              <a:rPr lang="ru-RU" sz="1800" dirty="0"/>
              <a:t>Приобщение детей к театру проводится на протяжении всего дошкольного возраста. С первыми театрализованными действиями малыши знакомятся в процессе разнообразных игр-забав, хороводов, при прослушивании выразительного чтения стихов и сказок. При этом используются разные возможности для того, чтобы обыграть какой-либо предмет или событие, пробуждая фантазию ребенка.</a:t>
            </a:r>
          </a:p>
          <a:p>
            <a:endParaRPr lang="ru-RU" dirty="0"/>
          </a:p>
        </p:txBody>
      </p:sp>
      <p:pic>
        <p:nvPicPr>
          <p:cNvPr id="19458" name="Picture 2" descr="http://dsad18.ucoz.ru/graffiti/sad/novosti/DSCN07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14290"/>
            <a:ext cx="6234589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Основные направления работы</a:t>
            </a:r>
            <a:br>
              <a:rPr lang="ru-RU" sz="3200" b="1" dirty="0" smtClean="0"/>
            </a:br>
            <a:r>
              <a:rPr lang="ru-RU" sz="3200" b="1" dirty="0" smtClean="0"/>
              <a:t> с детьми</a:t>
            </a:r>
            <a:endParaRPr lang="ru-RU" sz="3200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В младшей группе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прообразом </a:t>
            </a:r>
            <a:r>
              <a:rPr lang="ru-RU" sz="1800" dirty="0" smtClean="0"/>
              <a:t>театрализованных игр являются игры с ролью</a:t>
            </a:r>
            <a:r>
              <a:rPr lang="ru-RU" sz="1800" b="1" dirty="0" smtClean="0"/>
              <a:t>.</a:t>
            </a:r>
            <a:r>
              <a:rPr lang="ru-RU" sz="1800" dirty="0" smtClean="0"/>
              <a:t> Действуя от имени осторожных </a:t>
            </a:r>
            <a:r>
              <a:rPr lang="ru-RU" sz="1800" dirty="0" smtClean="0"/>
              <a:t>воробушков</a:t>
            </a:r>
            <a:r>
              <a:rPr lang="ru-RU" sz="1800" dirty="0" smtClean="0"/>
              <a:t>, смелых мышек или дружных гусей, они учатся, причем незаметно для себя. Кроме того, игры с ролью </a:t>
            </a:r>
            <a:r>
              <a:rPr lang="ru-RU" sz="1800" dirty="0" smtClean="0"/>
              <a:t>активизируют </a:t>
            </a:r>
            <a:r>
              <a:rPr lang="ru-RU" sz="1800" dirty="0" smtClean="0"/>
              <a:t>и развивают воображение </a:t>
            </a:r>
            <a:r>
              <a:rPr lang="ru-RU" sz="1800" dirty="0" smtClean="0"/>
              <a:t>детей</a:t>
            </a:r>
            <a:r>
              <a:rPr lang="ru-RU" sz="1800" dirty="0" smtClean="0"/>
              <a:t>, готовят их к самостоятельной </a:t>
            </a:r>
            <a:r>
              <a:rPr lang="ru-RU" sz="1800" dirty="0" smtClean="0"/>
              <a:t>творческой </a:t>
            </a:r>
            <a:r>
              <a:rPr lang="ru-RU" sz="1800" dirty="0" smtClean="0"/>
              <a:t>игре. В возрасте 2 - 3 лет малыши живо интересуются играми с куклой, их впечатляют небольшие сюжеты, показанные воспитателем, они с удовольствием выражают свои эмоции в двигательных образах-импровизациях под музыку. Знакомые стихи и песенки являются хорошим игровым материалом. Показывая мини-пьески на настольном театре, на </a:t>
            </a:r>
            <a:r>
              <a:rPr lang="ru-RU" sz="1800" dirty="0" err="1" smtClean="0"/>
              <a:t>фланелеграфе</a:t>
            </a:r>
            <a:r>
              <a:rPr lang="ru-RU" sz="1800" dirty="0" smtClean="0"/>
              <a:t>, в технике бибабо, при помощи отдельных игрушек и кукол, воспитатель передаёт палитру переживаний через интонацию, а по возможности и через внешние действия героя. Проводятся этюды, упражнения на развитие эмоций. Например, простые этюды "Солнышко встаёт", "Солнышко садиться", в которых эмоциональное состояние передаётся детям при помощи словесной  и музыкальной  установок, побуждающих выполнять соответствующие движения. 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 средней группе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3"/>
            <a:ext cx="8643998" cy="23574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можно </a:t>
            </a:r>
            <a:r>
              <a:rPr lang="ru-RU" sz="1800" dirty="0" smtClean="0"/>
              <a:t>уже учить детей сочетать в роли движение и текст, использовать пантомиму двух-четырех действующих лиц. Возможно </a:t>
            </a:r>
            <a:r>
              <a:rPr lang="ru-RU" sz="1800" dirty="0" smtClean="0"/>
              <a:t>использование </a:t>
            </a:r>
            <a:r>
              <a:rPr lang="ru-RU" sz="1800" dirty="0" smtClean="0"/>
              <a:t>обучающих упражнений, </a:t>
            </a:r>
            <a:r>
              <a:rPr lang="ru-RU" sz="1800" dirty="0" smtClean="0"/>
              <a:t>например </a:t>
            </a:r>
            <a:r>
              <a:rPr lang="ru-RU" sz="1800" dirty="0" smtClean="0"/>
              <a:t>«Представь себя маленьким </a:t>
            </a:r>
            <a:r>
              <a:rPr lang="ru-RU" sz="1800" dirty="0" smtClean="0"/>
              <a:t>зайчиком </a:t>
            </a:r>
            <a:r>
              <a:rPr lang="ru-RU" sz="1800" dirty="0" smtClean="0"/>
              <a:t>и расскажи о себе».  С группой наиболее активных детей целесообразно драматизировать </a:t>
            </a:r>
            <a:r>
              <a:rPr lang="ru-RU" sz="1800" dirty="0" smtClean="0"/>
              <a:t>простейшие </a:t>
            </a:r>
            <a:r>
              <a:rPr lang="ru-RU" sz="1800" dirty="0" smtClean="0"/>
              <a:t>сказки, используя настольный театр (сказки «Колобок», «Теремок»). Привлекая к играм малоактивных детей, можно </a:t>
            </a:r>
            <a:r>
              <a:rPr lang="ru-RU" sz="1800" dirty="0" smtClean="0"/>
              <a:t>драматизировать </a:t>
            </a:r>
            <a:r>
              <a:rPr lang="ru-RU" sz="1800" dirty="0" smtClean="0"/>
              <a:t>произведения, в которых небольшое количество действий (</a:t>
            </a:r>
            <a:r>
              <a:rPr lang="ru-RU" sz="1800" dirty="0" err="1" smtClean="0"/>
              <a:t>потешки</a:t>
            </a:r>
            <a:r>
              <a:rPr lang="ru-RU" sz="1800" dirty="0" smtClean="0"/>
              <a:t>, прибаутки).</a:t>
            </a:r>
          </a:p>
          <a:p>
            <a:pPr>
              <a:buNone/>
            </a:pPr>
            <a:endParaRPr lang="ru-RU" sz="2100" dirty="0"/>
          </a:p>
        </p:txBody>
      </p:sp>
      <p:pic>
        <p:nvPicPr>
          <p:cNvPr id="16388" name="Picture 4" descr="http://1.bp.blogspot.com/-xgNzoIr4ozI/VLubVNGWA7I/AAAAAAAAAEQ/Wx9MXG56p9c/s1600/%D0%B4%D0%B5%D1%82%D0%B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00539" y="3214686"/>
            <a:ext cx="5233703" cy="3416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 старшей группе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3"/>
            <a:ext cx="8929718" cy="314327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dirty="0" smtClean="0"/>
              <a:t>     дети </a:t>
            </a:r>
            <a:r>
              <a:rPr lang="ru-RU" sz="1800" dirty="0" smtClean="0"/>
              <a:t>продолжают совершенствовать свои </a:t>
            </a:r>
            <a:r>
              <a:rPr lang="ru-RU" sz="1800" dirty="0" smtClean="0"/>
              <a:t>исполнительские </a:t>
            </a:r>
            <a:r>
              <a:rPr lang="ru-RU" sz="1800" dirty="0" smtClean="0"/>
              <a:t>умения. Воспитатель учит их </a:t>
            </a:r>
            <a:r>
              <a:rPr lang="ru-RU" sz="1800" dirty="0" smtClean="0"/>
              <a:t>самостоятельно </a:t>
            </a:r>
            <a:r>
              <a:rPr lang="ru-RU" sz="1800" dirty="0" smtClean="0"/>
              <a:t>находить способы </a:t>
            </a:r>
            <a:r>
              <a:rPr lang="ru-RU" sz="1800" dirty="0" smtClean="0"/>
              <a:t>образной </a:t>
            </a:r>
            <a:r>
              <a:rPr lang="ru-RU" sz="1800" dirty="0" smtClean="0"/>
              <a:t>выразительности. Драматический конфликт, становление характеров, </a:t>
            </a:r>
            <a:r>
              <a:rPr lang="ru-RU" sz="1800" dirty="0" smtClean="0"/>
              <a:t>острота </a:t>
            </a:r>
            <a:r>
              <a:rPr lang="ru-RU" sz="1800" dirty="0" smtClean="0"/>
              <a:t>ситуаций, эмоциональная </a:t>
            </a:r>
            <a:r>
              <a:rPr lang="ru-RU" sz="1800" dirty="0" smtClean="0"/>
              <a:t>насыщенность</a:t>
            </a:r>
            <a:r>
              <a:rPr lang="ru-RU" sz="1800" dirty="0" smtClean="0"/>
              <a:t>, короткие, выразительные </a:t>
            </a:r>
            <a:r>
              <a:rPr lang="ru-RU" sz="1800" dirty="0" smtClean="0"/>
              <a:t>диалоги</a:t>
            </a:r>
            <a:r>
              <a:rPr lang="ru-RU" sz="1800" dirty="0" smtClean="0"/>
              <a:t>, простота и образность языка - все это создает благоприятные условия для проведения игр-драматизаций на основе сказок. Для развития воображения подходят такие задания, как: «Представьте море, песчаный берег. Мы лежим на тёплом песке, загораем. У нас хорошее настроение. Поболтали ногами, опустили их, разгребли тёплый песок руками» и т. д. Создавая обстановку свободы и раскованности, необходимо побуждать детей фантазировать, видоизменять, комбинировать, сочинять, импровизировать на основе уже имеющегося опыта. 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Picture 2" descr="http://det-sad.net/images/theatre_det_s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643314"/>
            <a:ext cx="4392898" cy="2933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В подготовительной группе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 дети живо </a:t>
            </a:r>
            <a:r>
              <a:rPr lang="ru-RU" dirty="0" smtClean="0"/>
              <a:t>интересуются театром как видом искусства. Их увлекают рассказы об истории театра и театрального искусства, о внутреннем обустройстве театрального помещения для зрителей (фойе с фотографиями артистов и сцен из спектаклей, гардероб, зрительный зал, буфет) и для работников театра (сцена, зрительный зал, костюмерная, гримёрная, художественная мастерская). Интересны детям и театральные профессии (режиссёр, актёр, гримёр, художник и др.). Дошкольники уже знают основные правила поведения в театре и стараются не нарушать их, когда приходят на представление. Подготовить их к посещению театра помогут специальные игры - беседы, викторины. Например: "Как Лисёнок в театр ходил", " Правила поведения в зрительном зале" и др. </a:t>
            </a:r>
          </a:p>
          <a:p>
            <a:pPr>
              <a:buNone/>
            </a:pPr>
            <a:r>
              <a:rPr lang="ru-RU" dirty="0" smtClean="0"/>
              <a:t>     Игра </a:t>
            </a:r>
            <a:r>
              <a:rPr lang="ru-RU" dirty="0" smtClean="0"/>
              <a:t>- драматизация часто становится спектаклем, в котором дети играют для зрителей, а не для </a:t>
            </a:r>
            <a:r>
              <a:rPr lang="ru-RU" dirty="0" smtClean="0"/>
              <a:t>себя. Это </a:t>
            </a:r>
            <a:r>
              <a:rPr lang="ru-RU" dirty="0" smtClean="0"/>
              <a:t>требует от него умения регулировать своё поведение, движения, обдумывать свои слова. Дети продолжают разыгрывать небольшие сюжеты, используя разные виды театра: настольный, бибабо, стендовый, пальчиковый; придумывать и разыгрывать диалоги, выражая интонацией особенности характера и настроения героя. Работа строится по структуре: чтение, беседа, исполнение отрывка, анализ выразительности воспроизведения.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 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4714907"/>
          </a:xfrm>
        </p:spPr>
        <p:txBody>
          <a:bodyPr/>
          <a:lstStyle/>
          <a:p>
            <a:r>
              <a:rPr lang="ru-RU" u="sng" dirty="0"/>
              <a:t>Театрализованные игры дошкольников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357422" y="1000108"/>
            <a:ext cx="128588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214942" y="1000108"/>
            <a:ext cx="100013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57158" y="1571613"/>
            <a:ext cx="878684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Режиссерские игры</a:t>
            </a:r>
            <a:r>
              <a:rPr lang="ru-RU" b="1" dirty="0" smtClean="0"/>
              <a:t>                               </a:t>
            </a:r>
            <a:r>
              <a:rPr lang="ru-RU" b="1" u="sng" dirty="0" smtClean="0"/>
              <a:t>Игры-драматизации</a:t>
            </a:r>
          </a:p>
          <a:p>
            <a:r>
              <a:rPr lang="ru-RU" dirty="0" smtClean="0"/>
              <a:t>Ребенок или взрослый не                     основаны на собственных действиях</a:t>
            </a:r>
          </a:p>
          <a:p>
            <a:r>
              <a:rPr lang="ru-RU" dirty="0" smtClean="0"/>
              <a:t>является  действующим лицом,           исполнителя роли, который использует</a:t>
            </a:r>
          </a:p>
          <a:p>
            <a:r>
              <a:rPr lang="ru-RU" dirty="0" smtClean="0"/>
              <a:t>а создает сцены, ведет роль                куклы или персонажи, надетые на</a:t>
            </a:r>
          </a:p>
          <a:p>
            <a:r>
              <a:rPr lang="ru-RU" dirty="0" smtClean="0"/>
              <a:t>игрушечного персонажа,                     пальцы или руки.</a:t>
            </a:r>
          </a:p>
          <a:p>
            <a:r>
              <a:rPr lang="ru-RU" dirty="0" smtClean="0"/>
              <a:t>изображает его интонацией.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4071942"/>
            <a:ext cx="34290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Настольный театр игрушек</a:t>
            </a:r>
          </a:p>
          <a:p>
            <a:r>
              <a:rPr lang="ru-RU" dirty="0" smtClean="0"/>
              <a:t>Настольный театр картинок</a:t>
            </a:r>
          </a:p>
          <a:p>
            <a:r>
              <a:rPr lang="ru-RU" dirty="0" smtClean="0"/>
              <a:t>Книжка-театр</a:t>
            </a:r>
          </a:p>
          <a:p>
            <a:r>
              <a:rPr lang="ru-RU" dirty="0" err="1" smtClean="0"/>
              <a:t>Фланелеграф</a:t>
            </a:r>
            <a:endParaRPr lang="ru-RU" dirty="0" smtClean="0"/>
          </a:p>
          <a:p>
            <a:r>
              <a:rPr lang="ru-RU" dirty="0" smtClean="0"/>
              <a:t>Теневой театр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1499769" y="3786587"/>
            <a:ext cx="57229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5214942" y="4071942"/>
            <a:ext cx="3000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Пальчиковый театр</a:t>
            </a:r>
          </a:p>
          <a:p>
            <a:r>
              <a:rPr lang="ru-RU" dirty="0" smtClean="0"/>
              <a:t>Театр кукол бибабо</a:t>
            </a:r>
          </a:p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6108711" y="3606801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</TotalTime>
  <Words>1136</Words>
  <PresentationFormat>Экран (4:3)</PresentationFormat>
  <Paragraphs>96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Театрализованная деятельность в детском саду</vt:lpstr>
      <vt:lpstr>Слайд 2</vt:lpstr>
      <vt:lpstr>Слайд 3</vt:lpstr>
      <vt:lpstr>Основные направления работы  с детьми</vt:lpstr>
      <vt:lpstr>В младшей группе</vt:lpstr>
      <vt:lpstr>В средней группе</vt:lpstr>
      <vt:lpstr>В старшей группе</vt:lpstr>
      <vt:lpstr>В подготовительной группе</vt:lpstr>
      <vt:lpstr>  </vt:lpstr>
      <vt:lpstr>Виды театра в детском саду</vt:lpstr>
      <vt:lpstr>Театр на фланелеграфе</vt:lpstr>
      <vt:lpstr>Настольный театр</vt:lpstr>
      <vt:lpstr>Пальчиковый театр</vt:lpstr>
      <vt:lpstr>Театр конусных кукол</vt:lpstr>
      <vt:lpstr>                        Театр ложек</vt:lpstr>
      <vt:lpstr>Театр масок</vt:lpstr>
      <vt:lpstr>Театр кукол на гапите</vt:lpstr>
      <vt:lpstr>     Виды кукол</vt:lpstr>
      <vt:lpstr>Организация уголка театрализованной деятельности  </vt:lpstr>
      <vt:lpstr>Уголок театрализованной деятельности 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64</cp:revision>
  <dcterms:created xsi:type="dcterms:W3CDTF">2016-03-22T14:38:38Z</dcterms:created>
  <dcterms:modified xsi:type="dcterms:W3CDTF">2016-03-23T08:41:14Z</dcterms:modified>
</cp:coreProperties>
</file>