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389174" cy="521495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8062912" cy="1752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Приемы оценочной деятельности используемые при </a:t>
            </a:r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безотметочном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обучении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85789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Выполнила: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Метелева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И.Г.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учитель начальных классов  МОУ «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Ыныргинская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СОШ»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Таблица готовности к уроку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Group 176"/>
          <p:cNvGraphicFramePr>
            <a:graphicFrameLocks noGrp="1"/>
          </p:cNvGraphicFramePr>
          <p:nvPr/>
        </p:nvGraphicFramePr>
        <p:xfrm>
          <a:off x="250825" y="765175"/>
          <a:ext cx="3384550" cy="5903917"/>
        </p:xfrm>
        <a:graphic>
          <a:graphicData uri="http://schemas.openxmlformats.org/drawingml/2006/table">
            <a:tbl>
              <a:tblPr/>
              <a:tblGrid>
                <a:gridCol w="649288"/>
                <a:gridCol w="1439862"/>
                <a:gridCol w="1295400"/>
              </a:tblGrid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готовность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окруж. мир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000496" y="1214422"/>
            <a:ext cx="51435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☼ красный цвет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- хочу и могу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знать, мне    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интересно знать, 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делать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, решать, учиться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☼ зеленый цвет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- я готов работать;</a:t>
            </a:r>
          </a:p>
          <a:p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☼ </a:t>
            </a:r>
            <a:r>
              <a:rPr lang="ru-RU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синий цвет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- я себя неуверенно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чувствую,       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мне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не все удается, </a:t>
            </a:r>
          </a:p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мне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иногда нужна помощь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☼ желтый цвет</a:t>
            </a:r>
            <a:r>
              <a:rPr lang="ru-RU" sz="2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- я себя плохо 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 чувствую, не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понимаю задания,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мне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нужна помощь.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xn--i1abbnckbmcl9fb.xn--p1ai/%D1%81%D1%82%D0%B0%D1%82%D1%8C%D0%B8/625565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807249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Выводы: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безотметочным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обучением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будущее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Происходит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реальное развитие оценочных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умений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Снижается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уровень общей и учебной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тревожности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Осуществляется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дифференциация   не только по процессу, но и по результату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обучения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оценивания позволяет увидеть достижения ученика в   сравнении с самим собой.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Правила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оценочной безопасности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72098"/>
          </a:xfrm>
        </p:spPr>
        <p:txBody>
          <a:bodyPr>
            <a:normAutofit fontScale="85000" lnSpcReduction="20000"/>
          </a:bodyPr>
          <a:lstStyle/>
          <a:p>
            <a:pPr indent="449263"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indent="449263">
              <a:buFontTx/>
              <a:buChar char="•"/>
            </a:pPr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Не скупимся на похвалу.</a:t>
            </a:r>
          </a:p>
          <a:p>
            <a:pPr indent="449263">
              <a:buFontTx/>
              <a:buChar char="•"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Радуемся за успех другого, помогаем ему при неудаче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indent="449263">
              <a:buFontTx/>
              <a:buChar char="•"/>
            </a:pPr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Не высмеиваем, а шутим по доброму.</a:t>
            </a:r>
          </a:p>
          <a:p>
            <a:pPr indent="449263">
              <a:buFontTx/>
              <a:buChar char="•"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Хвалим исполнителя, критикуем исполнение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indent="449263">
              <a:buFontTx/>
              <a:buChar char="•"/>
            </a:pPr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Имеем право на сомнение и незнание, вместе находим ответ.</a:t>
            </a:r>
          </a:p>
          <a:p>
            <a:pPr indent="449263">
              <a:buFontTx/>
              <a:buChar char="•"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Умеем сами, научим другого.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858280" cy="109504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Спасибо за внимание!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 Black" pitchFamily="34" charset="0"/>
                <a:cs typeface="Arial" pitchFamily="34" charset="0"/>
              </a:rPr>
              <a:t/>
            </a:r>
            <a:b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 Black" pitchFamily="34" charset="0"/>
                <a:cs typeface="Arial" pitchFamily="34" charset="0"/>
              </a:rPr>
            </a:br>
            <a:endParaRPr lang="ru-RU" sz="4800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85860"/>
            <a:ext cx="8429684" cy="53391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5722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7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ОЦЕНКА ЗНАНИЙ И УМЕНИЙ</a:t>
            </a:r>
            <a:endParaRPr lang="ru-RU" sz="47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Словесное </a:t>
            </a:r>
            <a:r>
              <a:rPr lang="ru-RU" sz="4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оценивание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при устных ответах):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очень хорошо - «Умница!», «Молодец!», «Отлично!»,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есть маленькие недочёты – «Хорошо» и т.д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6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Знаковая символика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+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все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понятно,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+ - есть затруднения,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- 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справляюсь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ОЦЕНОЧНАЯ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ЛЕСЕНКА</a:t>
            </a: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285720" y="1428736"/>
            <a:ext cx="3857652" cy="581021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b="1" dirty="0"/>
              <a:t>РАБОТАЛИ ХОРОШО И ДРУЖНО!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928794" y="2000240"/>
            <a:ext cx="4608513" cy="507996"/>
          </a:xfrm>
          <a:prstGeom prst="rect">
            <a:avLst/>
          </a:prstGeom>
          <a:solidFill>
            <a:srgbClr val="00B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  <a:p>
            <a:pPr algn="ctr"/>
            <a:r>
              <a:rPr lang="ru-RU" b="1" dirty="0"/>
              <a:t>ПОЛУЧИЛАСЬ ЧАСТЬ РАБОТЫ!</a:t>
            </a:r>
          </a:p>
          <a:p>
            <a:pPr algn="ctr"/>
            <a:endParaRPr lang="ru-RU" b="1" dirty="0"/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4572000" y="2500306"/>
            <a:ext cx="4105275" cy="500066"/>
          </a:xfrm>
          <a:prstGeom prst="rect">
            <a:avLst/>
          </a:prstGeom>
          <a:solidFill>
            <a:srgbClr val="FFFF0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/>
          </a:p>
          <a:p>
            <a:pPr algn="ctr"/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РАБОТА НЕ ПОЛУЧИЛАСЬ!</a:t>
            </a:r>
          </a:p>
          <a:p>
            <a:pPr algn="ctr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1" y="3500438"/>
            <a:ext cx="7572427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Светофор</a:t>
            </a:r>
            <a:r>
              <a:rPr lang="ru-RU" sz="3200" dirty="0" smtClean="0">
                <a:solidFill>
                  <a:srgbClr val="002060"/>
                </a:solidFill>
                <a:latin typeface="Franklin Gothic Demi Cond" panose="020B0706030402020204" pitchFamily="34" charset="0"/>
              </a:rPr>
              <a:t> </a:t>
            </a:r>
            <a:endParaRPr lang="ru-RU" sz="3200" dirty="0" smtClean="0">
              <a:solidFill>
                <a:srgbClr val="002060"/>
              </a:solidFill>
              <a:latin typeface="Franklin Gothic Demi Cond" panose="020B0706030402020204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  <a:latin typeface="Franklin Gothic Demi Cond" panose="020B0706030402020204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  <a:latin typeface="Franklin Gothic Demi Cond" panose="020B0706030402020204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  <a:latin typeface="Franklin Gothic Demi Cond" panose="020B0706030402020204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rgbClr val="002060"/>
              </a:solidFill>
              <a:latin typeface="Franklin Gothic Demi Cond" panose="020B0706030402020204" pitchFamily="34" charset="0"/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Franklin Gothic Demi Cond" panose="020B0706030402020204" pitchFamily="34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Franklin Gothic Demi Cond" panose="020B0706030402020204" pitchFamily="34" charset="0"/>
              </a:rPr>
              <a:t>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нужна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помощь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1285860"/>
            <a:ext cx="785818" cy="714380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85720" y="2285992"/>
            <a:ext cx="785818" cy="7143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20" y="3214686"/>
            <a:ext cx="785818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500174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я умею сам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235743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я умею, но не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уверен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"Линеечки"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инструмент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небаллированной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оценки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Г.А.Цукерман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357298"/>
            <a:ext cx="4500594" cy="509751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 - аккуратно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красиво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 – правильно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 – интересно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 – трудно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– старался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Х – хочу научиться этому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 – дружно работали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 – группой работать лучше</a:t>
            </a:r>
          </a:p>
          <a:p>
            <a:pPr algn="just">
              <a:lnSpc>
                <a:spcPct val="150000"/>
              </a:lnSpc>
              <a:buNone/>
            </a:pPr>
            <a:endParaRPr lang="ru-RU" sz="32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3200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32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1" name="Picture 46" descr="Реэкспонирование IMAGE0007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285720" y="2571744"/>
            <a:ext cx="3527425" cy="195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57158" y="214311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                    П                   Д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C:\Users\днс\Desktop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52" t="21002" r="66991" b="56011"/>
          <a:stretch>
            <a:fillRect/>
          </a:stretch>
        </p:blipFill>
        <p:spPr bwMode="auto">
          <a:xfrm>
            <a:off x="571472" y="1285859"/>
            <a:ext cx="2500330" cy="3393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днс\Desktop\IM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70" t="31348" r="69646" b="50966"/>
          <a:stretch>
            <a:fillRect/>
          </a:stretch>
        </p:blipFill>
        <p:spPr bwMode="auto">
          <a:xfrm>
            <a:off x="3714744" y="1285860"/>
            <a:ext cx="3154703" cy="3429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7158" y="485776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1 классе оценивание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проводится сначала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 одному критерию,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потом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 двум критериям, </a:t>
            </a:r>
          </a:p>
          <a:p>
            <a:pPr algn="just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затем по трём критериям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Алгоритм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1.Цель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моей работы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2.Составляю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план своей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работы …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3.Выполняю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…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4.Проверяю …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5.Оцениваю …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Оценки не совпали: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Оценки совпали: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200" dirty="0" smtClean="0">
                <a:latin typeface="Arial" pitchFamily="34" charset="0"/>
                <a:ea typeface="Calibri"/>
                <a:cs typeface="Arial" pitchFamily="34" charset="0"/>
              </a:rPr>
              <a:t>Получая тетрадь, ученик смотрит, где находится крестик учителя, есть расхождения в оценке, завысил или занизил он свою оценку, адекватно или неадекватно оценил себя.</a:t>
            </a:r>
            <a:endParaRPr lang="ru-RU" sz="32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Несовпадение оценок </a:t>
            </a:r>
            <a:r>
              <a:rPr lang="ru-RU" sz="3200" dirty="0" smtClean="0">
                <a:latin typeface="Arial" pitchFamily="34" charset="0"/>
                <a:ea typeface="Calibri"/>
                <a:cs typeface="Arial" pitchFamily="34" charset="0"/>
              </a:rPr>
              <a:t>– повод для рефлексии, которая влечет за собой вывод, какое умение требует доработки.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472518" cy="4286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КАРТА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УСПЕХОВ ПО </a:t>
            </a:r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ОБУЧЕНИЮ ГРАМОТЕ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Group 820"/>
          <p:cNvGraphicFramePr>
            <a:graphicFrameLocks noGrp="1"/>
          </p:cNvGraphicFramePr>
          <p:nvPr/>
        </p:nvGraphicFramePr>
        <p:xfrm>
          <a:off x="357158" y="928670"/>
          <a:ext cx="8572560" cy="5204749"/>
        </p:xfrm>
        <a:graphic>
          <a:graphicData uri="http://schemas.openxmlformats.org/drawingml/2006/table">
            <a:tbl>
              <a:tblPr/>
              <a:tblGrid>
                <a:gridCol w="4030441"/>
                <a:gridCol w="868165"/>
                <a:gridCol w="866629"/>
                <a:gridCol w="865093"/>
                <a:gridCol w="866629"/>
                <a:gridCol w="746776"/>
                <a:gridCol w="328827"/>
              </a:tblGrid>
              <a:tr h="238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Учебные навыки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8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15.09.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5.09.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10.10.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20.10.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1.11.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50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букв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Наклон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1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Пространство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Соединения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строчных письменных букв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заглавных письменных букв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Списывание с письменного текста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Списывание с печатного текста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Письмо на слух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Аккуратность в письменной работе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Проверочные работы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 правил письма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оценивать свою работу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Индивидуальная работа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814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ИТОГИ обучения: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6211669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☼ ЗАМЕЧАТЕЛЬНО!</a:t>
            </a: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33CC33"/>
                </a:solidFill>
              </a:rPr>
              <a:t>☼ МОЛОДЕЦ!</a:t>
            </a: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0033CC"/>
                </a:solidFill>
              </a:rPr>
              <a:t>☼ ХОРОШО!</a:t>
            </a: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FF00"/>
                </a:solidFill>
              </a:rPr>
              <a:t>☼ </a:t>
            </a:r>
            <a:r>
              <a:rPr lang="ru-RU" b="1" dirty="0" smtClean="0">
                <a:solidFill>
                  <a:srgbClr val="000000"/>
                </a:solidFill>
              </a:rPr>
              <a:t>ПОСТАРАЙСЯ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147</TotalTime>
  <Words>467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     </vt:lpstr>
      <vt:lpstr> </vt:lpstr>
      <vt:lpstr>Слайд 3</vt:lpstr>
      <vt:lpstr>Слайд 4</vt:lpstr>
      <vt:lpstr>"Линеечки"  как инструмент небаллированной оценки         (Г.А.Цукерман).</vt:lpstr>
      <vt:lpstr>1 класс</vt:lpstr>
      <vt:lpstr>Алгоритм</vt:lpstr>
      <vt:lpstr>Оценки не совпали: Оценки совпали: </vt:lpstr>
      <vt:lpstr> КАРТА УСПЕХОВ ПО ОБУЧЕНИЮ ГРАМОТЕ  </vt:lpstr>
      <vt:lpstr>Таблица готовности к уроку </vt:lpstr>
      <vt:lpstr>Слайд 11</vt:lpstr>
      <vt:lpstr>Выводы: </vt:lpstr>
      <vt:lpstr>Правила оценочной безопасности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Приемы оценочной деятельности используемые при безотметочном обучении</dc:title>
  <cp:lastModifiedBy>Ирина</cp:lastModifiedBy>
  <cp:revision>16</cp:revision>
  <dcterms:modified xsi:type="dcterms:W3CDTF">2017-08-21T08:54:01Z</dcterms:modified>
</cp:coreProperties>
</file>