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72" r:id="rId7"/>
    <p:sldId id="273" r:id="rId8"/>
    <p:sldId id="274" r:id="rId9"/>
    <p:sldId id="260" r:id="rId10"/>
    <p:sldId id="262" r:id="rId11"/>
    <p:sldId id="263" r:id="rId12"/>
    <p:sldId id="264" r:id="rId13"/>
    <p:sldId id="265" r:id="rId14"/>
    <p:sldId id="266" r:id="rId15"/>
    <p:sldId id="261" r:id="rId16"/>
    <p:sldId id="269" r:id="rId17"/>
    <p:sldId id="267" r:id="rId18"/>
    <p:sldId id="271" r:id="rId19"/>
    <p:sldId id="275" r:id="rId2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17" autoAdjust="0"/>
  </p:normalViewPr>
  <p:slideViewPr>
    <p:cSldViewPr>
      <p:cViewPr>
        <p:scale>
          <a:sx n="60" d="100"/>
          <a:sy n="60" d="100"/>
        </p:scale>
        <p:origin x="-1572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35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9"/>
            <a:ext cx="9143999" cy="68546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26.09.2017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412776"/>
            <a:ext cx="6984776" cy="1470025"/>
          </a:xfrm>
        </p:spPr>
        <p:txBody>
          <a:bodyPr>
            <a:noAutofit/>
          </a:bodyPr>
          <a:lstStyle/>
          <a:p>
            <a:r>
              <a:rPr lang="ru-RU" sz="4000" b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Примерная </a:t>
            </a:r>
            <a:br>
              <a:rPr lang="ru-RU" sz="4000" b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4000" b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основная образовательная программа начального общего образования</a:t>
            </a:r>
            <a:br>
              <a:rPr lang="ru-RU" sz="4000" b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4000" b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глухих детей </a:t>
            </a:r>
            <a:endParaRPr lang="uk-UA" sz="4000" b="1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0070C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005064"/>
            <a:ext cx="4784576" cy="1752600"/>
          </a:xfrm>
        </p:spPr>
        <p:txBody>
          <a:bodyPr>
            <a:normAutofit/>
          </a:bodyPr>
          <a:lstStyle/>
          <a:p>
            <a:pPr algn="r"/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203848" y="6163072"/>
            <a:ext cx="3200400" cy="694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chemeClr val="tx1"/>
                </a:solidFill>
              </a:rPr>
              <a:t>Белгород 2016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260648"/>
            <a:ext cx="7056784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Цель ООП:</a:t>
            </a:r>
            <a:r>
              <a:rPr lang="ru-RU" sz="2800" dirty="0"/>
              <a:t> реализация требований ФГОС НОО глухих обучающихся.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30779"/>
            <a:ext cx="8424936" cy="49552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/>
              <a:t>Задачи ООП: </a:t>
            </a:r>
            <a:endParaRPr lang="ru-RU" sz="2800" dirty="0"/>
          </a:p>
          <a:p>
            <a:r>
              <a:rPr lang="ru-RU" dirty="0">
                <a:sym typeface="Symbol"/>
              </a:rPr>
              <a:t></a:t>
            </a:r>
            <a:r>
              <a:rPr lang="ru-RU" dirty="0"/>
              <a:t> формирование общей культуры, духовно-­нравственное, гражданское, социальное, личностное и интеллектуальное раз­витие.</a:t>
            </a:r>
          </a:p>
          <a:p>
            <a:r>
              <a:rPr lang="ru-RU" dirty="0">
                <a:sym typeface="Symbol"/>
              </a:rPr>
              <a:t></a:t>
            </a:r>
            <a:r>
              <a:rPr lang="ru-RU" dirty="0"/>
              <a:t> становление и развитие личности в её индивидуальности и неповторимости; </a:t>
            </a:r>
          </a:p>
          <a:p>
            <a:r>
              <a:rPr lang="ru-RU" dirty="0">
                <a:sym typeface="Symbol"/>
              </a:rPr>
              <a:t></a:t>
            </a:r>
            <a:r>
              <a:rPr lang="ru-RU" dirty="0"/>
              <a:t> обеспечение преемственности начального общего и основ­ного общего образования; </a:t>
            </a:r>
          </a:p>
          <a:p>
            <a:r>
              <a:rPr lang="ru-RU" dirty="0">
                <a:sym typeface="Symbol"/>
              </a:rPr>
              <a:t></a:t>
            </a:r>
            <a:r>
              <a:rPr lang="ru-RU" dirty="0"/>
              <a:t> достижение планируемых результатов освоения основной образовательной программы начального общего образования; </a:t>
            </a:r>
          </a:p>
          <a:p>
            <a:r>
              <a:rPr lang="ru-RU" dirty="0">
                <a:sym typeface="Symbol"/>
              </a:rPr>
              <a:t></a:t>
            </a:r>
            <a:r>
              <a:rPr lang="ru-RU" dirty="0"/>
              <a:t> обеспечение доступности получения качественного начального общего образования; </a:t>
            </a:r>
          </a:p>
          <a:p>
            <a:r>
              <a:rPr lang="ru-RU" dirty="0">
                <a:sym typeface="Symbol"/>
              </a:rPr>
              <a:t></a:t>
            </a:r>
            <a:r>
              <a:rPr lang="ru-RU" dirty="0"/>
              <a:t> выявление и развитие возможностей и способностей обучающихся, через систему секций и кружков;</a:t>
            </a:r>
          </a:p>
          <a:p>
            <a:r>
              <a:rPr lang="ru-RU" dirty="0">
                <a:sym typeface="Symbol"/>
              </a:rPr>
              <a:t></a:t>
            </a:r>
            <a:r>
              <a:rPr lang="ru-RU" dirty="0"/>
              <a:t> участие обучающихся, их родителей (законных представителей), педагогических работников и общественности в проектировании и развитии </a:t>
            </a:r>
            <a:r>
              <a:rPr lang="ru-RU" dirty="0" err="1"/>
              <a:t>внутришкольной</a:t>
            </a:r>
            <a:r>
              <a:rPr lang="ru-RU" dirty="0"/>
              <a:t> социальной среды;</a:t>
            </a:r>
          </a:p>
          <a:p>
            <a:r>
              <a:rPr lang="ru-RU" dirty="0"/>
              <a:t> </a:t>
            </a:r>
            <a:r>
              <a:rPr lang="ru-RU" dirty="0">
                <a:sym typeface="Symbol"/>
              </a:rPr>
              <a:t></a:t>
            </a:r>
            <a:r>
              <a:rPr lang="ru-RU" dirty="0"/>
              <a:t> использование в образовательном процессе современных образовательных технологий </a:t>
            </a:r>
            <a:r>
              <a:rPr lang="ru-RU" dirty="0" err="1"/>
              <a:t>деятельностного</a:t>
            </a:r>
            <a:r>
              <a:rPr lang="ru-RU" dirty="0"/>
              <a:t> </a:t>
            </a:r>
            <a:r>
              <a:rPr lang="ru-RU" dirty="0" smtClean="0"/>
              <a:t>типа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511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20"/>
            <a:ext cx="4572000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/>
              <a:t>Срок освоения АООП:</a:t>
            </a:r>
            <a:r>
              <a:rPr lang="ru-RU" sz="2400" dirty="0"/>
              <a:t> срок начального школьного обучения пролонгируется и составляет период 1-5 лет, включая подготовительный класс, первый – четвертый классы. </a:t>
            </a:r>
          </a:p>
        </p:txBody>
      </p:sp>
      <p:pic>
        <p:nvPicPr>
          <p:cNvPr id="4098" name="Picture 2" descr="http://kirov-portal.ru/upload/iblock/d29/d2978b9629290a1f453285ba4c9a98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457" y="908720"/>
            <a:ext cx="3238500" cy="4476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family.by/uploads/posts/2016-02/1455986707_photodune-2814139-small-kids-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68620"/>
            <a:ext cx="4932040" cy="2984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74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498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Особые образовательные потребности глухих 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детей</a:t>
            </a:r>
            <a:endParaRPr lang="ru-RU" sz="20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специальная помощь в развитии возможностей вербальной и невербальной коммуникации; </a:t>
            </a:r>
            <a:endParaRPr lang="ru-RU" sz="16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специальная помощь в осмыслении, упорядочивании и речевом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опосредовании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индивидуального жизненного опыта ребенка. </a:t>
            </a:r>
            <a:endParaRPr lang="ru-RU" sz="16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учёт специфики восприятия и переработки информации при организации обучения глухих детей и оценке их достижений; </a:t>
            </a:r>
            <a:endParaRPr lang="ru-RU" sz="16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организация внимания глухого ребенка к жизни близких людей, переживаниям близких взрослых и соучеников. </a:t>
            </a:r>
            <a:endParaRPr lang="ru-RU" sz="16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специальная помощь в осознании своих возможностей и ограничений, умении вступать в коммуникацию и для разрешения возникающих трудностей. </a:t>
            </a:r>
            <a:endParaRPr lang="ru-RU" sz="16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специальная работа по развитию возможностей восприятия звучащего мира, формированию умения использовать свои слуховые возможности в повседневной жизни, правильно пользоваться звукоусиливающей аппаратурой; </a:t>
            </a:r>
            <a:endParaRPr lang="ru-RU" sz="16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специальная работа по формированию и коррекции произносительной стороны речи.</a:t>
            </a:r>
            <a:endParaRPr lang="ru-RU" sz="16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специальная работа по расширению социального опыта ребенка, его контактов со слышащими сверстниками.</a:t>
            </a: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156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64704"/>
            <a:ext cx="7056784" cy="55707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/>
              <a:t>Условия реализации АООП глухих детей</a:t>
            </a:r>
            <a:r>
              <a:rPr lang="ru-RU" sz="2800" b="1" dirty="0" smtClean="0"/>
              <a:t>:</a:t>
            </a:r>
          </a:p>
          <a:p>
            <a:endParaRPr lang="ru-RU" sz="2800" b="1" dirty="0" smtClean="0"/>
          </a:p>
          <a:p>
            <a:r>
              <a:rPr lang="ru-RU" sz="2000" b="1" dirty="0" smtClean="0"/>
              <a:t> </a:t>
            </a:r>
            <a:r>
              <a:rPr lang="ru-RU" sz="2000" dirty="0"/>
              <a:t>При обучении по варианту С ФГОС глухие дети обучаются в условиях специально организованного класса, наполняемость которого не может превышать 4-5 обучающихся.</a:t>
            </a:r>
          </a:p>
          <a:p>
            <a:r>
              <a:rPr lang="ru-RU" sz="2000" dirty="0"/>
              <a:t>Образовательное учреждение, реализующее адаптированную образовательную программу по второму варианту стандарта начального общего образования глухих обучающихся, должно быть укомплектовано квалифицированными кадрами, включая: педагогов – дефектологов (сурдопедагогов), преподавателя физической культуры, педагога изобразительного искусства, музыкального работника, педагогов - психологов, медицинских работников и других специалистов.</a:t>
            </a:r>
          </a:p>
          <a:p>
            <a:r>
              <a:rPr lang="ru-RU" sz="2000" dirty="0"/>
              <a:t>Материально-техническое обеспечение школьного образования глухих детей должно отвечать не только общим, но и особым образовательным потребностям.</a:t>
            </a:r>
          </a:p>
        </p:txBody>
      </p:sp>
    </p:spTree>
    <p:extLst>
      <p:ext uri="{BB962C8B-B14F-4D97-AF65-F5344CB8AC3E}">
        <p14:creationId xmlns:p14="http://schemas.microsoft.com/office/powerpoint/2010/main" val="98341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Адаптированная основная образовательная программа начального </a:t>
            </a:r>
            <a:br>
              <a:rPr lang="ru-RU" b="1" i="1" dirty="0"/>
            </a:br>
            <a:r>
              <a:rPr lang="ru-RU" b="1" i="1" dirty="0"/>
              <a:t>общего образования для глухих обучающихся </a:t>
            </a:r>
            <a:r>
              <a:rPr lang="ru-RU" b="1" i="1" u="sng" dirty="0" smtClean="0"/>
              <a:t>(</a:t>
            </a:r>
            <a:r>
              <a:rPr lang="ru-RU" b="1" i="1" u="sng" dirty="0"/>
              <a:t>вариант D)</a:t>
            </a:r>
          </a:p>
        </p:txBody>
      </p:sp>
    </p:spTree>
    <p:extLst>
      <p:ext uri="{BB962C8B-B14F-4D97-AF65-F5344CB8AC3E}">
        <p14:creationId xmlns:p14="http://schemas.microsoft.com/office/powerpoint/2010/main" val="36998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372" y="620688"/>
            <a:ext cx="8496944" cy="57554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Адаптированная основная образовательная программа для глухих обучающихся (вариант D) должна содержать: </a:t>
            </a:r>
          </a:p>
          <a:p>
            <a:r>
              <a:rPr lang="ru-RU" sz="2000" dirty="0">
                <a:sym typeface="Symbol"/>
              </a:rPr>
              <a:t></a:t>
            </a:r>
            <a:r>
              <a:rPr lang="ru-RU" sz="2000" dirty="0"/>
              <a:t> пояснительную записку; </a:t>
            </a:r>
          </a:p>
          <a:p>
            <a:r>
              <a:rPr lang="ru-RU" sz="2000" dirty="0">
                <a:sym typeface="Symbol"/>
              </a:rPr>
              <a:t></a:t>
            </a:r>
            <a:r>
              <a:rPr lang="ru-RU" sz="2000" dirty="0"/>
              <a:t> планируемые результаты освоения обучающимися с глухотой и другими тяжелыми нарушениями развития адаптированной основной образовательной программы; </a:t>
            </a:r>
          </a:p>
          <a:p>
            <a:r>
              <a:rPr lang="ru-RU" sz="2000" dirty="0">
                <a:sym typeface="Symbol"/>
              </a:rPr>
              <a:t></a:t>
            </a:r>
            <a:r>
              <a:rPr lang="ru-RU" sz="2000" dirty="0"/>
              <a:t> учебный план; </a:t>
            </a:r>
          </a:p>
          <a:p>
            <a:r>
              <a:rPr lang="ru-RU" sz="2000" dirty="0">
                <a:sym typeface="Symbol"/>
              </a:rPr>
              <a:t></a:t>
            </a:r>
            <a:r>
              <a:rPr lang="ru-RU" sz="2000" dirty="0"/>
              <a:t> программы отдельных учебных предметов;</a:t>
            </a:r>
          </a:p>
          <a:p>
            <a:r>
              <a:rPr lang="ru-RU" sz="2000" dirty="0"/>
              <a:t> </a:t>
            </a:r>
            <a:r>
              <a:rPr lang="ru-RU" sz="2000" dirty="0">
                <a:sym typeface="Symbol"/>
              </a:rPr>
              <a:t></a:t>
            </a:r>
            <a:r>
              <a:rPr lang="ru-RU" sz="2000" dirty="0"/>
              <a:t> программы коррекционных курсов; </a:t>
            </a:r>
          </a:p>
          <a:p>
            <a:r>
              <a:rPr lang="ru-RU" sz="2000" dirty="0">
                <a:sym typeface="Symbol"/>
              </a:rPr>
              <a:t></a:t>
            </a:r>
            <a:r>
              <a:rPr lang="ru-RU" sz="2000" dirty="0"/>
              <a:t> программу формирования универсальных учебных действий; </a:t>
            </a:r>
          </a:p>
          <a:p>
            <a:r>
              <a:rPr lang="ru-RU" sz="2000" dirty="0">
                <a:sym typeface="Symbol"/>
              </a:rPr>
              <a:t></a:t>
            </a:r>
            <a:r>
              <a:rPr lang="ru-RU" sz="2000" dirty="0"/>
              <a:t> программу духовно-нравственного воспитания; </a:t>
            </a:r>
          </a:p>
          <a:p>
            <a:r>
              <a:rPr lang="ru-RU" sz="2000" dirty="0">
                <a:sym typeface="Symbol"/>
              </a:rPr>
              <a:t></a:t>
            </a:r>
            <a:r>
              <a:rPr lang="ru-RU" sz="2000" dirty="0"/>
              <a:t> программу формирования экологической культуры, здорового и безопасного образа жизни; </a:t>
            </a:r>
          </a:p>
          <a:p>
            <a:r>
              <a:rPr lang="ru-RU" sz="2000" dirty="0">
                <a:sym typeface="Symbol"/>
              </a:rPr>
              <a:t></a:t>
            </a:r>
            <a:r>
              <a:rPr lang="ru-RU" sz="2000" dirty="0"/>
              <a:t> программу внеурочной деятельности; </a:t>
            </a:r>
          </a:p>
          <a:p>
            <a:r>
              <a:rPr lang="ru-RU" sz="2000" dirty="0">
                <a:sym typeface="Symbol"/>
              </a:rPr>
              <a:t></a:t>
            </a:r>
            <a:r>
              <a:rPr lang="ru-RU" sz="2000" dirty="0"/>
              <a:t>систему оценки достижения планируемых результатов освоения адаптированной основной образовательной программы обучающимися; </a:t>
            </a:r>
          </a:p>
          <a:p>
            <a:r>
              <a:rPr lang="ru-RU" sz="2000" dirty="0">
                <a:sym typeface="Symbol"/>
              </a:rPr>
              <a:t></a:t>
            </a:r>
            <a:r>
              <a:rPr lang="ru-RU" sz="2000" dirty="0"/>
              <a:t>систему условий реализации адаптированной основной образовательной программы в соответствии с требованиями стандарта.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930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548680"/>
            <a:ext cx="6048672" cy="47089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/>
              <a:t>Для развития</a:t>
            </a:r>
            <a:r>
              <a:rPr lang="ru-RU" sz="2000" dirty="0"/>
              <a:t> глухого или слабослышащего ребенка в образовательную программу входят следующие </a:t>
            </a:r>
            <a:r>
              <a:rPr lang="ru-RU" sz="2000" b="1" dirty="0"/>
              <a:t>обязательные предметы</a:t>
            </a:r>
            <a:r>
              <a:rPr lang="ru-RU" sz="2000" dirty="0"/>
              <a:t>: язык и речевая практика, математика, естествознание, человек, обществознание, искусство, физическая культура, технологии.</a:t>
            </a:r>
          </a:p>
          <a:p>
            <a:pPr algn="just"/>
            <a:r>
              <a:rPr lang="ru-RU" sz="2000" dirty="0"/>
              <a:t>Адаптированная основная образовательная программа начального общего образования глухих обучающихся включает: обязательную часть и часть, формируемую участниками образовательного процесса. Обязательная часть образовательной программы для глухих обучающихся составляет 80%, а часть, формируемая участниками образовательного процесса – 20% от общего объема адаптированной основной программы.</a:t>
            </a:r>
          </a:p>
        </p:txBody>
      </p:sp>
      <p:pic>
        <p:nvPicPr>
          <p:cNvPr id="3074" name="Picture 2" descr="http://www.navidiku.rs/magazin/wp-content/uploads/2014/04/strani-jezici-za-de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15" y="1862941"/>
            <a:ext cx="27432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67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197346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Так как категории лиц, обучающихся по данной программе, достаточно разнообразна, свою работу по реализации индивидуального плана ребенка с </a:t>
            </a:r>
            <a:r>
              <a:rPr lang="ru-RU" sz="2400" dirty="0" smtClean="0"/>
              <a:t>ОВЗ должны </a:t>
            </a:r>
            <a:r>
              <a:rPr lang="ru-RU" sz="2400" dirty="0"/>
              <a:t>выполнять след. </a:t>
            </a:r>
            <a:r>
              <a:rPr lang="ru-RU" sz="2400" dirty="0" smtClean="0"/>
              <a:t>специалисты</a:t>
            </a:r>
            <a:r>
              <a:rPr lang="ru-RU" sz="2400" dirty="0"/>
              <a:t>: учитель-дефектолог (сурдопедагог, </a:t>
            </a:r>
            <a:r>
              <a:rPr lang="ru-RU" sz="2400" dirty="0" err="1"/>
              <a:t>олигофренопедагог</a:t>
            </a:r>
            <a:r>
              <a:rPr lang="ru-RU" sz="2400" dirty="0"/>
              <a:t>), педагог-</a:t>
            </a:r>
            <a:r>
              <a:rPr lang="ru-RU" sz="2400" dirty="0" err="1"/>
              <a:t>психолог,социальный</a:t>
            </a:r>
            <a:r>
              <a:rPr lang="ru-RU" sz="2400" dirty="0"/>
              <a:t> педагог.</a:t>
            </a:r>
          </a:p>
        </p:txBody>
      </p:sp>
      <p:pic>
        <p:nvPicPr>
          <p:cNvPr id="2050" name="Picture 2" descr="http://edinstvoross.ru/upload/iblock/a9b/a9b99a88d9bb43c52827d00b80055b8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87" y="3933056"/>
            <a:ext cx="3975905" cy="26419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593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/>
              <a:t>Благодарим за внимание!!!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99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orbita96.ru/upload/medialibrary/8d0/8d0c2f5631d79927000a845fa3f78a1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144" y="5097959"/>
            <a:ext cx="497237" cy="1575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27062" y="260648"/>
            <a:ext cx="6745338" cy="866527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Структура программы</a:t>
            </a:r>
            <a:endParaRPr lang="uk-U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5" name="Picture 5" descr="C:\Documents and Settings\pmarkasian\Desktop\Шаблоны\Шаблоны\Иконки\заготовки\1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25" y="1268760"/>
            <a:ext cx="5532367" cy="195260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C:\Documents and Settings\pmarkasian\Desktop\Шаблоны\Шаблоны\Иконки\заготовки\2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14" y="2154560"/>
            <a:ext cx="6992662" cy="350668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2968725" y="1556792"/>
            <a:ext cx="41764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Образовательная часть</a:t>
            </a:r>
            <a:endParaRPr lang="ru-RU" sz="28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 rot="21221755">
            <a:off x="2785394" y="2643791"/>
            <a:ext cx="5447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lang="ru-RU" sz="2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Часть, формируемая участниками образовательных отношений </a:t>
            </a:r>
            <a:endParaRPr lang="ru-RU" sz="28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80819" y="501317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Соотношение частей и их объем определяется ФГОС начального общего образования глухих детей</a:t>
            </a:r>
          </a:p>
        </p:txBody>
      </p:sp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3154" y="1628800"/>
            <a:ext cx="7772400" cy="2090663"/>
          </a:xfrm>
        </p:spPr>
        <p:txBody>
          <a:bodyPr>
            <a:noAutofit/>
          </a:bodyPr>
          <a:lstStyle/>
          <a:p>
            <a:r>
              <a:rPr lang="ru-RU" sz="2800" dirty="0"/>
              <a:t>В соответствии с требованиями ФГОС НОО глухих детей</a:t>
            </a:r>
            <a:br>
              <a:rPr lang="ru-RU" sz="2800" dirty="0"/>
            </a:br>
            <a:r>
              <a:rPr lang="ru-RU" sz="2800" dirty="0"/>
              <a:t>образовательная организация может создавать дифференцированные АООП с </a:t>
            </a:r>
            <a:br>
              <a:rPr lang="ru-RU" sz="2800" dirty="0"/>
            </a:br>
            <a:r>
              <a:rPr lang="ru-RU" sz="2800" dirty="0"/>
              <a:t>учетом особых образовательных потребностей разных групп </a:t>
            </a:r>
            <a:r>
              <a:rPr lang="ru-RU" sz="2800" dirty="0" smtClean="0"/>
              <a:t>обучающихся </a:t>
            </a:r>
            <a:r>
              <a:rPr lang="ru-RU" sz="2800" dirty="0"/>
              <a:t>(в </a:t>
            </a:r>
            <a:br>
              <a:rPr lang="ru-RU" sz="2800" dirty="0"/>
            </a:br>
            <a:r>
              <a:rPr lang="ru-RU" sz="2800" dirty="0"/>
              <a:t>соответствии с ФГОС варианты В, С, D).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464180"/>
            <a:ext cx="633670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ФГОС </a:t>
            </a:r>
            <a:r>
              <a:rPr lang="ru-RU" b="1" dirty="0">
                <a:solidFill>
                  <a:srgbClr val="C00000"/>
                </a:solidFill>
              </a:rPr>
              <a:t>НОО </a:t>
            </a:r>
            <a:r>
              <a:rPr lang="ru-RU" dirty="0">
                <a:solidFill>
                  <a:srgbClr val="C00000"/>
                </a:solidFill>
              </a:rPr>
              <a:t>– федеральный государственный образовательный стандарт начального общего </a:t>
            </a:r>
            <a:r>
              <a:rPr lang="ru-RU" dirty="0" smtClean="0">
                <a:solidFill>
                  <a:srgbClr val="C00000"/>
                </a:solidFill>
              </a:rPr>
              <a:t>образования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АООП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– адаптированная основная образовательная </a:t>
            </a:r>
            <a:r>
              <a:rPr lang="ru-RU" dirty="0" smtClean="0">
                <a:solidFill>
                  <a:srgbClr val="C00000"/>
                </a:solidFill>
              </a:rPr>
              <a:t>программа </a:t>
            </a:r>
          </a:p>
        </p:txBody>
      </p:sp>
      <p:pic>
        <p:nvPicPr>
          <p:cNvPr id="6" name="Picture 4" descr="http://orbita96.ru/upload/medialibrary/8d0/8d0c2f5631d79927000a845fa3f78a1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53" y="5556278"/>
            <a:ext cx="320665" cy="101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1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Адаптированная основная образовательная программа начального общего образования для глухих обучающихся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u="sng" dirty="0" smtClean="0"/>
              <a:t>(</a:t>
            </a:r>
            <a:r>
              <a:rPr lang="ru-RU" b="1" i="1" u="sng" dirty="0"/>
              <a:t>вариант В) </a:t>
            </a:r>
          </a:p>
        </p:txBody>
      </p:sp>
    </p:spTree>
    <p:extLst>
      <p:ext uri="{BB962C8B-B14F-4D97-AF65-F5344CB8AC3E}">
        <p14:creationId xmlns:p14="http://schemas.microsoft.com/office/powerpoint/2010/main" val="176582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4345"/>
            <a:ext cx="8496944" cy="618630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Психолого-педагогическая характеристика глухих обучающихся: </a:t>
            </a:r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just"/>
            <a:r>
              <a:rPr lang="ru-RU" sz="2400" dirty="0" smtClean="0"/>
              <a:t>Глухие </a:t>
            </a:r>
            <a:r>
              <a:rPr lang="ru-RU" sz="2400" dirty="0"/>
              <a:t>обучающиеся — это неоднородная группа школьников. Вследствие освоения и широкого применения современных технологий по восстановлению слуха, появляется новая группа обучающихся- глухие дети с </a:t>
            </a:r>
            <a:r>
              <a:rPr lang="ru-RU" sz="2400" dirty="0" err="1"/>
              <a:t>кохлеарным</a:t>
            </a:r>
            <a:r>
              <a:rPr lang="ru-RU" sz="2400" dirty="0"/>
              <a:t> </a:t>
            </a:r>
            <a:r>
              <a:rPr lang="ru-RU" sz="2400" dirty="0" err="1"/>
              <a:t>имплантом</a:t>
            </a:r>
            <a:r>
              <a:rPr lang="ru-RU" sz="2400" dirty="0"/>
              <a:t>. Глухие имплантированные дети могут получать начальное школьное образование, обучаясь по образовательным программам, предусмотренным как ФГОС НОО для глухих детей (все варианты программ), так и ФГОС НОО для слабослышащих детей (все варианты программ). Определение варианта образовательной Программы для глухого обучающегося с </a:t>
            </a:r>
            <a:r>
              <a:rPr lang="ru-RU" sz="2400" dirty="0" err="1"/>
              <a:t>кохлеарным</a:t>
            </a:r>
            <a:r>
              <a:rPr lang="ru-RU" sz="2400" dirty="0"/>
              <a:t> </a:t>
            </a:r>
            <a:r>
              <a:rPr lang="ru-RU" sz="2400" dirty="0" err="1"/>
              <a:t>имплантом</a:t>
            </a:r>
            <a:r>
              <a:rPr lang="ru-RU" sz="2400" dirty="0"/>
              <a:t> (</a:t>
            </a:r>
            <a:r>
              <a:rPr lang="ru-RU" sz="2400" dirty="0" err="1"/>
              <a:t>имплантами</a:t>
            </a:r>
            <a:r>
              <a:rPr lang="ru-RU" sz="2400" dirty="0"/>
              <a:t>) осуществляется на основе рекомендаций ПМПК, сформулированных по результатам его комплексного обследования.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299403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476672"/>
            <a:ext cx="6462540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b="1" dirty="0"/>
              <a:t>Базисный план</a:t>
            </a:r>
            <a:r>
              <a:rPr lang="ru-RU" sz="2300" dirty="0"/>
              <a:t> является нормативным документом для конструирования региональных учебных планов и также учебных планов образовательных организаций, состоит из инвариантной (обязательной) и вариативной части (внеурочная деятельность). </a:t>
            </a:r>
          </a:p>
          <a:p>
            <a:pPr algn="just"/>
            <a:r>
              <a:rPr lang="ru-RU" sz="2300" b="1" dirty="0"/>
              <a:t>Продолжительность учебного года</a:t>
            </a:r>
            <a:r>
              <a:rPr lang="ru-RU" sz="2300" dirty="0"/>
              <a:t> на первой ступени общего образования составляет 34 недели, в 1 классе — 33 недели. </a:t>
            </a:r>
            <a:endParaRPr lang="ru-RU" sz="2300" dirty="0" smtClean="0"/>
          </a:p>
          <a:p>
            <a:pPr algn="just"/>
            <a:r>
              <a:rPr lang="ru-RU" sz="2300" b="1" dirty="0" smtClean="0"/>
              <a:t>Продолжительность </a:t>
            </a:r>
            <a:r>
              <a:rPr lang="ru-RU" sz="2300" b="1" dirty="0"/>
              <a:t>каникул</a:t>
            </a:r>
            <a:r>
              <a:rPr lang="ru-RU" sz="2300" dirty="0"/>
              <a:t> в течение учебного года составляет не менее 30 календарных дней, летом — не менее 8 недель. Для обучающихся в 1 классе устанавливаются в течение года дополнительные недельные каникулы. </a:t>
            </a:r>
            <a:endParaRPr lang="ru-RU" sz="2300" b="1" dirty="0"/>
          </a:p>
          <a:p>
            <a:pPr algn="just"/>
            <a:r>
              <a:rPr lang="ru-RU" sz="2300" b="1" dirty="0" smtClean="0"/>
              <a:t>Продолжительность </a:t>
            </a:r>
            <a:r>
              <a:rPr lang="ru-RU" sz="2300" b="1" dirty="0"/>
              <a:t>урока</a:t>
            </a:r>
            <a:r>
              <a:rPr lang="ru-RU" sz="2300" dirty="0"/>
              <a:t> составляет: в 1 классе — 35 минут; во 2—4 классах — 35—45 минут (по решению образовательного учреждения).</a:t>
            </a:r>
          </a:p>
        </p:txBody>
      </p:sp>
    </p:spTree>
    <p:extLst>
      <p:ext uri="{BB962C8B-B14F-4D97-AF65-F5344CB8AC3E}">
        <p14:creationId xmlns:p14="http://schemas.microsoft.com/office/powerpoint/2010/main" val="404297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389521"/>
            <a:ext cx="5652120" cy="61863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b="1" dirty="0"/>
              <a:t>Условия реализации АООП глухих детей: </a:t>
            </a:r>
            <a:endParaRPr lang="ru-RU" sz="2800" b="1" dirty="0" smtClean="0"/>
          </a:p>
          <a:p>
            <a:pPr algn="just"/>
            <a:r>
              <a:rPr lang="ru-RU" sz="2000" dirty="0" smtClean="0"/>
              <a:t>При </a:t>
            </a:r>
            <a:r>
              <a:rPr lang="ru-RU" sz="2000" dirty="0"/>
              <a:t>обучении по варианту В ФГОС глухие дети обучаются в условиях специально организованного класса ( в классе 6-8 детей). Для глухих детей, не имевших дошкольной подготовки и/или по уровню своего развития не готовых к освоению адаптированной образовательной программы в объеме первого класса, предусматривается организация подготовительного класса. Специальная школа для детей с нарушением слуха или иная образовательная организация должна иметь все необходимое оснащение и ресурсное обеспечение для осуществления образовательного процесса по варианту В ФГОС глухих обучающихся (включая оснащенные специальным оборудованием помещения, оборудованную пришкольную территорию</a:t>
            </a:r>
            <a:r>
              <a:rPr lang="ru-RU" sz="2000" dirty="0" smtClean="0"/>
              <a:t>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1954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90656" cy="1802631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Адаптированная основная образовательная программа начального общего образования для глухих обучающихся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u="sng" dirty="0" smtClean="0"/>
              <a:t>(</a:t>
            </a:r>
            <a:r>
              <a:rPr lang="ru-RU" b="1" i="1" u="sng" dirty="0"/>
              <a:t>вариант С) </a:t>
            </a:r>
          </a:p>
        </p:txBody>
      </p:sp>
    </p:spTree>
    <p:extLst>
      <p:ext uri="{BB962C8B-B14F-4D97-AF65-F5344CB8AC3E}">
        <p14:creationId xmlns:p14="http://schemas.microsoft.com/office/powerpoint/2010/main" val="104656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56207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Психолого-педагогическая характеристика глухих обучающихся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r>
              <a:rPr lang="ru-RU" sz="2000" dirty="0"/>
              <a:t>Данный вариант стандарта адресован глухим обучающимся с дополнительными ограничениями здоровья. К числу таких обучающихся относятся </a:t>
            </a:r>
            <a:r>
              <a:rPr lang="ru-RU" sz="2000" b="1" dirty="0"/>
              <a:t>глухие дети с умственной отсталостью</a:t>
            </a:r>
            <a:r>
              <a:rPr lang="ru-RU" sz="2000" dirty="0"/>
              <a:t>, а в отдельных случаях </a:t>
            </a:r>
            <a:r>
              <a:rPr lang="ru-RU" sz="2000" b="1" dirty="0"/>
              <a:t>глухие дети с задержкой психического развития церебрально-органического происхождения</a:t>
            </a:r>
            <a:r>
              <a:rPr lang="ru-RU" sz="2000" dirty="0"/>
              <a:t>, в результате которой длительное время отмечается функциональная незрелость центральной нервной системы. Кроме того, эти обучающиеся могут иметь и другие дополнительные нарушения в развитии. </a:t>
            </a:r>
          </a:p>
          <a:p>
            <a:r>
              <a:rPr lang="ru-RU" sz="2000" dirty="0" smtClean="0"/>
              <a:t>В </a:t>
            </a:r>
            <a:r>
              <a:rPr lang="ru-RU" sz="2000" dirty="0"/>
              <a:t>варианте С требования к итоговым достижениям глухих обучающихся не соответствуют требованиям к итоговым достижениям здоровых сверстников на всех его уровнях и к моменту завершения школьного образования. </a:t>
            </a:r>
          </a:p>
          <a:p>
            <a:r>
              <a:rPr lang="ru-RU" sz="2000" dirty="0"/>
              <a:t>Обязательной является организация </a:t>
            </a:r>
            <a:r>
              <a:rPr lang="ru-RU" sz="2000" b="1" dirty="0"/>
              <a:t>специальных условий обучения и воспитания </a:t>
            </a:r>
            <a:r>
              <a:rPr lang="ru-RU" sz="2000" dirty="0"/>
              <a:t>для реализации как общих, так и особых образовательных потребностей. Рабочее место организуется в соответствии со специфическими потребностями данной категории детей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3434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1108</Words>
  <Application>Microsoft Office PowerPoint</Application>
  <PresentationFormat>Экран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Специальное оформление</vt:lpstr>
      <vt:lpstr>Примерная  основная образовательная программа начального общего образования глухих детей </vt:lpstr>
      <vt:lpstr>Структура программы</vt:lpstr>
      <vt:lpstr>В соответствии с требованиями ФГОС НОО глухих детей образовательная организация может создавать дифференцированные АООП с  учетом особых образовательных потребностей разных групп обучающихся (в  соответствии с ФГОС варианты В, С, D). </vt:lpstr>
      <vt:lpstr>Адаптированная основная образовательная программа начального общего образования для глухих обучающихся  (вариант В) </vt:lpstr>
      <vt:lpstr>Презентация PowerPoint</vt:lpstr>
      <vt:lpstr>Презентация PowerPoint</vt:lpstr>
      <vt:lpstr>Презентация PowerPoint</vt:lpstr>
      <vt:lpstr>Адаптированная основная образовательная программа начального общего образования для глухих обучающихся  (вариант С) </vt:lpstr>
      <vt:lpstr>Психолого-педагогическая характеристика глухих обучающихся</vt:lpstr>
      <vt:lpstr>Презентация PowerPoint</vt:lpstr>
      <vt:lpstr>Презентация PowerPoint</vt:lpstr>
      <vt:lpstr>Презентация PowerPoint</vt:lpstr>
      <vt:lpstr>Презентация PowerPoint</vt:lpstr>
      <vt:lpstr>Адаптированная основная образовательная программа начального  общего образования для глухих обучающихся (вариант D)</vt:lpstr>
      <vt:lpstr>Презентация PowerPoint</vt:lpstr>
      <vt:lpstr>Презентация PowerPoint</vt:lpstr>
      <vt:lpstr>Презентация PowerPoint</vt:lpstr>
      <vt:lpstr>Благодарим за внимание!!!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Юлия</cp:lastModifiedBy>
  <cp:revision>26</cp:revision>
  <dcterms:created xsi:type="dcterms:W3CDTF">2009-01-08T12:15:48Z</dcterms:created>
  <dcterms:modified xsi:type="dcterms:W3CDTF">2017-09-26T14:46:52Z</dcterms:modified>
</cp:coreProperties>
</file>