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7" r:id="rId2"/>
    <p:sldId id="259" r:id="rId3"/>
    <p:sldId id="260" r:id="rId4"/>
    <p:sldId id="284" r:id="rId5"/>
    <p:sldId id="281" r:id="rId6"/>
    <p:sldId id="289" r:id="rId7"/>
    <p:sldId id="288" r:id="rId8"/>
    <p:sldId id="290" r:id="rId9"/>
    <p:sldId id="291" r:id="rId10"/>
    <p:sldId id="292" r:id="rId11"/>
    <p:sldId id="293" r:id="rId12"/>
    <p:sldId id="294" r:id="rId13"/>
    <p:sldId id="29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2011"/>
    <a:srgbClr val="008080"/>
    <a:srgbClr val="0066FF"/>
    <a:srgbClr val="01010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4" autoAdjust="0"/>
    <p:restoredTop sz="94624" autoAdjust="0"/>
  </p:normalViewPr>
  <p:slideViewPr>
    <p:cSldViewPr>
      <p:cViewPr>
        <p:scale>
          <a:sx n="100" d="100"/>
          <a:sy n="100" d="100"/>
        </p:scale>
        <p:origin x="-504" y="5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EE2FD3-EE54-4A08-BC12-532DFF4378E2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1467DD-CE0F-4E4F-BB69-49C1465748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2884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467DD-CE0F-4E4F-BB69-49C14657488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97001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82BAAACB-1CA1-49CC-81D3-D002A39B3182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EAEED534-E577-44DA-A91C-0A0B56413EE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AAACB-1CA1-49CC-81D3-D002A39B3182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D534-E577-44DA-A91C-0A0B56413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AAACB-1CA1-49CC-81D3-D002A39B3182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D534-E577-44DA-A91C-0A0B56413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AAACB-1CA1-49CC-81D3-D002A39B3182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D534-E577-44DA-A91C-0A0B56413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AAACB-1CA1-49CC-81D3-D002A39B3182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D534-E577-44DA-A91C-0A0B56413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AAACB-1CA1-49CC-81D3-D002A39B3182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D534-E577-44DA-A91C-0A0B56413E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AAACB-1CA1-49CC-81D3-D002A39B3182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D534-E577-44DA-A91C-0A0B56413E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AAACB-1CA1-49CC-81D3-D002A39B3182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D534-E577-44DA-A91C-0A0B56413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AAACB-1CA1-49CC-81D3-D002A39B3182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D534-E577-44DA-A91C-0A0B56413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AAACB-1CA1-49CC-81D3-D002A39B3182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D534-E577-44DA-A91C-0A0B56413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AAACB-1CA1-49CC-81D3-D002A39B3182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D534-E577-44DA-A91C-0A0B56413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82BAAACB-1CA1-49CC-81D3-D002A39B3182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EAEED534-E577-44DA-A91C-0A0B56413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strips dir="ld"/>
  </p:transition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928992" cy="1879237"/>
          </a:xfrm>
          <a:solidFill>
            <a:schemeClr val="tx1">
              <a:lumMod val="50000"/>
              <a:lumOff val="50000"/>
            </a:schemeClr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</a:rPr>
              <a:t>Педагогический опыт работы</a:t>
            </a:r>
            <a:endParaRPr lang="ru-RU" b="1" i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916832"/>
            <a:ext cx="8928992" cy="4824536"/>
          </a:xfrm>
          <a:solidFill>
            <a:schemeClr val="tx1">
              <a:lumMod val="50000"/>
              <a:lumOff val="50000"/>
            </a:schemeClr>
          </a:solidFill>
          <a:ln>
            <a:solidFill>
              <a:srgbClr val="0066FF"/>
            </a:solidFill>
            <a:prstDash val="lgDashDot"/>
            <a:beve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2800" b="1" i="1" dirty="0">
                <a:solidFill>
                  <a:schemeClr val="tx2"/>
                </a:solidFill>
              </a:rPr>
              <a:t>У</a:t>
            </a:r>
            <a:r>
              <a:rPr lang="ru-RU" sz="2800" b="1" i="1" dirty="0" smtClean="0">
                <a:solidFill>
                  <a:schemeClr val="tx2"/>
                </a:solidFill>
              </a:rPr>
              <a:t>читель </a:t>
            </a:r>
            <a:r>
              <a:rPr lang="ru-RU" sz="2800" b="1" i="1" dirty="0">
                <a:solidFill>
                  <a:schemeClr val="tx2"/>
                </a:solidFill>
              </a:rPr>
              <a:t>должен уметь давать каждому ребёнку возможность самоутвердиться независимо от его развития. Учитель должен считаться с мнением, действием каждого ребёнка. К каждому ребёнку нужно подходить индивидуально. При этом учитель должен быть одновременно и требовательным, и добрым, и </a:t>
            </a:r>
            <a:r>
              <a:rPr lang="ru-RU" sz="2800" b="1" i="1" dirty="0" smtClean="0">
                <a:solidFill>
                  <a:schemeClr val="tx2"/>
                </a:solidFill>
              </a:rPr>
              <a:t>терпеливым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82644631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280" y="285729"/>
            <a:ext cx="8041440" cy="1071570"/>
          </a:xfrm>
        </p:spPr>
        <p:txBody>
          <a:bodyPr/>
          <a:lstStyle/>
          <a:p>
            <a:r>
              <a:rPr lang="ru-RU" sz="1600" b="1" i="1" dirty="0" smtClean="0">
                <a:solidFill>
                  <a:srgbClr val="7D2011"/>
                </a:solidFill>
              </a:rPr>
              <a:t>Участие обучающихся  в  мероприятиях интеллектуальной, культурной и спортивной  направленности (предметные  олимпиады, конкурсы, турниры, научно-исследовательские конференции, соревнования и т.д.) (за последние 3 года)</a:t>
            </a:r>
            <a:endParaRPr lang="ru-RU" sz="6000" b="1" i="1" dirty="0">
              <a:solidFill>
                <a:srgbClr val="7D201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5" y="1428736"/>
          <a:ext cx="8143930" cy="52362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69"/>
                <a:gridCol w="1785950"/>
                <a:gridCol w="928694"/>
                <a:gridCol w="3071834"/>
                <a:gridCol w="1285883"/>
              </a:tblGrid>
              <a:tr h="28575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t-RU" sz="1200" b="1" i="1" dirty="0">
                          <a:solidFill>
                            <a:srgbClr val="7D20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Дата </a:t>
                      </a:r>
                      <a:endParaRPr lang="ru-RU" sz="1100" dirty="0">
                        <a:solidFill>
                          <a:srgbClr val="7D201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t-RU" sz="1200" b="1" i="1">
                          <a:solidFill>
                            <a:srgbClr val="7D20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Ф. И. О. обучающегося </a:t>
                      </a:r>
                      <a:endParaRPr lang="ru-RU" sz="1100">
                        <a:solidFill>
                          <a:srgbClr val="7D201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b="1" i="1">
                          <a:solidFill>
                            <a:srgbClr val="7D20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Класс </a:t>
                      </a:r>
                      <a:endParaRPr lang="ru-RU" sz="1100">
                        <a:solidFill>
                          <a:srgbClr val="7D201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b="1" i="1">
                          <a:solidFill>
                            <a:srgbClr val="7D20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Полное наименование</a:t>
                      </a:r>
                      <a:endParaRPr lang="ru-RU" sz="1100">
                        <a:solidFill>
                          <a:srgbClr val="7D201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b="1" i="1" dirty="0">
                          <a:solidFill>
                            <a:srgbClr val="7D20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Результат</a:t>
                      </a:r>
                      <a:endParaRPr lang="ru-RU" sz="1100" dirty="0">
                        <a:solidFill>
                          <a:srgbClr val="7D201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5656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23.10.2014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Габдуллин Айнур Фанилович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Международная дистанционная олимпиада по русскому языку проекта «Инфоурок»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i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Диплом победителя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i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1 место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5656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23.10.2014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Гараева Гульнара Газинуровна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Международная дистанционная олимпиада по русскому языку проекта «Инфоурок»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i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Диплом победителя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i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1 место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6133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27.05.2015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Гараева Гульнара Газинуровна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Всероссийская дистанционная олимпиада по русскому языку. Центр развития талантов «Мега- Талант»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1200" i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Диплом 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i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III</a:t>
                      </a:r>
                      <a:r>
                        <a:rPr lang="ru-RU" sz="1200" i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степени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5656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31.10.2016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Харисова Гузель Ильясовна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Международная дистанционная олимпиада «Осень-2016» проекта «Инфоурок» по русскому языку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1200" i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Диплом 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i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II</a:t>
                      </a:r>
                      <a:r>
                        <a:rPr lang="ru-RU" sz="1200" i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степени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6155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08.09.2017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Валиев Азат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Международная дистанционная олимпиада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«Осень-2017» проекта «Интолимп» по русскому языку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Диплом 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i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III</a:t>
                      </a:r>
                      <a:r>
                        <a:rPr lang="ru-RU" sz="1200" i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степени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6253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08.09.2017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Шайхутдинов Ильхам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Международная дистанционная олимпиада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«Осень-2017» проекта «Интолимп» по русскому языку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Диплом 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i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III</a:t>
                      </a:r>
                      <a:r>
                        <a:rPr lang="ru-RU" sz="1200" i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степени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4168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Октябрь 2014 г.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Гараева Гульнара Газинуровна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Районный этап республиканского конкурса сочинений “Билет в будущее”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участник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4168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18.03.2015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Гараева Гульнара Газинуровна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Международный блиц-турнир с Максимом Поташёвым проекта “Новый урок”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Сертификат участника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5656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10.02.2017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Фарисова Лилия Фангиловна 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Международная викторина “Знанио” (зима-2017) по русскому языку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Сертификат    лауреата </a:t>
                      </a:r>
                      <a:r>
                        <a:rPr lang="en-US" sz="12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II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место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135049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7D2011"/>
                </a:solidFill>
              </a:rPr>
              <a:t>Публикации  размещенные на </a:t>
            </a:r>
            <a:r>
              <a:rPr lang="ru-RU" sz="3200" b="1" i="1" dirty="0" err="1" smtClean="0">
                <a:solidFill>
                  <a:srgbClr val="7D2011"/>
                </a:solidFill>
              </a:rPr>
              <a:t>эл</a:t>
            </a:r>
            <a:r>
              <a:rPr lang="ru-RU" sz="3200" b="1" i="1" dirty="0" smtClean="0">
                <a:solidFill>
                  <a:srgbClr val="7D2011"/>
                </a:solidFill>
              </a:rPr>
              <a:t>. порталах</a:t>
            </a:r>
            <a:endParaRPr lang="ru-RU" sz="3200" i="1" dirty="0">
              <a:solidFill>
                <a:srgbClr val="7D201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0" y="1714487"/>
          <a:ext cx="7858182" cy="4006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9394"/>
                <a:gridCol w="2619394"/>
                <a:gridCol w="2619394"/>
              </a:tblGrid>
              <a:tr h="4402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400" b="1" i="1" dirty="0" smtClean="0">
                          <a:solidFill>
                            <a:srgbClr val="7D20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200" i="1" dirty="0">
                        <a:solidFill>
                          <a:srgbClr val="7D201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400" b="1" i="1">
                          <a:solidFill>
                            <a:srgbClr val="7D20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Название  статьи или разработки</a:t>
                      </a:r>
                      <a:endParaRPr lang="ru-RU" sz="1200" i="1">
                        <a:solidFill>
                          <a:srgbClr val="7D201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400" b="1" i="1" dirty="0">
                          <a:solidFill>
                            <a:srgbClr val="7D20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Название периодической печати</a:t>
                      </a:r>
                      <a:endParaRPr lang="ru-RU" sz="1200" i="1" dirty="0">
                        <a:solidFill>
                          <a:srgbClr val="7D201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  <a:tr h="440246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12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i="1" dirty="0">
                        <a:solidFill>
                          <a:srgbClr val="7D201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Конспект урока по русскому языку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 Комплексная</a:t>
                      </a:r>
                      <a:r>
                        <a:rPr lang="ru-RU" sz="1200" i="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работа с текстом»</a:t>
                      </a:r>
                      <a:endParaRPr lang="ru-RU" sz="1200" i="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Интернет-проект «Копилка уроков – сайт для учителей»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25.11.2014</a:t>
                      </a: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  <a:tr h="440246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i="1" dirty="0" smtClean="0">
                        <a:solidFill>
                          <a:srgbClr val="7D201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i="1" dirty="0">
                        <a:solidFill>
                          <a:srgbClr val="7D201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i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Материал</a:t>
                      </a:r>
                      <a:r>
                        <a:rPr lang="ru-RU" sz="1200" b="0" i="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для классного часа  «Что такое хорошо, что такое плохо</a:t>
                      </a:r>
                      <a:r>
                        <a:rPr lang="ru-RU" sz="1200" b="1" i="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</a:t>
                      </a:r>
                      <a:endParaRPr lang="ru-RU" sz="1200" b="1" i="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Центр</a:t>
                      </a:r>
                      <a:r>
                        <a:rPr lang="ru-RU" sz="1200" i="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педагогического мастерства «Новые идеи» 26.09.2015</a:t>
                      </a:r>
                      <a:endParaRPr lang="ru-RU" sz="1200" i="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  <a:tr h="440246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b="1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i="1" dirty="0">
                        <a:solidFill>
                          <a:srgbClr val="7D201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i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Авторский материал « Инклюзивный</a:t>
                      </a:r>
                      <a:r>
                        <a:rPr lang="ru-RU" sz="1200" b="0" i="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подход к образованию детей с особыми образовательными потребностями»</a:t>
                      </a:r>
                      <a:endParaRPr lang="ru-RU" sz="1200" b="0" i="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Интернет-проект «Копилка уроков – сайт для учителей»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17.02.2015</a:t>
                      </a:r>
                      <a:endParaRPr lang="ru-RU" sz="1200" i="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  <a:tr h="5722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 4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Для внекл.чтения “Детям о книге”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Образовательный портал «</a:t>
                      </a:r>
                      <a:r>
                        <a:rPr lang="ru-RU" sz="1200" dirty="0" err="1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Знанио</a:t>
                      </a:r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r>
                        <a:rPr lang="ru-RU" sz="1100" baseline="0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100" baseline="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23.01.17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  <a:tr h="3774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5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Разработка урока по рус.яз. «Антонимы»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Проект «</a:t>
                      </a:r>
                      <a:r>
                        <a:rPr lang="ru-RU" sz="1200" dirty="0" err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Инфоурок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26.04.2017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  <a:tr h="6103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                                      6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Әхлак тәрбиясе-көн таләбе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Проект «</a:t>
                      </a:r>
                      <a:r>
                        <a:rPr lang="ru-RU" sz="1200" dirty="0" err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Инфоурок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13.09.2017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992173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7D2011"/>
                </a:solidFill>
              </a:rPr>
              <a:t>Печатные материалы педагогов</a:t>
            </a:r>
            <a:endParaRPr lang="ru-RU" sz="3200" i="1" dirty="0">
              <a:solidFill>
                <a:srgbClr val="7D201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38200" y="1428736"/>
          <a:ext cx="7591452" cy="48392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1966"/>
                <a:gridCol w="2714644"/>
                <a:gridCol w="1500198"/>
                <a:gridCol w="2714644"/>
              </a:tblGrid>
              <a:tr h="5900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600" b="1" i="1" dirty="0">
                          <a:solidFill>
                            <a:srgbClr val="7D20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400" i="1" dirty="0">
                        <a:solidFill>
                          <a:srgbClr val="7D201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600" b="1" i="1">
                          <a:solidFill>
                            <a:srgbClr val="7D20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Название  статьи или разработки</a:t>
                      </a:r>
                      <a:endParaRPr lang="ru-RU" sz="1400" i="1">
                        <a:solidFill>
                          <a:srgbClr val="7D201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600" b="1" i="1" dirty="0">
                          <a:solidFill>
                            <a:srgbClr val="7D20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Школа</a:t>
                      </a:r>
                      <a:endParaRPr lang="ru-RU" sz="1400" i="1" dirty="0">
                        <a:solidFill>
                          <a:srgbClr val="7D201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600" b="1" i="1" dirty="0">
                          <a:solidFill>
                            <a:srgbClr val="7D20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Название периодической печати</a:t>
                      </a:r>
                      <a:endParaRPr lang="ru-RU" sz="1400" i="1" dirty="0">
                        <a:solidFill>
                          <a:srgbClr val="7D201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  <a:tr h="21245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05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2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400" b="1" i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Статья “Элементы инклюзивного обучения на уроках русского языка”</a:t>
                      </a:r>
                      <a:endParaRPr lang="ru-RU" sz="12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“АСОШ №1”</a:t>
                      </a:r>
                      <a:endParaRPr lang="ru-RU" sz="12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400" b="1" i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Сборник “Современный урок русского языка и литературы в условиях новой парадигмы образования”</a:t>
                      </a:r>
                      <a:endParaRPr lang="ru-RU" sz="12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400" b="1" i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“АСОШ №1” Актанышского муниципального района РТ, 2016г.</a:t>
                      </a:r>
                      <a:endParaRPr lang="ru-RU" sz="12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  <a:tr h="21245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2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400" b="1" i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Статья “Предложение” при подготовке к итоговой аттестации по русскому языку</a:t>
                      </a:r>
                      <a:endParaRPr lang="ru-RU" sz="105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МБОУ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«Гимназия №90»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г.Казань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t-RU" sz="1400" b="1" i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Сборник материалов республиканской научно-методической конференции “Взаимодействие школы и вуза в реализации приоритетных направлений развития школьного образования: опыт, проблемы и перспективы”</a:t>
                      </a:r>
                      <a:endParaRPr lang="ru-RU" sz="1400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tt-RU" sz="1400" b="1" i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Казань-2014</a:t>
                      </a:r>
                      <a:endParaRPr lang="ru-RU" sz="120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hangingPunct="0"/>
            <a:r>
              <a:rPr lang="ru-RU" sz="3200" b="1" i="1" dirty="0" smtClean="0">
                <a:solidFill>
                  <a:srgbClr val="7D2011"/>
                </a:solidFill>
              </a:rPr>
              <a:t>Участие педагогов в образовательных конференциях (ВЕБИНАРАХ)</a:t>
            </a:r>
            <a:endParaRPr lang="ru-RU" sz="3200" i="1" dirty="0">
              <a:solidFill>
                <a:srgbClr val="7D201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00100" y="1928802"/>
          <a:ext cx="7572427" cy="41305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324"/>
                <a:gridCol w="3891351"/>
                <a:gridCol w="2528752"/>
              </a:tblGrid>
              <a:tr h="62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7D2011"/>
                          </a:solidFill>
                          <a:latin typeface="Times New Roman"/>
                          <a:ea typeface="Times New Roman"/>
                          <a:cs typeface="Vrinda"/>
                        </a:rPr>
                        <a:t>№ </a:t>
                      </a:r>
                      <a:r>
                        <a:rPr lang="ru-RU" sz="1600" b="1" i="1" dirty="0" err="1">
                          <a:solidFill>
                            <a:srgbClr val="7D2011"/>
                          </a:solidFill>
                          <a:latin typeface="Times New Roman"/>
                          <a:ea typeface="Times New Roman"/>
                          <a:cs typeface="Vrinda"/>
                        </a:rPr>
                        <a:t>п</a:t>
                      </a:r>
                      <a:r>
                        <a:rPr lang="ru-RU" sz="1600" b="1" i="1" dirty="0">
                          <a:solidFill>
                            <a:srgbClr val="7D2011"/>
                          </a:solidFill>
                          <a:latin typeface="Times New Roman"/>
                          <a:ea typeface="Times New Roman"/>
                          <a:cs typeface="Vrinda"/>
                        </a:rPr>
                        <a:t>/</a:t>
                      </a:r>
                      <a:r>
                        <a:rPr lang="ru-RU" sz="1600" b="1" i="1" dirty="0" err="1">
                          <a:solidFill>
                            <a:srgbClr val="7D2011"/>
                          </a:solidFill>
                          <a:latin typeface="Times New Roman"/>
                          <a:ea typeface="Times New Roman"/>
                          <a:cs typeface="Vrinda"/>
                        </a:rPr>
                        <a:t>п</a:t>
                      </a:r>
                      <a:endParaRPr lang="ru-RU" sz="1400" i="1" dirty="0">
                        <a:solidFill>
                          <a:srgbClr val="7D201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i="1" dirty="0" err="1" smtClean="0">
                          <a:solidFill>
                            <a:srgbClr val="7D20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Тема</a:t>
                      </a:r>
                      <a:endParaRPr lang="ru-RU" sz="1400" i="1" dirty="0">
                        <a:solidFill>
                          <a:srgbClr val="7D201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7D20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ВЕБИНАРА</a:t>
                      </a:r>
                      <a:endParaRPr lang="ru-RU" sz="1100" i="1" dirty="0">
                        <a:solidFill>
                          <a:srgbClr val="7D201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i="1" dirty="0" err="1">
                          <a:solidFill>
                            <a:srgbClr val="7D20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Дата</a:t>
                      </a:r>
                      <a:r>
                        <a:rPr lang="en-US" sz="1600" b="1" i="1" dirty="0">
                          <a:solidFill>
                            <a:srgbClr val="7D20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  </a:t>
                      </a:r>
                      <a:r>
                        <a:rPr lang="en-US" sz="1600" b="1" i="1" dirty="0" err="1">
                          <a:solidFill>
                            <a:srgbClr val="7D20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подтв</a:t>
                      </a:r>
                      <a:r>
                        <a:rPr lang="en-US" sz="1600" b="1" i="1" dirty="0">
                          <a:solidFill>
                            <a:srgbClr val="7D20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b="1" i="1" dirty="0" err="1">
                          <a:solidFill>
                            <a:srgbClr val="7D20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документ</a:t>
                      </a:r>
                      <a:endParaRPr lang="ru-RU" sz="1400" i="1" dirty="0">
                        <a:solidFill>
                          <a:srgbClr val="7D201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  <a:tr h="62468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baseline="0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Vrinda"/>
                        </a:rPr>
                        <a:t>          </a:t>
                      </a: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Vrinda"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«Постановка жизненной цели как главный этап выбора будущей профессии»</a:t>
                      </a:r>
                      <a:endParaRPr lang="ru-RU" sz="1200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Свидетельство об участии</a:t>
                      </a:r>
                      <a:endParaRPr lang="ru-RU" sz="1200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03.05.2017</a:t>
                      </a:r>
                      <a:endParaRPr lang="ru-RU" sz="1200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  <a:tr h="62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Vrinda"/>
                        </a:rPr>
                        <a:t>2</a:t>
                      </a:r>
                      <a:endParaRPr lang="ru-RU" sz="120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«Работа с комплексным анализом текста при подготовке к ЕГЭ средствами УМК по русскому языку»</a:t>
                      </a:r>
                      <a:endParaRPr lang="ru-RU" sz="1200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Сертификат участия</a:t>
                      </a:r>
                      <a:endParaRPr lang="ru-RU" sz="1200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03.02. 2017</a:t>
                      </a:r>
                      <a:endParaRPr lang="ru-RU" sz="1200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  <a:tr h="62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Vrinda"/>
                        </a:rPr>
                        <a:t>3</a:t>
                      </a:r>
                      <a:endParaRPr lang="ru-RU" sz="1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«Современная русская литература в школьной программе»</a:t>
                      </a:r>
                      <a:endParaRPr lang="ru-RU" sz="1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Сертификат участия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14.04.2017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  <a:tr h="62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Vrinda"/>
                        </a:rPr>
                        <a:t>4</a:t>
                      </a:r>
                      <a:endParaRPr lang="ru-RU" sz="1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«Обновление современного литературного образования</a:t>
                      </a:r>
                      <a:endParaRPr lang="ru-RU" sz="1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Сертификат участия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11.01.2017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  <a:tr h="8956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Vrinda"/>
                        </a:rPr>
                        <a:t>5</a:t>
                      </a:r>
                      <a:endParaRPr lang="ru-RU" sz="1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«Успешный учитель-успешный ученик»</a:t>
                      </a:r>
                      <a:endParaRPr lang="ru-RU" sz="14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Свидетельство об участии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01.09.2017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360000">
            <a:off x="3267771" y="3012016"/>
            <a:ext cx="4847038" cy="2978056"/>
          </a:xfrm>
        </p:spPr>
        <p:txBody>
          <a:bodyPr/>
          <a:lstStyle/>
          <a:p>
            <a:r>
              <a:rPr lang="ru-RU" sz="600" dirty="0" smtClean="0"/>
              <a:t/>
            </a:r>
            <a:br>
              <a:rPr lang="ru-RU" sz="600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360000">
            <a:off x="3118472" y="2731008"/>
            <a:ext cx="5175095" cy="3567268"/>
          </a:xfrm>
        </p:spPr>
        <p:txBody>
          <a:bodyPr>
            <a:noAutofit/>
          </a:bodyPr>
          <a:lstStyle/>
          <a:p>
            <a:pPr algn="l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Воспитатель группы продлённого дня,  учитель индивидуального обучения. 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Год рождения:  01.03.1969        Образование :  ЕГПИ, МСГИ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Специальность: учитель русского языка и литературы, татарского языка и литературы,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олигофренопедагог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Стаж: 23года.  В  данной школе работаю с 2011 г. учителем индивидуального обучения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воспитателем ГПД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 2010 г.работала заведующей в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Азякульском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детском саду,     который является структурным подразделением 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МБОУ «АСОШ №1»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Курсы: 2006г.-Наб.Челны,ИНПО.   2011г.-Наб.Челны , ГОУ ВПО    «НГПИ» .  2012г.-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Казань,МСГИ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  2014г.-Москва, НОУ ППО «Учебный           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центр «Бюджет».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Аттестация: -2013г.  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tt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кв.категория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Методическая тема: «Формирование мотивации само           </a:t>
            </a:r>
            <a:r>
              <a:rPr lang="ru-RU" sz="1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стоятельного</a:t>
            </a: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чтения школьников средствами ВД »</a:t>
            </a: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Лилия\Desktop\мамины фотки\021211-18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20882">
            <a:off x="498138" y="3882154"/>
            <a:ext cx="2553103" cy="2467851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  <a:effectLst>
            <a:glow rad="228600">
              <a:schemeClr val="accent4">
                <a:satMod val="175000"/>
                <a:alpha val="40000"/>
              </a:schemeClr>
            </a:glow>
            <a:innerShdw blurRad="63500" dist="50800" dir="8100000">
              <a:prstClr val="black">
                <a:alpha val="50000"/>
              </a:prstClr>
            </a:innerShdw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857488" y="357166"/>
            <a:ext cx="578647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spcBef>
                <a:spcPct val="0"/>
              </a:spcBef>
            </a:pPr>
            <a:r>
              <a:rPr lang="ru-RU" sz="4800" i="1" dirty="0" err="1" smtClean="0">
                <a:solidFill>
                  <a:srgbClr val="FFC0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  <a:ea typeface="+mj-ea"/>
                <a:cs typeface="+mj-cs"/>
              </a:rPr>
              <a:t>Юзкаева</a:t>
            </a:r>
            <a:r>
              <a:rPr lang="ru-RU" sz="4800" i="1" dirty="0" smtClean="0">
                <a:solidFill>
                  <a:srgbClr val="FFC0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  <a:ea typeface="+mj-ea"/>
                <a:cs typeface="+mj-cs"/>
              </a:rPr>
              <a:t> Лилия </a:t>
            </a:r>
            <a:r>
              <a:rPr lang="ru-RU" sz="4800" i="1" dirty="0" err="1" smtClean="0">
                <a:solidFill>
                  <a:srgbClr val="FFC0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  <a:ea typeface="+mj-ea"/>
                <a:cs typeface="+mj-cs"/>
              </a:rPr>
              <a:t>Марсовна</a:t>
            </a:r>
            <a:endParaRPr lang="ru-RU" sz="4800" i="1" dirty="0">
              <a:solidFill>
                <a:srgbClr val="FFC000"/>
              </a:solidFill>
              <a:effectLst>
                <a:outerShdw blurRad="63500" sx="102000" sy="102000" algn="ctr" rotWithShape="0">
                  <a:srgbClr val="FFFFFF">
                    <a:alpha val="40000"/>
                  </a:srgbClr>
                </a:outerShdw>
              </a:effectLst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12392815"/>
      </p:ext>
    </p:extLst>
  </p:cSld>
  <p:clrMapOvr>
    <a:masterClrMapping/>
  </p:clrMapOvr>
  <p:transition spd="med">
    <p:strips dir="ld"/>
    <p:sndAc>
      <p:stSnd>
        <p:snd r:embed="rId3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360000">
            <a:off x="3639181" y="2939719"/>
            <a:ext cx="4398532" cy="10025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360000">
            <a:off x="2981199" y="459388"/>
            <a:ext cx="5710156" cy="5932525"/>
          </a:xfrm>
          <a:solidFill>
            <a:srgbClr val="00B0F0"/>
          </a:solidFill>
        </p:spPr>
        <p:txBody>
          <a:bodyPr>
            <a:normAutofit lnSpcReduction="10000"/>
          </a:bodyPr>
          <a:lstStyle/>
          <a:p>
            <a:r>
              <a:rPr lang="ru-RU" b="1" i="1" dirty="0">
                <a:solidFill>
                  <a:srgbClr val="7D2011"/>
                </a:solidFill>
              </a:rPr>
              <a:t>Учитель индивидуального </a:t>
            </a:r>
            <a:r>
              <a:rPr lang="ru-RU" b="1" i="1" dirty="0" smtClean="0">
                <a:solidFill>
                  <a:srgbClr val="7D2011"/>
                </a:solidFill>
              </a:rPr>
              <a:t>обучения, воспитатель ГПД  обязан, :</a:t>
            </a:r>
            <a:endParaRPr lang="ru-RU" b="1" i="1" dirty="0">
              <a:solidFill>
                <a:srgbClr val="7D2011"/>
              </a:solidFill>
            </a:endParaRPr>
          </a:p>
          <a:p>
            <a:r>
              <a:rPr lang="ru-RU" b="1" i="1" dirty="0">
                <a:solidFill>
                  <a:srgbClr val="C00000"/>
                </a:solidFill>
              </a:rPr>
              <a:t>- выполнять государственные программы с учётом склонностей и интересов детей;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- развивать навыки самостоятельной работы с учебником, справочной и    </a:t>
            </a:r>
            <a:r>
              <a:rPr lang="ru-RU" b="1" i="1" dirty="0" err="1">
                <a:solidFill>
                  <a:srgbClr val="C00000"/>
                </a:solidFill>
              </a:rPr>
              <a:t>художес</a:t>
            </a:r>
            <a:r>
              <a:rPr lang="ru-RU" b="1" i="1" dirty="0">
                <a:solidFill>
                  <a:srgbClr val="C00000"/>
                </a:solidFill>
              </a:rPr>
              <a:t>-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 </a:t>
            </a:r>
            <a:r>
              <a:rPr lang="ru-RU" b="1" i="1" dirty="0" err="1">
                <a:solidFill>
                  <a:srgbClr val="C00000"/>
                </a:solidFill>
              </a:rPr>
              <a:t>твенной</a:t>
            </a:r>
            <a:r>
              <a:rPr lang="ru-RU" b="1" i="1" dirty="0">
                <a:solidFill>
                  <a:srgbClr val="C00000"/>
                </a:solidFill>
              </a:rPr>
              <a:t>  литературы;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- знать специфику заболевания, особенности режима и организации домашних (ин-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 </a:t>
            </a:r>
            <a:r>
              <a:rPr lang="ru-RU" b="1" i="1" dirty="0" err="1">
                <a:solidFill>
                  <a:srgbClr val="C00000"/>
                </a:solidFill>
              </a:rPr>
              <a:t>дивидуальных</a:t>
            </a:r>
            <a:r>
              <a:rPr lang="ru-RU" b="1" i="1" dirty="0">
                <a:solidFill>
                  <a:srgbClr val="C00000"/>
                </a:solidFill>
              </a:rPr>
              <a:t> ) занятий</a:t>
            </a:r>
            <a:r>
              <a:rPr lang="ru-RU" b="1" i="1" dirty="0" smtClean="0">
                <a:solidFill>
                  <a:srgbClr val="C00000"/>
                </a:solidFill>
              </a:rPr>
              <a:t>; ГПД;</a:t>
            </a:r>
            <a:endParaRPr lang="ru-RU" b="1" i="1" dirty="0">
              <a:solidFill>
                <a:srgbClr val="C00000"/>
              </a:solidFill>
            </a:endParaRPr>
          </a:p>
          <a:p>
            <a:r>
              <a:rPr lang="ru-RU" b="1" i="1" dirty="0">
                <a:solidFill>
                  <a:srgbClr val="C00000"/>
                </a:solidFill>
              </a:rPr>
              <a:t>- не допускать перегрузки, составлять индивидуальные планы, своевременно </a:t>
            </a:r>
            <a:r>
              <a:rPr lang="ru-RU" b="1" i="1" dirty="0" err="1">
                <a:solidFill>
                  <a:srgbClr val="C00000"/>
                </a:solidFill>
              </a:rPr>
              <a:t>запол</a:t>
            </a:r>
            <a:r>
              <a:rPr lang="ru-RU" b="1" i="1" dirty="0">
                <a:solidFill>
                  <a:srgbClr val="C00000"/>
                </a:solidFill>
              </a:rPr>
              <a:t>-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 </a:t>
            </a:r>
            <a:r>
              <a:rPr lang="ru-RU" b="1" i="1" dirty="0" err="1">
                <a:solidFill>
                  <a:srgbClr val="C00000"/>
                </a:solidFill>
              </a:rPr>
              <a:t>нять</a:t>
            </a:r>
            <a:r>
              <a:rPr lang="ru-RU" b="1" i="1" dirty="0">
                <a:solidFill>
                  <a:srgbClr val="C00000"/>
                </a:solidFill>
              </a:rPr>
              <a:t> журналы учёта проводимых занятий; 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- переносить все текущие и итоговые оценки в классный журнал того класса, в кото-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 </a:t>
            </a:r>
            <a:r>
              <a:rPr lang="ru-RU" b="1" i="1" dirty="0" err="1">
                <a:solidFill>
                  <a:srgbClr val="C00000"/>
                </a:solidFill>
              </a:rPr>
              <a:t>рый</a:t>
            </a:r>
            <a:r>
              <a:rPr lang="ru-RU" b="1" i="1" dirty="0">
                <a:solidFill>
                  <a:srgbClr val="C00000"/>
                </a:solidFill>
              </a:rPr>
              <a:t> учащийся внесён в список;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- контролировать ведение дневника учеником и расписываться о проведённом занятии в нём (расписание, </a:t>
            </a:r>
            <a:r>
              <a:rPr lang="ru-RU" b="1" i="1" dirty="0" err="1">
                <a:solidFill>
                  <a:srgbClr val="C00000"/>
                </a:solidFill>
              </a:rPr>
              <a:t>аттестция</a:t>
            </a:r>
            <a:r>
              <a:rPr lang="ru-RU" b="1" i="1" dirty="0">
                <a:solidFill>
                  <a:srgbClr val="C00000"/>
                </a:solidFill>
              </a:rPr>
              <a:t>, запись домашних заданий).</a:t>
            </a:r>
          </a:p>
          <a:p>
            <a:endParaRPr lang="ru-RU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66766159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135049"/>
          </a:xfrm>
        </p:spPr>
        <p:txBody>
          <a:bodyPr/>
          <a:lstStyle/>
          <a:p>
            <a:r>
              <a:rPr lang="tt-RU" sz="2000" b="1" dirty="0" smtClean="0"/>
              <a:t/>
            </a:r>
            <a:br>
              <a:rPr lang="tt-RU" sz="2000" b="1" dirty="0" smtClean="0"/>
            </a:br>
            <a:r>
              <a:rPr lang="tt-RU" sz="2000" b="1" dirty="0" smtClean="0"/>
              <a:t/>
            </a:r>
            <a:br>
              <a:rPr lang="tt-RU" sz="2000" b="1" dirty="0" smtClean="0"/>
            </a:br>
            <a:r>
              <a:rPr lang="tt-RU" sz="2800" b="1" i="1" dirty="0" smtClean="0">
                <a:solidFill>
                  <a:srgbClr val="7D2011"/>
                </a:solidFill>
              </a:rPr>
              <a:t>Тема самообразования </a:t>
            </a:r>
            <a:r>
              <a:rPr lang="tt-RU" sz="2400" i="1" dirty="0" smtClean="0">
                <a:solidFill>
                  <a:srgbClr val="7D2011"/>
                </a:solidFill>
              </a:rPr>
              <a:t>(“Цель жизни – самообразование”/с 2014 года ведется работа)</a:t>
            </a:r>
            <a:r>
              <a:rPr lang="ru-RU" sz="2000" dirty="0" smtClean="0">
                <a:solidFill>
                  <a:srgbClr val="7D2011"/>
                </a:solidFill>
              </a:rPr>
              <a:t/>
            </a:r>
            <a:br>
              <a:rPr lang="ru-RU" sz="2000" dirty="0" smtClean="0">
                <a:solidFill>
                  <a:srgbClr val="7D2011"/>
                </a:solidFill>
              </a:rPr>
            </a:br>
            <a:endParaRPr lang="ru-RU" sz="4400" dirty="0">
              <a:solidFill>
                <a:srgbClr val="7D201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714488"/>
            <a:ext cx="8001056" cy="4500594"/>
          </a:xfrm>
        </p:spPr>
        <p:txBody>
          <a:bodyPr>
            <a:normAutofit fontScale="70000" lnSpcReduction="20000"/>
          </a:bodyPr>
          <a:lstStyle/>
          <a:p>
            <a:r>
              <a:rPr lang="tt-RU" b="1" i="1" dirty="0" smtClean="0">
                <a:solidFill>
                  <a:srgbClr val="7D2011"/>
                </a:solidFill>
              </a:rPr>
              <a:t>Цели и задачи</a:t>
            </a:r>
            <a:endParaRPr lang="ru-RU" b="1" i="1" dirty="0" smtClean="0">
              <a:solidFill>
                <a:srgbClr val="7D2011"/>
              </a:solidFill>
            </a:endParaRPr>
          </a:p>
          <a:p>
            <a:r>
              <a:rPr lang="ru-RU" b="1" i="1" dirty="0" smtClean="0">
                <a:solidFill>
                  <a:srgbClr val="002060"/>
                </a:solidFill>
              </a:rPr>
              <a:t>– воспитать самостоятельно мыслящую личность, способную адаптироваться к изменяющимся условиям жизни, сформировать у учащихся умение и желание самосовершенствования и самообразования.</a:t>
            </a:r>
          </a:p>
          <a:p>
            <a:r>
              <a:rPr lang="tt-RU" b="1" i="1" dirty="0" smtClean="0">
                <a:solidFill>
                  <a:srgbClr val="002060"/>
                </a:solidFill>
              </a:rPr>
              <a:t>1. Расширение общепедагогических и психологических знаний с целью совершенствования методов и приёмов формирования учебной и воспитательной мотивации школьников.</a:t>
            </a:r>
            <a:endParaRPr lang="ru-RU" b="1" i="1" dirty="0" smtClean="0">
              <a:solidFill>
                <a:srgbClr val="002060"/>
              </a:solidFill>
            </a:endParaRPr>
          </a:p>
          <a:p>
            <a:r>
              <a:rPr lang="tt-RU" b="1" i="1" dirty="0" smtClean="0">
                <a:solidFill>
                  <a:srgbClr val="002060"/>
                </a:solidFill>
              </a:rPr>
              <a:t>2. Углубление знаний применения технологии обучения и воспитания детей по формированию мотивации самостоятельного чтения школьников средствами внеурочной деятельности. Учитывать их индивидуальные возможности, способности, интересы.</a:t>
            </a:r>
            <a:endParaRPr lang="ru-RU" b="1" i="1" dirty="0" smtClean="0">
              <a:solidFill>
                <a:srgbClr val="002060"/>
              </a:solidFill>
            </a:endParaRPr>
          </a:p>
          <a:p>
            <a:r>
              <a:rPr lang="tt-RU" b="1" i="1" dirty="0" smtClean="0">
                <a:solidFill>
                  <a:srgbClr val="002060"/>
                </a:solidFill>
              </a:rPr>
              <a:t>3. Овладение достижениями педагогической науки, передовой педагогоической практики.</a:t>
            </a:r>
            <a:endParaRPr lang="ru-RU" b="1" i="1" dirty="0" smtClean="0">
              <a:solidFill>
                <a:srgbClr val="002060"/>
              </a:solidFill>
            </a:endParaRPr>
          </a:p>
          <a:p>
            <a:r>
              <a:rPr lang="tt-RU" b="1" i="1" dirty="0" smtClean="0">
                <a:solidFill>
                  <a:srgbClr val="002060"/>
                </a:solidFill>
              </a:rPr>
              <a:t>4. Повышение теоритического, научно – методического уровня и профессионального мастерства.</a:t>
            </a:r>
            <a:endParaRPr lang="ru-RU" b="1" i="1" dirty="0" smtClean="0">
              <a:solidFill>
                <a:srgbClr val="002060"/>
              </a:solidFill>
            </a:endParaRPr>
          </a:p>
          <a:p>
            <a:r>
              <a:rPr lang="tt-RU" b="1" i="1" dirty="0" smtClean="0">
                <a:solidFill>
                  <a:srgbClr val="002060"/>
                </a:solidFill>
              </a:rPr>
              <a:t>5. Сбор материала посредством взаимообмена опытом и интернет ресурсами.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280" y="357167"/>
            <a:ext cx="8041440" cy="1285884"/>
          </a:xfrm>
        </p:spPr>
        <p:txBody>
          <a:bodyPr/>
          <a:lstStyle/>
          <a:p>
            <a:r>
              <a:rPr lang="ru-RU" sz="4400" b="1" i="1" dirty="0" smtClean="0">
                <a:solidFill>
                  <a:srgbClr val="7D2011"/>
                </a:solidFill>
                <a:latin typeface="Times New Roman" pitchFamily="18" charset="0"/>
                <a:cs typeface="Times New Roman" pitchFamily="18" charset="0"/>
              </a:rPr>
              <a:t>Обязанности воспитателя ГПД</a:t>
            </a:r>
            <a:endParaRPr lang="ru-RU" sz="4400" b="1" i="1" dirty="0">
              <a:solidFill>
                <a:srgbClr val="7D201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71472" y="2039112"/>
            <a:ext cx="3927376" cy="4104532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Обязанности воспитателя могут быть разделены на две группы: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повседневные и эпизодические.</a:t>
            </a:r>
          </a:p>
          <a:p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 повседневным обязанностям относится организация и работа в ГПД.</a:t>
            </a:r>
            <a:endParaRPr lang="en-US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Помимо каждодневных обязанностей воспитатель как педагог имеет и другие –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эпизодические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выполняемые как в рабочее время, так и в нерабочее. </a:t>
            </a: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ним нужно отнести обязанности по планированию.</a:t>
            </a: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4645152" y="1785926"/>
            <a:ext cx="4141690" cy="4500594"/>
          </a:xfrm>
        </p:spPr>
        <p:txBody>
          <a:bodyPr>
            <a:normAutofit fontScale="92500" lnSpcReduction="10000"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Документация   воспитателя </a:t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группы продлённого дня:</a:t>
            </a:r>
          </a:p>
          <a:p>
            <a:r>
              <a:rPr lang="ru-RU" sz="1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Положение о группе продлённого дня общеобразовательного учреждения.</a:t>
            </a:r>
          </a:p>
          <a:p>
            <a:r>
              <a:rPr lang="ru-RU" sz="1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Должностная инструкция воспитателя группы продлённого дня.</a:t>
            </a:r>
          </a:p>
          <a:p>
            <a:r>
              <a:rPr lang="ru-RU" sz="1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Режим группы продлённого дня, утверждённый руководителем общеобразовательного учреждения.</a:t>
            </a:r>
          </a:p>
          <a:p>
            <a:r>
              <a:rPr lang="ru-RU" sz="1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Перспективный план работы воспитателя на учебный год.</a:t>
            </a:r>
          </a:p>
          <a:p>
            <a:r>
              <a:rPr lang="ru-RU" sz="1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Календарно-тематический план работы на четверть с выделением каждой учебной недели.</a:t>
            </a:r>
          </a:p>
          <a:p>
            <a:r>
              <a:rPr lang="ru-RU" sz="1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Ежедневный план работы.</a:t>
            </a:r>
          </a:p>
          <a:p>
            <a:r>
              <a:rPr lang="ru-RU" sz="1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 работы с законными представителями учащихся.</a:t>
            </a:r>
          </a:p>
          <a:p>
            <a:r>
              <a:rPr lang="ru-RU" sz="1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Журнал группы продлённого дня.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/>
            <a:r>
              <a:rPr lang="tt-RU" sz="2800" b="1" i="1" dirty="0" smtClean="0">
                <a:solidFill>
                  <a:srgbClr val="7D2011"/>
                </a:solidFill>
                <a:latin typeface="+mn-lt"/>
              </a:rPr>
              <a:t>Результаты деятельности по распространению педагогического опыта (количество):</a:t>
            </a:r>
            <a:endParaRPr lang="ru-RU" sz="2400" i="1" dirty="0">
              <a:solidFill>
                <a:srgbClr val="7D2011"/>
              </a:solidFill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928806"/>
          <a:ext cx="8072496" cy="4429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8363"/>
                <a:gridCol w="2590636"/>
                <a:gridCol w="1614499"/>
                <a:gridCol w="1614499"/>
                <a:gridCol w="1614499"/>
              </a:tblGrid>
              <a:tr h="44291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t-RU" sz="1200" b="1" i="1" dirty="0">
                          <a:solidFill>
                            <a:srgbClr val="7D20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100" dirty="0">
                        <a:solidFill>
                          <a:srgbClr val="7D201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t-RU" sz="1200" b="1" i="1">
                          <a:solidFill>
                            <a:srgbClr val="7D20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Формы распространения педагогического опыта</a:t>
                      </a:r>
                      <a:endParaRPr lang="ru-RU" sz="1100">
                        <a:solidFill>
                          <a:srgbClr val="7D201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tt-RU" sz="1200" b="1" i="1" dirty="0" smtClean="0">
                        <a:solidFill>
                          <a:srgbClr val="7D201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t-RU" sz="1200" b="1" i="1" dirty="0" smtClean="0">
                          <a:solidFill>
                            <a:srgbClr val="7D20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  2014-2015</a:t>
                      </a:r>
                      <a:endParaRPr lang="ru-RU" sz="1100" dirty="0">
                        <a:solidFill>
                          <a:srgbClr val="7D201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tt-RU" sz="1200" b="1" i="1" dirty="0" smtClean="0">
                        <a:solidFill>
                          <a:srgbClr val="7D201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t-RU" sz="1200" b="1" i="1" dirty="0" smtClean="0">
                          <a:solidFill>
                            <a:srgbClr val="7D20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    2015-2016</a:t>
                      </a:r>
                      <a:endParaRPr lang="ru-RU" sz="1100" dirty="0">
                        <a:solidFill>
                          <a:srgbClr val="7D201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tt-RU" sz="1200" b="1" i="1" dirty="0" smtClean="0">
                        <a:solidFill>
                          <a:srgbClr val="7D201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t-RU" sz="1200" b="1" i="1" dirty="0" smtClean="0">
                          <a:solidFill>
                            <a:srgbClr val="7D20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   2016-2017</a:t>
                      </a:r>
                      <a:endParaRPr lang="ru-RU" sz="1100" dirty="0">
                        <a:solidFill>
                          <a:srgbClr val="7D201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44291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Районные семинары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t-RU" sz="12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t-RU" sz="12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44291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Зональные и республиканские семинары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t-RU" sz="12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44291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Республиканские конферен</a:t>
                      </a:r>
                      <a:r>
                        <a:rPr lang="ru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ции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t-RU" sz="12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t-RU" sz="12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44291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Выпуск сборников, брошюр 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t-RU" sz="12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44291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Публикации в периодической печати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t-RU" sz="12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t-RU" sz="12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t-RU" sz="12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44291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Публикации  размещенные на электронных порталах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44291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7.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Мастер-классы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t-RU" sz="12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t-RU" sz="12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t-RU" sz="12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44291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8.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Выступления 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t-RU" sz="12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t-RU" sz="12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44291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9.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t-RU" sz="12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Открытые  уроки</a:t>
                      </a:r>
                      <a:endParaRPr lang="ru-RU" sz="11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t-RU" sz="12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t-RU" sz="12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t-RU" sz="12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sz="2800" b="1" i="1" dirty="0" smtClean="0">
                <a:solidFill>
                  <a:srgbClr val="7D2011"/>
                </a:solidFill>
              </a:rPr>
              <a:t>Сведения об участии выпускников 9-х классов в государственной итоговой аттестации </a:t>
            </a:r>
            <a:r>
              <a:rPr lang="ru-RU" sz="2800" b="1" i="1" dirty="0" smtClean="0">
                <a:solidFill>
                  <a:srgbClr val="7D2011"/>
                </a:solidFill>
              </a:rPr>
              <a:t>(</a:t>
            </a:r>
            <a:r>
              <a:rPr lang="tt-RU" sz="2800" b="1" i="1" dirty="0" smtClean="0">
                <a:solidFill>
                  <a:srgbClr val="7D2011"/>
                </a:solidFill>
              </a:rPr>
              <a:t>показатели за 3 года)</a:t>
            </a:r>
            <a:endParaRPr lang="ru-RU" i="1" dirty="0">
              <a:solidFill>
                <a:srgbClr val="7D2011"/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000100" y="2357428"/>
          <a:ext cx="7467600" cy="3548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3520"/>
                <a:gridCol w="1493520"/>
                <a:gridCol w="1493520"/>
                <a:gridCol w="1493520"/>
                <a:gridCol w="1493520"/>
              </a:tblGrid>
              <a:tr h="745890">
                <a:tc>
                  <a:txBody>
                    <a:bodyPr/>
                    <a:lstStyle/>
                    <a:p>
                      <a:r>
                        <a:rPr lang="tt-RU" sz="2000" b="1" i="1" kern="1200" dirty="0" smtClean="0">
                          <a:solidFill>
                            <a:srgbClr val="7D2011"/>
                          </a:solidFill>
                          <a:latin typeface="+mn-lt"/>
                          <a:ea typeface="+mn-ea"/>
                          <a:cs typeface="+mn-cs"/>
                        </a:rPr>
                        <a:t>Предмет</a:t>
                      </a:r>
                      <a:endParaRPr lang="ru-RU" sz="2000" dirty="0">
                        <a:solidFill>
                          <a:srgbClr val="7D201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sz="2000" b="1" i="1" kern="1200" dirty="0" smtClean="0">
                          <a:solidFill>
                            <a:srgbClr val="7D2011"/>
                          </a:solidFill>
                          <a:latin typeface="+mn-lt"/>
                          <a:ea typeface="+mn-ea"/>
                          <a:cs typeface="+mn-cs"/>
                        </a:rPr>
                        <a:t>Учебный год</a:t>
                      </a:r>
                      <a:endParaRPr lang="ru-RU" sz="2000" dirty="0">
                        <a:solidFill>
                          <a:srgbClr val="7D201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sz="2000" b="1" i="1" kern="1200" dirty="0" smtClean="0">
                          <a:solidFill>
                            <a:srgbClr val="7D2011"/>
                          </a:solidFill>
                          <a:latin typeface="+mn-lt"/>
                          <a:ea typeface="+mn-ea"/>
                          <a:cs typeface="+mn-cs"/>
                        </a:rPr>
                        <a:t>Колич-во участников в ОГЭ (ГВЭ)</a:t>
                      </a:r>
                      <a:endParaRPr lang="ru-RU" sz="2000" dirty="0">
                        <a:solidFill>
                          <a:srgbClr val="7D201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sz="2000" b="1" i="1" kern="1200" dirty="0" smtClean="0">
                          <a:solidFill>
                            <a:srgbClr val="7D2011"/>
                          </a:solidFill>
                          <a:latin typeface="+mn-lt"/>
                          <a:ea typeface="+mn-ea"/>
                          <a:cs typeface="+mn-cs"/>
                        </a:rPr>
                        <a:t>Средний балл</a:t>
                      </a:r>
                      <a:endParaRPr lang="ru-RU" sz="2000" dirty="0">
                        <a:solidFill>
                          <a:srgbClr val="7D201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sz="2000" b="1" i="1" kern="1200" dirty="0" smtClean="0">
                          <a:solidFill>
                            <a:srgbClr val="7D2011"/>
                          </a:solidFill>
                          <a:latin typeface="+mn-lt"/>
                          <a:ea typeface="+mn-ea"/>
                          <a:cs typeface="+mn-cs"/>
                        </a:rPr>
                        <a:t>Средняя оценка </a:t>
                      </a:r>
                      <a:endParaRPr lang="ru-RU" sz="2000" dirty="0">
                        <a:solidFill>
                          <a:srgbClr val="7D201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745890"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endParaRPr lang="tt-RU" sz="1600" b="1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tt-RU" sz="16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Русский </a:t>
                      </a:r>
                      <a:r>
                        <a:rPr lang="tt-RU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язык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endParaRPr lang="tt-RU" sz="1600" b="1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tt-RU" sz="16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2014-2015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tt-RU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endParaRPr lang="tt-RU" sz="1600" b="1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tt-RU" sz="16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tt-RU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tt-RU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     </a:t>
                      </a:r>
                      <a:endParaRPr lang="tt-RU" sz="1600" b="1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tt-RU" sz="16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tt-RU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tt-RU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endParaRPr lang="tt-RU" sz="1600" b="1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tt-RU" sz="16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tt-RU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745890"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endParaRPr lang="tt-RU" sz="1600" b="1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tt-RU" sz="16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Математика 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endParaRPr lang="tt-RU" sz="1600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tt-RU" sz="16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2014-2015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tt-RU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</a:t>
                      </a:r>
                      <a:endParaRPr lang="tt-RU" sz="1600" b="1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tt-RU" sz="16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tt-RU" sz="16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      </a:t>
                      </a:r>
                      <a:endParaRPr lang="tt-RU" sz="1600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tt-RU" sz="16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tt-RU" sz="16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endParaRPr lang="tt-RU" sz="1600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tt-RU" sz="16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tt-RU" sz="16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745890"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endParaRPr lang="tt-RU" sz="1400" b="1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tt-RU" sz="14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Татарский </a:t>
                      </a:r>
                      <a:r>
                        <a:rPr lang="tt-RU" sz="1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язык</a:t>
                      </a:r>
                      <a:endParaRPr lang="ru-RU" sz="12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endParaRPr lang="tt-RU" sz="1400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tt-RU" sz="14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2014-2015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endParaRPr lang="tt-RU" sz="1400" b="1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tt-RU" sz="14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</a:t>
                      </a:r>
                      <a:r>
                        <a:rPr lang="tt-RU" sz="1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tt-RU" sz="1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     </a:t>
                      </a:r>
                      <a:endParaRPr lang="tt-RU" sz="1400" b="1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tt-RU" sz="14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tt-RU" sz="14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tt-RU" sz="1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</a:t>
                      </a:r>
                      <a:endParaRPr lang="tt-RU" sz="1400" b="1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tt-RU" sz="140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135049"/>
          </a:xfrm>
        </p:spPr>
        <p:txBody>
          <a:bodyPr/>
          <a:lstStyle/>
          <a:p>
            <a:pPr lvl="1"/>
            <a:r>
              <a:rPr lang="tt-RU" sz="3200" b="1" i="1" dirty="0" smtClean="0">
                <a:solidFill>
                  <a:srgbClr val="7D2011"/>
                </a:solidFill>
                <a:latin typeface="+mn-lt"/>
              </a:rPr>
              <a:t>Республиканские и межрегиональные семинары (за полследние 3 года)</a:t>
            </a:r>
            <a:endParaRPr lang="ru-RU" sz="2800" i="1" dirty="0">
              <a:solidFill>
                <a:srgbClr val="7D2011"/>
              </a:solidFill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571612"/>
          <a:ext cx="8072493" cy="4952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46"/>
                <a:gridCol w="2571768"/>
                <a:gridCol w="4286279"/>
              </a:tblGrid>
              <a:tr h="69954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2400" i="1" dirty="0">
                          <a:solidFill>
                            <a:srgbClr val="7D20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Дата</a:t>
                      </a:r>
                      <a:endParaRPr lang="ru-RU" sz="2000" i="1" dirty="0">
                        <a:solidFill>
                          <a:srgbClr val="7D201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2400" i="1" dirty="0">
                          <a:solidFill>
                            <a:srgbClr val="7D20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Место </a:t>
                      </a:r>
                      <a:endParaRPr lang="ru-RU" sz="2000" i="1" dirty="0">
                        <a:solidFill>
                          <a:srgbClr val="7D201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2400" i="1" dirty="0">
                          <a:solidFill>
                            <a:srgbClr val="7D20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Тема</a:t>
                      </a:r>
                      <a:endParaRPr lang="ru-RU" sz="2000" i="1" dirty="0">
                        <a:solidFill>
                          <a:srgbClr val="7D201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12661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60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18.04.2014</a:t>
                      </a:r>
                      <a:endParaRPr lang="ru-RU" sz="140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60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г.Казань </a:t>
                      </a:r>
                      <a:endParaRPr lang="ru-RU" sz="140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60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МБОУ“Гимназия№ 90” </a:t>
                      </a:r>
                      <a:endParaRPr lang="ru-RU" sz="140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t-RU" sz="1600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Республиканская научно-методическая конференция “Взаимодействие школы и вуза в реализации приоритетных направлений развития школьного образования: опыт, проблемы, перспективы”</a:t>
                      </a:r>
                      <a:endParaRPr lang="ru-RU" sz="1400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12798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600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17.02.2016</a:t>
                      </a:r>
                      <a:endParaRPr lang="ru-RU" sz="1400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60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Актаныш</a:t>
                      </a:r>
                      <a:endParaRPr lang="ru-RU" sz="140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60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МБОУ “АСОШ №1” Актанышского муниципального района РТ</a:t>
                      </a:r>
                      <a:endParaRPr lang="ru-RU" sz="140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600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Межрегиональный научно-практический семинар учителей русского языка и литературы</a:t>
                      </a:r>
                      <a:endParaRPr lang="ru-RU" sz="1400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600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“Современный урок русского языка и литературы в условиях новой парадигмы образования”</a:t>
                      </a:r>
                      <a:endParaRPr lang="ru-RU" sz="1400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13265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60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21.02.2017</a:t>
                      </a:r>
                      <a:endParaRPr lang="ru-RU" sz="140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60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Актаныш</a:t>
                      </a:r>
                      <a:endParaRPr lang="ru-RU" sz="140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60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МБОУ “АСОШ №1” Актанышского муниципального района РТ</a:t>
                      </a:r>
                      <a:endParaRPr lang="ru-RU" sz="140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600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Межрегиональный семинар учителей татарского языка и литературы “Национальное воспитание в условиях реализации ФГОС”</a:t>
                      </a:r>
                      <a:endParaRPr lang="ru-RU" sz="1400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135049"/>
          </a:xfrm>
        </p:spPr>
        <p:txBody>
          <a:bodyPr/>
          <a:lstStyle/>
          <a:p>
            <a:pPr lvl="1" algn="ctr"/>
            <a:r>
              <a:rPr lang="tt-RU" sz="2800" b="1" i="1" dirty="0" smtClean="0">
                <a:solidFill>
                  <a:srgbClr val="7D2011"/>
                </a:solidFill>
                <a:latin typeface="+mn-lt"/>
              </a:rPr>
              <a:t>Результаты участия в профессиональных  конкурсах/НПК (за последние 3 года) </a:t>
            </a:r>
            <a:endParaRPr lang="ru-RU" sz="2400" i="1" dirty="0">
              <a:solidFill>
                <a:srgbClr val="7D2011"/>
              </a:solidFill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643052"/>
          <a:ext cx="8143932" cy="478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46"/>
                <a:gridCol w="5072098"/>
                <a:gridCol w="1857388"/>
              </a:tblGrid>
              <a:tr h="52752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800" i="1" dirty="0">
                          <a:solidFill>
                            <a:srgbClr val="7D20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Дата</a:t>
                      </a:r>
                      <a:endParaRPr lang="ru-RU" sz="1600" i="1" dirty="0">
                        <a:solidFill>
                          <a:srgbClr val="7D201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800" i="1" dirty="0">
                          <a:solidFill>
                            <a:srgbClr val="7D20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Полное наименование конкурса/ НПК</a:t>
                      </a:r>
                      <a:endParaRPr lang="ru-RU" sz="1600" i="1" dirty="0">
                        <a:solidFill>
                          <a:srgbClr val="7D201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800" i="1" dirty="0">
                          <a:solidFill>
                            <a:srgbClr val="7D20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Результат</a:t>
                      </a:r>
                      <a:endParaRPr lang="ru-RU" sz="1600" i="1" dirty="0">
                        <a:solidFill>
                          <a:srgbClr val="7D201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5413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40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10.08.2016</a:t>
                      </a:r>
                      <a:endParaRPr lang="ru-RU" sz="120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40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Международная олимпиада для учителей “Океан педагогической науки”от проекта “Мега-Талант”</a:t>
                      </a:r>
                      <a:endParaRPr lang="ru-RU" sz="120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Диплом </a:t>
                      </a:r>
                      <a:endParaRPr lang="ru-RU" sz="1200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i="1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II</a:t>
                      </a:r>
                      <a:r>
                        <a:rPr lang="ru-RU" sz="1400" i="1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 степени</a:t>
                      </a:r>
                      <a:endParaRPr lang="ru-RU" sz="1200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6090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40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Декабрь 2015</a:t>
                      </a:r>
                      <a:endParaRPr lang="ru-RU" sz="120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40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Рейтинг популярности и активности участников педагогического сообщества “Моё образование”</a:t>
                      </a:r>
                      <a:endParaRPr lang="ru-RU" sz="120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400" i="1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Бронзовый диплом 1 уровня</a:t>
                      </a:r>
                      <a:endParaRPr lang="ru-RU" sz="1200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9431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40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20.05.2016</a:t>
                      </a:r>
                      <a:endParaRPr lang="ru-RU" sz="120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40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Всероссийский дистанционный конкурс “Современный педагог”. Номинация: Методическая разработка “Что такое хорошо, а что такое плохо?” – кл.час для 1 класса. Центр педагогического мастерства “Новые идеи”</a:t>
                      </a:r>
                      <a:endParaRPr lang="ru-RU" sz="120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1400" i="1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Диплом </a:t>
                      </a:r>
                      <a:endParaRPr lang="ru-RU" sz="1200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i="1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III</a:t>
                      </a:r>
                      <a:r>
                        <a:rPr lang="ru-RU" sz="1400" i="1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 степени</a:t>
                      </a:r>
                      <a:endParaRPr lang="ru-RU" sz="1200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7217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40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10.01.2015</a:t>
                      </a:r>
                      <a:endParaRPr lang="ru-RU" sz="120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40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Всероссийский дистанционный конкурс с международным участием “Лучшая методическая разработка”  ООО НПЦ “ИНТЕРТЕХИНФОРМ”</a:t>
                      </a:r>
                      <a:endParaRPr lang="ru-RU" sz="120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Сертификат участника</a:t>
                      </a:r>
                      <a:endParaRPr lang="ru-RU" sz="1200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7217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40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08.08.2016</a:t>
                      </a:r>
                      <a:endParaRPr lang="ru-RU" sz="120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40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Всероссийский конкурс “Педагогический калейдоскоп: организация внеурочной деятельности”.       Педагогичекский портал “Учителям”  </a:t>
                      </a:r>
                      <a:endParaRPr lang="ru-RU" sz="120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Диплом победителя</a:t>
                      </a:r>
                      <a:endParaRPr lang="ru-RU" sz="1200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i="1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III</a:t>
                      </a:r>
                      <a:r>
                        <a:rPr lang="ru-RU" sz="1400" i="1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 степени</a:t>
                      </a:r>
                      <a:endParaRPr lang="ru-RU" sz="1200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7217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01.09.2017</a:t>
                      </a:r>
                      <a:endParaRPr lang="ru-RU" sz="120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40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Всероссийское дистанционное педагогическое тестирование “</a:t>
                      </a:r>
                      <a:r>
                        <a:rPr lang="ru-RU" sz="140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Педагогическая деятельность: сущность структуры, функции» Образовательный форум «Знанио»</a:t>
                      </a:r>
                      <a:endParaRPr lang="ru-RU" sz="120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Свидетельство о подтверждении</a:t>
                      </a:r>
                      <a:endParaRPr lang="ru-RU" sz="1200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776</TotalTime>
  <Words>1270</Words>
  <Application>Microsoft Office PowerPoint</Application>
  <PresentationFormat>Экран (4:3)</PresentationFormat>
  <Paragraphs>284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Sketchbook</vt:lpstr>
      <vt:lpstr>Педагогический опыт работы</vt:lpstr>
      <vt:lpstr> </vt:lpstr>
      <vt:lpstr>Слайд 3</vt:lpstr>
      <vt:lpstr>  Тема самообразования (“Цель жизни – самообразование”/с 2014 года ведется работа) </vt:lpstr>
      <vt:lpstr>Обязанности воспитателя ГПД</vt:lpstr>
      <vt:lpstr>Результаты деятельности по распространению педагогического опыта (количество):</vt:lpstr>
      <vt:lpstr>Сведения об участии выпускников 9-х классов в государственной итоговой аттестации (показатели за 3 года)</vt:lpstr>
      <vt:lpstr>Республиканские и межрегиональные семинары (за полследние 3 года)</vt:lpstr>
      <vt:lpstr>Результаты участия в профессиональных  конкурсах/НПК (за последние 3 года) </vt:lpstr>
      <vt:lpstr>Участие обучающихся  в  мероприятиях интеллектуальной, культурной и спортивной  направленности (предметные  олимпиады, конкурсы, турниры, научно-исследовательские конференции, соревнования и т.д.) (за последние 3 года)</vt:lpstr>
      <vt:lpstr>Публикации  размещенные на эл. порталах</vt:lpstr>
      <vt:lpstr>Печатные материалы педагогов</vt:lpstr>
      <vt:lpstr>Участие педагогов в образовательных конференциях (ВЕБИНАРАХ)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Юзкаева Лилия Марсовна</dc:title>
  <dc:creator>Юзкаева</dc:creator>
  <cp:lastModifiedBy>User</cp:lastModifiedBy>
  <cp:revision>84</cp:revision>
  <dcterms:created xsi:type="dcterms:W3CDTF">2012-12-14T09:23:56Z</dcterms:created>
  <dcterms:modified xsi:type="dcterms:W3CDTF">2017-09-26T19:49:53Z</dcterms:modified>
</cp:coreProperties>
</file>