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6" r:id="rId4"/>
    <p:sldId id="267" r:id="rId5"/>
    <p:sldId id="268" r:id="rId6"/>
    <p:sldId id="269" r:id="rId7"/>
    <p:sldId id="270" r:id="rId8"/>
    <p:sldId id="272" r:id="rId9"/>
    <p:sldId id="273" r:id="rId10"/>
    <p:sldId id="277" r:id="rId11"/>
    <p:sldId id="290" r:id="rId12"/>
    <p:sldId id="291" r:id="rId13"/>
    <p:sldId id="292" r:id="rId14"/>
    <p:sldId id="278" r:id="rId15"/>
    <p:sldId id="293" r:id="rId16"/>
    <p:sldId id="279" r:id="rId17"/>
    <p:sldId id="280" r:id="rId18"/>
    <p:sldId id="294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759" autoAdjust="0"/>
    <p:restoredTop sz="94660"/>
  </p:normalViewPr>
  <p:slideViewPr>
    <p:cSldViewPr>
      <p:cViewPr varScale="1">
        <p:scale>
          <a:sx n="103" d="100"/>
          <a:sy n="103" d="100"/>
        </p:scale>
        <p:origin x="-12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27.09.2017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8.gif"/><Relationship Id="rId4" Type="http://schemas.openxmlformats.org/officeDocument/2006/relationships/image" Target="../media/image17.gi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00B0F0"/>
                </a:solidFill>
              </a:rPr>
              <a:t>Звук Ш.</a:t>
            </a:r>
            <a:br>
              <a:rPr lang="ru-RU" b="1" i="1" dirty="0" smtClean="0">
                <a:solidFill>
                  <a:srgbClr val="00B0F0"/>
                </a:solidFill>
              </a:rPr>
            </a:br>
            <a:r>
              <a:rPr lang="ru-RU" b="1" i="1" dirty="0" smtClean="0">
                <a:solidFill>
                  <a:srgbClr val="00B0F0"/>
                </a:solidFill>
              </a:rPr>
              <a:t>Занятие №1, часть 2 </a:t>
            </a:r>
            <a:endParaRPr lang="ru-RU" b="1" i="1" dirty="0">
              <a:solidFill>
                <a:srgbClr val="00B0F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Прямой слог в начале слова</a:t>
            </a:r>
          </a:p>
          <a:p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28596" y="428604"/>
            <a:ext cx="435771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Составитель 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Учитель-логопед 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Спирева</a:t>
            </a:r>
            <a:r>
              <a:rPr lang="ru-RU" dirty="0" smtClean="0">
                <a:solidFill>
                  <a:srgbClr val="FF0000"/>
                </a:solidFill>
              </a:rPr>
              <a:t> Наталья Анатольевна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25602"/>
          </a:xfrm>
        </p:spPr>
        <p:txBody>
          <a:bodyPr/>
          <a:lstStyle/>
          <a:p>
            <a:r>
              <a:rPr lang="ru-RU" dirty="0" smtClean="0">
                <a:solidFill>
                  <a:srgbClr val="00B0F0"/>
                </a:solidFill>
              </a:rPr>
              <a:t>Игра </a:t>
            </a:r>
            <a:r>
              <a:rPr lang="ru-RU" b="1" dirty="0" smtClean="0">
                <a:solidFill>
                  <a:srgbClr val="00B0F0"/>
                </a:solidFill>
              </a:rPr>
              <a:t>«Один – много»</a:t>
            </a:r>
            <a:br>
              <a:rPr lang="ru-RU" b="1" dirty="0" smtClean="0">
                <a:solidFill>
                  <a:srgbClr val="00B0F0"/>
                </a:solidFill>
              </a:rPr>
            </a:br>
            <a:r>
              <a:rPr lang="ru-RU" dirty="0" smtClean="0">
                <a:solidFill>
                  <a:srgbClr val="00B0F0"/>
                </a:solidFill>
              </a:rPr>
              <a:t>шампунь </a:t>
            </a:r>
            <a:r>
              <a:rPr lang="ru-RU" smtClean="0">
                <a:solidFill>
                  <a:srgbClr val="00B0F0"/>
                </a:solidFill>
              </a:rPr>
              <a:t>- шампуни</a:t>
            </a:r>
            <a:endParaRPr lang="ru-RU" dirty="0">
              <a:solidFill>
                <a:srgbClr val="00B0F0"/>
              </a:solidFill>
            </a:endParaRPr>
          </a:p>
        </p:txBody>
      </p:sp>
      <p:pic>
        <p:nvPicPr>
          <p:cNvPr id="37890" name="Picture 2" descr="http://www.best-mother.ru/upload/ckfinder/2104/images/2(116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2214554"/>
            <a:ext cx="3571900" cy="3571900"/>
          </a:xfrm>
          <a:prstGeom prst="rect">
            <a:avLst/>
          </a:prstGeom>
          <a:noFill/>
        </p:spPr>
      </p:pic>
      <p:pic>
        <p:nvPicPr>
          <p:cNvPr id="37892" name="Picture 4" descr="http://i.otzovik.com/objects/b/100000/92183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71934" y="1785926"/>
            <a:ext cx="4357718" cy="435771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78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78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78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78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B0F0"/>
                </a:solidFill>
              </a:rPr>
              <a:t>шумовка - шумовки</a:t>
            </a:r>
            <a:endParaRPr lang="ru-RU" dirty="0">
              <a:solidFill>
                <a:srgbClr val="00B0F0"/>
              </a:solidFill>
            </a:endParaRPr>
          </a:p>
        </p:txBody>
      </p:sp>
      <p:pic>
        <p:nvPicPr>
          <p:cNvPr id="3" name="Picture 2" descr="http://photo.posudy.ru/products/4/4037/shumovka-vitesse-vs-1143.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1538" y="1357298"/>
            <a:ext cx="5925151" cy="3357586"/>
          </a:xfrm>
          <a:prstGeom prst="rect">
            <a:avLst/>
          </a:prstGeom>
          <a:noFill/>
        </p:spPr>
      </p:pic>
      <p:pic>
        <p:nvPicPr>
          <p:cNvPr id="44034" name="Picture 2" descr="http://lenagold.ru/fon/clipart/p/prib/prib57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5400000">
            <a:off x="4145142" y="2149694"/>
            <a:ext cx="4486291" cy="451135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40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40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40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u="sng" dirty="0" smtClean="0">
                <a:solidFill>
                  <a:srgbClr val="00B0F0"/>
                </a:solidFill>
              </a:rPr>
              <a:t>шакал - шакалы</a:t>
            </a:r>
            <a:endParaRPr lang="ru-RU" u="sng" dirty="0">
              <a:solidFill>
                <a:srgbClr val="00B0F0"/>
              </a:solidFill>
            </a:endParaRPr>
          </a:p>
        </p:txBody>
      </p:sp>
      <p:pic>
        <p:nvPicPr>
          <p:cNvPr id="3" name="Picture 2" descr="http://www.graycell.ru/picture/big/tabaki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690674"/>
            <a:ext cx="4500562" cy="4500562"/>
          </a:xfrm>
          <a:prstGeom prst="rect">
            <a:avLst/>
          </a:prstGeom>
          <a:noFill/>
        </p:spPr>
      </p:pic>
      <p:pic>
        <p:nvPicPr>
          <p:cNvPr id="4" name="Picture 2" descr="http://www.graycell.ru/picture/big/tabaki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4738690" y="1714488"/>
            <a:ext cx="4405310" cy="440531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B0F0"/>
                </a:solidFill>
              </a:rPr>
              <a:t>шинель - шинели</a:t>
            </a:r>
            <a:endParaRPr lang="ru-RU" dirty="0">
              <a:solidFill>
                <a:srgbClr val="00B0F0"/>
              </a:solidFill>
            </a:endParaRPr>
          </a:p>
        </p:txBody>
      </p:sp>
      <p:pic>
        <p:nvPicPr>
          <p:cNvPr id="3" name="Picture 2" descr="http://vm.sovrhistory.ru/sovremennoy-istorii-rossii/specproekt-k-semidesyatiletiyu-velikoy-pobedy/img/shinel.jpg"/>
          <p:cNvPicPr>
            <a:picLocks noChangeAspect="1" noChangeArrowheads="1"/>
          </p:cNvPicPr>
          <p:nvPr/>
        </p:nvPicPr>
        <p:blipFill>
          <a:blip r:embed="rId2" cstate="print"/>
          <a:srcRect t="11957"/>
          <a:stretch>
            <a:fillRect/>
          </a:stretch>
        </p:blipFill>
        <p:spPr bwMode="auto">
          <a:xfrm>
            <a:off x="1785918" y="1071546"/>
            <a:ext cx="3286148" cy="5377142"/>
          </a:xfrm>
          <a:prstGeom prst="rect">
            <a:avLst/>
          </a:prstGeom>
          <a:noFill/>
        </p:spPr>
      </p:pic>
      <p:pic>
        <p:nvPicPr>
          <p:cNvPr id="4" name="Picture 2" descr="http://vm.sovrhistory.ru/sovremennoy-istorii-rossii/specproekt-k-semidesyatiletiyu-velikoy-pobedy/img/shinel.jpg"/>
          <p:cNvPicPr>
            <a:picLocks noChangeAspect="1" noChangeArrowheads="1"/>
          </p:cNvPicPr>
          <p:nvPr/>
        </p:nvPicPr>
        <p:blipFill>
          <a:blip r:embed="rId2" cstate="print"/>
          <a:srcRect t="11957"/>
          <a:stretch>
            <a:fillRect/>
          </a:stretch>
        </p:blipFill>
        <p:spPr bwMode="auto">
          <a:xfrm flipH="1">
            <a:off x="4214810" y="1000108"/>
            <a:ext cx="3286148" cy="537714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868478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00B0F0"/>
                </a:solidFill>
              </a:rPr>
              <a:t> Посчитай слова от 1 до 5</a:t>
            </a:r>
            <a:br>
              <a:rPr lang="ru-RU" b="1" dirty="0" smtClean="0">
                <a:solidFill>
                  <a:srgbClr val="00B0F0"/>
                </a:solidFill>
              </a:rPr>
            </a:br>
            <a:r>
              <a:rPr lang="ru-RU" b="1" dirty="0" smtClean="0">
                <a:solidFill>
                  <a:srgbClr val="00B0F0"/>
                </a:solidFill>
              </a:rPr>
              <a:t>шутник</a:t>
            </a:r>
            <a:endParaRPr lang="ru-RU" b="1" dirty="0">
              <a:solidFill>
                <a:srgbClr val="00B0F0"/>
              </a:solidFill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1285852" y="5786454"/>
            <a:ext cx="1285884" cy="57150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1 </a:t>
            </a:r>
            <a:endParaRPr kumimoji="0" lang="ru-RU" sz="6600" b="1" i="0" u="none" strike="noStrike" kern="1200" cap="none" spc="0" normalizeH="0" baseline="0" noProof="0" dirty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2857488" y="5786454"/>
            <a:ext cx="1285884" cy="57150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2 </a:t>
            </a:r>
            <a:endParaRPr kumimoji="0" lang="ru-RU" sz="6600" b="1" i="0" u="none" strike="noStrike" kern="1200" cap="none" spc="0" normalizeH="0" baseline="0" noProof="0" dirty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4286248" y="5786454"/>
            <a:ext cx="1285884" cy="57150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6600" b="1" dirty="0" smtClean="0">
                <a:solidFill>
                  <a:srgbClr val="7030A0"/>
                </a:solidFill>
                <a:latin typeface="+mj-lt"/>
                <a:ea typeface="+mj-ea"/>
                <a:cs typeface="+mj-cs"/>
              </a:rPr>
              <a:t>3</a:t>
            </a:r>
            <a:r>
              <a:rPr kumimoji="0" lang="ru-RU" sz="6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endParaRPr kumimoji="0" lang="ru-RU" sz="6600" b="1" i="0" u="none" strike="noStrike" kern="1200" cap="none" spc="0" normalizeH="0" baseline="0" noProof="0" dirty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5643570" y="5715016"/>
            <a:ext cx="1285884" cy="57150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6600" b="1" dirty="0" smtClean="0">
                <a:solidFill>
                  <a:srgbClr val="7030A0"/>
                </a:solidFill>
                <a:latin typeface="+mj-lt"/>
                <a:ea typeface="+mj-ea"/>
                <a:cs typeface="+mj-cs"/>
              </a:rPr>
              <a:t>4</a:t>
            </a:r>
            <a:r>
              <a:rPr kumimoji="0" lang="ru-RU" sz="6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endParaRPr kumimoji="0" lang="ru-RU" sz="6600" b="1" i="0" u="none" strike="noStrike" kern="1200" cap="none" spc="0" normalizeH="0" baseline="0" noProof="0" dirty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6929454" y="5715016"/>
            <a:ext cx="1285884" cy="57150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6600" b="1" dirty="0" smtClean="0">
                <a:solidFill>
                  <a:srgbClr val="7030A0"/>
                </a:solidFill>
                <a:latin typeface="+mj-lt"/>
                <a:ea typeface="+mj-ea"/>
                <a:cs typeface="+mj-cs"/>
              </a:rPr>
              <a:t>5</a:t>
            </a:r>
            <a:r>
              <a:rPr kumimoji="0" lang="ru-RU" sz="6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endParaRPr kumimoji="0" lang="ru-RU" sz="6600" b="1" i="0" u="none" strike="noStrike" kern="1200" cap="none" spc="0" normalizeH="0" baseline="0" noProof="0" dirty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0" name="Picture 4" descr="http://mamadelki.ru/wp-content/uploads/2012/08/f43f75d783e5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488" y="1928802"/>
            <a:ext cx="3800539" cy="379066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868478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00B0F0"/>
                </a:solidFill>
              </a:rPr>
              <a:t> Посчитай слова от 1 до 5</a:t>
            </a:r>
            <a:br>
              <a:rPr lang="ru-RU" b="1" dirty="0" smtClean="0">
                <a:solidFill>
                  <a:srgbClr val="00B0F0"/>
                </a:solidFill>
              </a:rPr>
            </a:br>
            <a:r>
              <a:rPr lang="ru-RU" b="1" u="sng" dirty="0" err="1" smtClean="0">
                <a:solidFill>
                  <a:srgbClr val="00B0F0"/>
                </a:solidFill>
              </a:rPr>
              <a:t>шипованая</a:t>
            </a:r>
            <a:r>
              <a:rPr lang="ru-RU" b="1" u="sng" dirty="0" smtClean="0">
                <a:solidFill>
                  <a:srgbClr val="00B0F0"/>
                </a:solidFill>
              </a:rPr>
              <a:t> шина</a:t>
            </a:r>
            <a:endParaRPr lang="ru-RU" b="1" u="sng" dirty="0">
              <a:solidFill>
                <a:srgbClr val="00B0F0"/>
              </a:solidFill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1285852" y="5786454"/>
            <a:ext cx="1285884" cy="57150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1 </a:t>
            </a:r>
            <a:endParaRPr kumimoji="0" lang="ru-RU" sz="6600" b="1" i="0" u="none" strike="noStrike" kern="1200" cap="none" spc="0" normalizeH="0" baseline="0" noProof="0" dirty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2857488" y="5786454"/>
            <a:ext cx="1285884" cy="57150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2 </a:t>
            </a:r>
            <a:endParaRPr kumimoji="0" lang="ru-RU" sz="6600" b="1" i="0" u="none" strike="noStrike" kern="1200" cap="none" spc="0" normalizeH="0" baseline="0" noProof="0" dirty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4286248" y="5786454"/>
            <a:ext cx="1285884" cy="57150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6600" b="1" dirty="0" smtClean="0">
                <a:solidFill>
                  <a:srgbClr val="7030A0"/>
                </a:solidFill>
                <a:latin typeface="+mj-lt"/>
                <a:ea typeface="+mj-ea"/>
                <a:cs typeface="+mj-cs"/>
              </a:rPr>
              <a:t>3</a:t>
            </a:r>
            <a:r>
              <a:rPr kumimoji="0" lang="ru-RU" sz="6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endParaRPr kumimoji="0" lang="ru-RU" sz="6600" b="1" i="0" u="none" strike="noStrike" kern="1200" cap="none" spc="0" normalizeH="0" baseline="0" noProof="0" dirty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5643570" y="5715016"/>
            <a:ext cx="1285884" cy="57150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6600" b="1" dirty="0" smtClean="0">
                <a:solidFill>
                  <a:srgbClr val="7030A0"/>
                </a:solidFill>
                <a:latin typeface="+mj-lt"/>
                <a:ea typeface="+mj-ea"/>
                <a:cs typeface="+mj-cs"/>
              </a:rPr>
              <a:t>4</a:t>
            </a:r>
            <a:r>
              <a:rPr kumimoji="0" lang="ru-RU" sz="6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endParaRPr kumimoji="0" lang="ru-RU" sz="6600" b="1" i="0" u="none" strike="noStrike" kern="1200" cap="none" spc="0" normalizeH="0" baseline="0" noProof="0" dirty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6929454" y="5715016"/>
            <a:ext cx="1285884" cy="57150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6600" b="1" dirty="0" smtClean="0">
                <a:solidFill>
                  <a:srgbClr val="7030A0"/>
                </a:solidFill>
                <a:latin typeface="+mj-lt"/>
                <a:ea typeface="+mj-ea"/>
                <a:cs typeface="+mj-cs"/>
              </a:rPr>
              <a:t>5</a:t>
            </a:r>
            <a:r>
              <a:rPr kumimoji="0" lang="ru-RU" sz="6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endParaRPr kumimoji="0" lang="ru-RU" sz="6600" b="1" i="0" u="none" strike="noStrike" kern="1200" cap="none" spc="0" normalizeH="0" baseline="0" noProof="0" dirty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9" name="Picture 2" descr="http://kordail.com/images/stories/virtuemart/product/shina_pnevmaticheskaya_solideal_300-15-18_b78115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9861498">
            <a:off x="3000364" y="2071678"/>
            <a:ext cx="2584175" cy="37147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B0F0"/>
                </a:solidFill>
              </a:rPr>
              <a:t>Повтори предложения</a:t>
            </a:r>
            <a:endParaRPr lang="ru-RU" b="1" dirty="0">
              <a:solidFill>
                <a:srgbClr val="00B0F0"/>
              </a:solidFill>
            </a:endParaRPr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467544" y="1340768"/>
            <a:ext cx="8229600" cy="50405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742950" marR="0" lvl="0" indent="-742950" algn="just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ru-RU" sz="4400" dirty="0" smtClean="0">
                <a:solidFill>
                  <a:srgbClr val="002060"/>
                </a:solidFill>
                <a:latin typeface="+mj-lt"/>
                <a:ea typeface="+mj-ea"/>
                <a:cs typeface="+mj-cs"/>
              </a:rPr>
              <a:t>Н</a:t>
            </a:r>
            <a:r>
              <a:rPr kumimoji="0" lang="ru-RU" sz="440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а шахте шумно.</a:t>
            </a:r>
          </a:p>
          <a:p>
            <a:pPr marL="742950" marR="0" lvl="0" indent="-742950" algn="just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ru-RU" sz="4400" dirty="0" smtClean="0">
                <a:solidFill>
                  <a:srgbClr val="002060"/>
                </a:solidFill>
                <a:latin typeface="+mj-lt"/>
                <a:ea typeface="+mj-ea"/>
                <a:cs typeface="+mj-cs"/>
              </a:rPr>
              <a:t>У мамы шелковая шаль.</a:t>
            </a:r>
          </a:p>
          <a:p>
            <a:pPr marL="742950" marR="0" lvl="0" indent="-742950" algn="just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ru-RU" sz="440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Шут выдумывает шутки.</a:t>
            </a:r>
          </a:p>
          <a:p>
            <a:pPr marL="742950" marR="0" lvl="0" indent="-742950" algn="just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ru-RU" sz="4400" dirty="0" smtClean="0">
                <a:solidFill>
                  <a:srgbClr val="002060"/>
                </a:solidFill>
                <a:latin typeface="+mj-lt"/>
                <a:ea typeface="+mj-ea"/>
                <a:cs typeface="+mj-cs"/>
              </a:rPr>
              <a:t>Мама будет шить шубу</a:t>
            </a:r>
            <a:r>
              <a:rPr kumimoji="0" lang="ru-RU" sz="440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.</a:t>
            </a:r>
          </a:p>
          <a:p>
            <a:pPr marL="742950" marR="0" lvl="0" indent="-742950" algn="just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ru-RU" sz="4400" dirty="0" smtClean="0">
                <a:solidFill>
                  <a:srgbClr val="002060"/>
                </a:solidFill>
                <a:latin typeface="+mj-lt"/>
                <a:ea typeface="+mj-ea"/>
                <a:cs typeface="+mj-cs"/>
              </a:rPr>
              <a:t>Шеф не любит шума.</a:t>
            </a:r>
          </a:p>
          <a:p>
            <a:pPr marL="742950" marR="0" lvl="0" indent="-742950" algn="just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ru-RU" sz="440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ru-RU" sz="4400" i="0" u="sng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У Шуры шарик</a:t>
            </a:r>
            <a:r>
              <a:rPr kumimoji="0" lang="ru-RU" sz="4400" i="0" u="none" strike="noStrike" kern="1200" cap="none" spc="0" normalizeH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.</a:t>
            </a:r>
            <a:endParaRPr kumimoji="0" lang="ru-RU" sz="4400" i="0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45058" name="Picture 2" descr="http://i812.photobucket.com/albums/zz44/GoldenMotor/emoticons/daydream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7000892" y="3929066"/>
            <a:ext cx="1785950" cy="25003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B0F0"/>
                </a:solidFill>
              </a:rPr>
              <a:t>Измени предложения</a:t>
            </a:r>
            <a:endParaRPr lang="ru-RU" dirty="0">
              <a:solidFill>
                <a:srgbClr val="00B0F0"/>
              </a:solidFill>
            </a:endParaRPr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611560" y="1412776"/>
            <a:ext cx="8001056" cy="51845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Я </a:t>
            </a:r>
            <a:r>
              <a:rPr lang="ru-RU" sz="4400" b="1" dirty="0" smtClean="0">
                <a:solidFill>
                  <a:srgbClr val="002060"/>
                </a:solidFill>
                <a:latin typeface="+mj-lt"/>
                <a:ea typeface="+mj-ea"/>
                <a:cs typeface="+mj-cs"/>
              </a:rPr>
              <a:t>шагаю в шинели</a:t>
            </a: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.</a:t>
            </a:r>
          </a:p>
          <a:p>
            <a:pPr algn="ctr">
              <a:spcBef>
                <a:spcPct val="0"/>
              </a:spcBef>
            </a:pPr>
            <a:r>
              <a:rPr lang="ru-RU" sz="4400" b="1" dirty="0" smtClean="0">
                <a:solidFill>
                  <a:srgbClr val="FF0000"/>
                </a:solidFill>
              </a:rPr>
              <a:t>Он… Она… Мы… Вы… Они…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800" b="1" i="0" u="none" strike="noStrike" kern="1200" cap="none" spc="0" normalizeH="0" baseline="0" noProof="0" dirty="0" smtClean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800" b="1" i="0" u="none" strike="noStrike" kern="1200" cap="none" spc="0" normalizeH="0" baseline="0" noProof="0" dirty="0" smtClean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800" b="1" dirty="0" smtClean="0">
              <a:solidFill>
                <a:schemeClr val="accent4">
                  <a:lumMod val="50000"/>
                </a:schemeClr>
              </a:solidFill>
              <a:latin typeface="+mj-lt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800" b="1" i="0" u="none" strike="noStrike" kern="1200" cap="none" spc="0" normalizeH="0" baseline="0" noProof="0" dirty="0" smtClean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Я покупаю шампунь.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400" b="1" dirty="0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Он… Она… Мы… Вы… Они…</a:t>
            </a:r>
          </a:p>
          <a:p>
            <a:pPr algn="ctr">
              <a:spcBef>
                <a:spcPct val="0"/>
              </a:spcBef>
              <a:defRPr/>
            </a:pPr>
            <a:endParaRPr lang="ru-RU" sz="800" b="1" dirty="0" smtClean="0">
              <a:solidFill>
                <a:srgbClr val="002060"/>
              </a:solidFill>
              <a:latin typeface="+mj-lt"/>
              <a:ea typeface="+mj-ea"/>
              <a:cs typeface="+mj-cs"/>
            </a:endParaRPr>
          </a:p>
          <a:p>
            <a:pPr algn="ctr">
              <a:spcBef>
                <a:spcPct val="0"/>
              </a:spcBef>
              <a:defRPr/>
            </a:pPr>
            <a:endParaRPr lang="ru-RU" sz="800" b="1" dirty="0" smtClean="0">
              <a:solidFill>
                <a:srgbClr val="002060"/>
              </a:solidFill>
              <a:latin typeface="+mj-lt"/>
              <a:ea typeface="+mj-ea"/>
              <a:cs typeface="+mj-cs"/>
            </a:endParaRPr>
          </a:p>
          <a:p>
            <a:pPr algn="ctr">
              <a:spcBef>
                <a:spcPct val="0"/>
              </a:spcBef>
              <a:defRPr/>
            </a:pPr>
            <a:endParaRPr lang="ru-RU" sz="800" b="1" dirty="0" smtClean="0">
              <a:solidFill>
                <a:srgbClr val="002060"/>
              </a:solidFill>
              <a:latin typeface="+mj-lt"/>
              <a:ea typeface="+mj-ea"/>
              <a:cs typeface="+mj-cs"/>
            </a:endParaRPr>
          </a:p>
          <a:p>
            <a:pPr algn="ctr">
              <a:spcBef>
                <a:spcPct val="0"/>
              </a:spcBef>
              <a:defRPr/>
            </a:pPr>
            <a:endParaRPr lang="ru-RU" sz="800" b="1" dirty="0" smtClean="0">
              <a:solidFill>
                <a:srgbClr val="002060"/>
              </a:solidFill>
              <a:latin typeface="+mj-lt"/>
              <a:ea typeface="+mj-ea"/>
              <a:cs typeface="+mj-cs"/>
            </a:endParaRPr>
          </a:p>
          <a:p>
            <a:pPr algn="ctr">
              <a:spcBef>
                <a:spcPct val="0"/>
              </a:spcBef>
              <a:defRPr/>
            </a:pPr>
            <a:r>
              <a:rPr lang="ru-RU" sz="4400" b="1" dirty="0" smtClean="0">
                <a:solidFill>
                  <a:srgbClr val="002060"/>
                </a:solidFill>
                <a:latin typeface="+mj-lt"/>
                <a:ea typeface="+mj-ea"/>
                <a:cs typeface="+mj-cs"/>
              </a:rPr>
              <a:t>Я нюхаю шиповник.</a:t>
            </a:r>
            <a:r>
              <a:rPr lang="ru-RU" sz="4400" b="1" dirty="0" smtClean="0">
                <a:solidFill>
                  <a:srgbClr val="002060"/>
                </a:solidFill>
              </a:rPr>
              <a:t> </a:t>
            </a:r>
          </a:p>
          <a:p>
            <a:pPr algn="ctr">
              <a:spcBef>
                <a:spcPct val="0"/>
              </a:spcBef>
              <a:defRPr/>
            </a:pPr>
            <a:r>
              <a:rPr lang="ru-RU" sz="4400" b="1" dirty="0" smtClean="0">
                <a:solidFill>
                  <a:srgbClr val="FF0000"/>
                </a:solidFill>
              </a:rPr>
              <a:t>Он… Она… Мы… Вы… Они…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54" name="Picture 2" descr="http://akartinki.narod.ru/215651321/Pic_173.ru_32.gif"/>
          <p:cNvPicPr>
            <a:picLocks noChangeAspect="1" noChangeArrowheads="1" noCrop="1"/>
          </p:cNvPicPr>
          <p:nvPr/>
        </p:nvPicPr>
        <p:blipFill>
          <a:blip r:embed="rId3" cstate="print">
            <a:lum bright="1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49156" name="Picture 4" descr="http://bestgif.narod.ru/muliki/multik-22.gif"/>
          <p:cNvPicPr>
            <a:picLocks noChangeAspect="1" noChangeArrowheads="1"/>
          </p:cNvPicPr>
          <p:nvPr/>
        </p:nvPicPr>
        <p:blipFill>
          <a:blip r:embed="rId4" cstate="print">
            <a:lum bright="-10000" contrast="20000"/>
          </a:blip>
          <a:srcRect/>
          <a:stretch>
            <a:fillRect/>
          </a:stretch>
        </p:blipFill>
        <p:spPr bwMode="auto">
          <a:xfrm>
            <a:off x="1428728" y="1214422"/>
            <a:ext cx="5072098" cy="5457323"/>
          </a:xfrm>
          <a:prstGeom prst="rect">
            <a:avLst/>
          </a:prstGeom>
          <a:noFill/>
        </p:spPr>
      </p:pic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143000"/>
          </a:xfrm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Молодец!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6" name="Picture 2" descr="http://www.playcast.ru/uploads/2016/03/10/17763900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857720" y="0"/>
            <a:ext cx="4286280" cy="42862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7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" dur="500" tmFilter="0, 0; .2, .5; .8, .5; 1, 0"/>
                                        <p:tgtEl>
                                          <p:spTgt spid="4915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9" dur="250" autoRev="1" fill="hold"/>
                                        <p:tgtEl>
                                          <p:spTgt spid="4915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54162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00B0F0"/>
                </a:solidFill>
              </a:rPr>
              <a:t>Повтори слоги</a:t>
            </a:r>
            <a:endParaRPr lang="ru-RU" b="1" dirty="0">
              <a:solidFill>
                <a:srgbClr val="00B0F0"/>
              </a:solidFill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0" y="1412776"/>
          <a:ext cx="9144000" cy="3132348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2286000"/>
                <a:gridCol w="2286000"/>
                <a:gridCol w="2286000"/>
                <a:gridCol w="2286000"/>
              </a:tblGrid>
              <a:tr h="1044116">
                <a:tc>
                  <a:txBody>
                    <a:bodyPr/>
                    <a:lstStyle/>
                    <a:p>
                      <a:pPr algn="ctr"/>
                      <a:r>
                        <a:rPr lang="ru-RU" sz="4000" dirty="0" smtClean="0">
                          <a:solidFill>
                            <a:srgbClr val="FF0000"/>
                          </a:solidFill>
                        </a:rPr>
                        <a:t>ша</a:t>
                      </a:r>
                      <a:endParaRPr lang="ru-RU" sz="40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dirty="0" err="1" smtClean="0">
                          <a:solidFill>
                            <a:srgbClr val="FF0000"/>
                          </a:solidFill>
                        </a:rPr>
                        <a:t>шо</a:t>
                      </a:r>
                      <a:endParaRPr lang="ru-RU" sz="40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dirty="0" err="1" smtClean="0">
                          <a:solidFill>
                            <a:srgbClr val="FF0000"/>
                          </a:solidFill>
                        </a:rPr>
                        <a:t>шу</a:t>
                      </a:r>
                      <a:endParaRPr lang="ru-RU" sz="40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dirty="0" err="1" smtClean="0">
                          <a:solidFill>
                            <a:srgbClr val="FF0000"/>
                          </a:solidFill>
                        </a:rPr>
                        <a:t>ши</a:t>
                      </a:r>
                      <a:endParaRPr lang="ru-RU" sz="40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1044116">
                <a:tc>
                  <a:txBody>
                    <a:bodyPr/>
                    <a:lstStyle/>
                    <a:p>
                      <a:pPr algn="ctr"/>
                      <a:r>
                        <a:rPr lang="ru-RU" sz="4000" smtClean="0">
                          <a:solidFill>
                            <a:srgbClr val="FF0000"/>
                          </a:solidFill>
                        </a:rPr>
                        <a:t>ша-ша</a:t>
                      </a:r>
                      <a:endParaRPr lang="ru-RU" sz="40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dirty="0" err="1" smtClean="0">
                          <a:solidFill>
                            <a:srgbClr val="FF0000"/>
                          </a:solidFill>
                        </a:rPr>
                        <a:t>шо-шо</a:t>
                      </a:r>
                      <a:endParaRPr lang="ru-RU" sz="40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dirty="0" err="1" smtClean="0">
                          <a:solidFill>
                            <a:srgbClr val="FF0000"/>
                          </a:solidFill>
                        </a:rPr>
                        <a:t>шу-шу</a:t>
                      </a:r>
                      <a:endParaRPr lang="ru-RU" sz="40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dirty="0" err="1" smtClean="0">
                          <a:solidFill>
                            <a:srgbClr val="FF0000"/>
                          </a:solidFill>
                        </a:rPr>
                        <a:t>ши-ши</a:t>
                      </a:r>
                      <a:endParaRPr lang="ru-RU" sz="40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1044116">
                <a:tc>
                  <a:txBody>
                    <a:bodyPr/>
                    <a:lstStyle/>
                    <a:p>
                      <a:pPr algn="ctr"/>
                      <a:r>
                        <a:rPr lang="ru-RU" sz="4000" dirty="0" err="1" smtClean="0">
                          <a:solidFill>
                            <a:srgbClr val="FF0000"/>
                          </a:solidFill>
                        </a:rPr>
                        <a:t>ша-шо</a:t>
                      </a:r>
                      <a:endParaRPr lang="ru-RU" sz="40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dirty="0" err="1" smtClean="0">
                          <a:solidFill>
                            <a:srgbClr val="FF0000"/>
                          </a:solidFill>
                        </a:rPr>
                        <a:t>шо-шу</a:t>
                      </a:r>
                      <a:endParaRPr lang="ru-RU" sz="40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dirty="0" err="1" smtClean="0">
                          <a:solidFill>
                            <a:srgbClr val="FF0000"/>
                          </a:solidFill>
                        </a:rPr>
                        <a:t>шу-ши</a:t>
                      </a:r>
                      <a:endParaRPr lang="ru-RU" sz="40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dirty="0" err="1" smtClean="0">
                          <a:solidFill>
                            <a:srgbClr val="FF0000"/>
                          </a:solidFill>
                        </a:rPr>
                        <a:t>ши-ша</a:t>
                      </a:r>
                      <a:endParaRPr lang="ru-RU" sz="40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5362" name="Picture 2" descr="http://www.klass39.ru/wp-content/uploads/2015/08/0_89368_840cfb2d_L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5984" y="4153856"/>
            <a:ext cx="4048120" cy="27041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B0F0"/>
                </a:solidFill>
              </a:rPr>
              <a:t>шитьё</a:t>
            </a:r>
            <a:endParaRPr lang="ru-RU" dirty="0">
              <a:solidFill>
                <a:srgbClr val="00B0F0"/>
              </a:solidFill>
            </a:endParaRPr>
          </a:p>
        </p:txBody>
      </p:sp>
      <p:pic>
        <p:nvPicPr>
          <p:cNvPr id="11266" name="Picture 2" descr="http://ps-shtychki.ucoz.ru/_ld/26/6232437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14546" y="1071546"/>
            <a:ext cx="4429156" cy="55721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B0F0"/>
                </a:solidFill>
              </a:rPr>
              <a:t>шутник</a:t>
            </a:r>
            <a:endParaRPr lang="ru-RU" dirty="0">
              <a:solidFill>
                <a:srgbClr val="00B0F0"/>
              </a:solidFill>
            </a:endParaRPr>
          </a:p>
        </p:txBody>
      </p:sp>
      <p:pic>
        <p:nvPicPr>
          <p:cNvPr id="10244" name="Picture 4" descr="http://mamadelki.ru/wp-content/uploads/2012/08/f43f75d783e5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14480" y="1142984"/>
            <a:ext cx="5515051" cy="55007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B0F0"/>
                </a:solidFill>
              </a:rPr>
              <a:t>шумовка</a:t>
            </a:r>
            <a:endParaRPr lang="ru-RU" dirty="0">
              <a:solidFill>
                <a:srgbClr val="00B0F0"/>
              </a:solidFill>
            </a:endParaRPr>
          </a:p>
        </p:txBody>
      </p:sp>
      <p:pic>
        <p:nvPicPr>
          <p:cNvPr id="9218" name="Picture 2" descr="http://photo.posudy.ru/products/4/4037/shumovka-vitesse-vs-1143.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00166" y="1785926"/>
            <a:ext cx="6656405" cy="37719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B0F0"/>
                </a:solidFill>
              </a:rPr>
              <a:t>шампиньон</a:t>
            </a:r>
            <a:endParaRPr lang="ru-RU" dirty="0">
              <a:solidFill>
                <a:srgbClr val="00B0F0"/>
              </a:solidFill>
            </a:endParaRPr>
          </a:p>
        </p:txBody>
      </p:sp>
      <p:pic>
        <p:nvPicPr>
          <p:cNvPr id="8194" name="Picture 2" descr="https://encrypted-tbn0.gstatic.com/images?q=tbn:ANd9GcRhxpxXwL4iaPOEs-Ze96e9IWA5Aef2cs9V0RZclj_TYLewuMdM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71670" y="1500174"/>
            <a:ext cx="5481626" cy="44291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u="sng" dirty="0" smtClean="0">
                <a:solidFill>
                  <a:srgbClr val="00B0F0"/>
                </a:solidFill>
              </a:rPr>
              <a:t>шоколад</a:t>
            </a:r>
            <a:endParaRPr lang="ru-RU" u="sng" dirty="0">
              <a:solidFill>
                <a:srgbClr val="00B0F0"/>
              </a:solidFill>
            </a:endParaRPr>
          </a:p>
        </p:txBody>
      </p:sp>
      <p:pic>
        <p:nvPicPr>
          <p:cNvPr id="7170" name="Picture 2" descr="http://ru.mondelezinternational.com/~/media/mondelezcorporate/ru/uploads/about-us/alpengold/agnut_200g.jpg?h=321&amp;la=ru-RU&amp;w=25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0298" y="1357298"/>
            <a:ext cx="4143404" cy="53201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u="sng" dirty="0" smtClean="0">
                <a:solidFill>
                  <a:srgbClr val="00B0F0"/>
                </a:solidFill>
              </a:rPr>
              <a:t>шелуха</a:t>
            </a:r>
            <a:endParaRPr lang="ru-RU" u="sng" dirty="0">
              <a:solidFill>
                <a:srgbClr val="00B0F0"/>
              </a:solidFill>
            </a:endParaRPr>
          </a:p>
        </p:txBody>
      </p:sp>
      <p:pic>
        <p:nvPicPr>
          <p:cNvPr id="5122" name="Picture 2" descr="http://shpilki.net/wp-content/uploads/plotnaya-i-suhaya--dva-osnovnyh-kriteriya-otbor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4414" y="1285860"/>
            <a:ext cx="6786610" cy="508995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u="sng" dirty="0" smtClean="0">
                <a:solidFill>
                  <a:srgbClr val="00B0F0"/>
                </a:solidFill>
              </a:rPr>
              <a:t>шатер</a:t>
            </a:r>
            <a:endParaRPr lang="ru-RU" u="sng" dirty="0">
              <a:solidFill>
                <a:srgbClr val="00B0F0"/>
              </a:solidFill>
            </a:endParaRPr>
          </a:p>
        </p:txBody>
      </p:sp>
      <p:pic>
        <p:nvPicPr>
          <p:cNvPr id="4100" name="Picture 4" descr="http://previews.123rf.com/images/yuliaglam/yuliaglam1204/yuliaglam120400063/13212903-illustration-of-circus-tent-Stock-Vector-fai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71670" y="1571612"/>
            <a:ext cx="5000636" cy="50006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191</TotalTime>
  <Words>151</Words>
  <Application>Microsoft Office PowerPoint</Application>
  <PresentationFormat>Экран (4:3)</PresentationFormat>
  <Paragraphs>64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Звук Ш. Занятие №1, часть 2 </vt:lpstr>
      <vt:lpstr>Повтори слоги</vt:lpstr>
      <vt:lpstr>шитьё</vt:lpstr>
      <vt:lpstr>шутник</vt:lpstr>
      <vt:lpstr>шумовка</vt:lpstr>
      <vt:lpstr>шампиньон</vt:lpstr>
      <vt:lpstr>шоколад</vt:lpstr>
      <vt:lpstr>шелуха</vt:lpstr>
      <vt:lpstr>шатер</vt:lpstr>
      <vt:lpstr>Игра «Один – много» шампунь - шампуни</vt:lpstr>
      <vt:lpstr>шумовка - шумовки</vt:lpstr>
      <vt:lpstr>шакал - шакалы</vt:lpstr>
      <vt:lpstr>шинель - шинели</vt:lpstr>
      <vt:lpstr> Посчитай слова от 1 до 5 шутник</vt:lpstr>
      <vt:lpstr> Посчитай слова от 1 до 5 шипованая шина</vt:lpstr>
      <vt:lpstr>Повтори предложения</vt:lpstr>
      <vt:lpstr>Измени предложения</vt:lpstr>
      <vt:lpstr>Молодец!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Звук Ш. Занятие №1, часть 2 </dc:title>
  <dc:creator>Владимир Спирев</dc:creator>
  <cp:lastModifiedBy>Uchitel-31_2</cp:lastModifiedBy>
  <cp:revision>15</cp:revision>
  <dcterms:created xsi:type="dcterms:W3CDTF">2016-06-14T12:12:52Z</dcterms:created>
  <dcterms:modified xsi:type="dcterms:W3CDTF">2017-09-27T09:08:54Z</dcterms:modified>
</cp:coreProperties>
</file>