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70" r:id="rId4"/>
    <p:sldId id="271" r:id="rId5"/>
    <p:sldId id="279" r:id="rId6"/>
    <p:sldId id="280" r:id="rId7"/>
    <p:sldId id="272" r:id="rId8"/>
    <p:sldId id="275" r:id="rId9"/>
    <p:sldId id="276" r:id="rId10"/>
    <p:sldId id="277" r:id="rId11"/>
    <p:sldId id="278" r:id="rId12"/>
    <p:sldId id="281" r:id="rId13"/>
    <p:sldId id="282" r:id="rId14"/>
    <p:sldId id="283" r:id="rId15"/>
    <p:sldId id="284" r:id="rId16"/>
    <p:sldId id="286" r:id="rId17"/>
    <p:sldId id="287" r:id="rId18"/>
    <p:sldId id="288" r:id="rId19"/>
    <p:sldId id="289" r:id="rId20"/>
    <p:sldId id="290" r:id="rId21"/>
    <p:sldId id="291" r:id="rId22"/>
    <p:sldId id="292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293" autoAdjust="0"/>
    <p:restoredTop sz="94660"/>
  </p:normalViewPr>
  <p:slideViewPr>
    <p:cSldViewPr>
      <p:cViewPr>
        <p:scale>
          <a:sx n="70" d="100"/>
          <a:sy n="70" d="100"/>
        </p:scale>
        <p:origin x="-948" y="-9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gif"/><Relationship Id="rId4" Type="http://schemas.openxmlformats.org/officeDocument/2006/relationships/image" Target="../media/image21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B0F0"/>
                </a:solidFill>
              </a:rPr>
              <a:t>Звук Ш.</a:t>
            </a:r>
            <a:br>
              <a:rPr lang="ru-RU" b="1" i="1" dirty="0" smtClean="0">
                <a:solidFill>
                  <a:srgbClr val="00B0F0"/>
                </a:solidFill>
              </a:rPr>
            </a:br>
            <a:r>
              <a:rPr lang="ru-RU" b="1" i="1" dirty="0" smtClean="0">
                <a:solidFill>
                  <a:srgbClr val="00B0F0"/>
                </a:solidFill>
              </a:rPr>
              <a:t>Занятие №1, часть </a:t>
            </a:r>
            <a:r>
              <a:rPr lang="ru-RU" b="1" i="1" dirty="0" smtClean="0">
                <a:solidFill>
                  <a:srgbClr val="00B0F0"/>
                </a:solidFill>
              </a:rPr>
              <a:t>2 </a:t>
            </a:r>
            <a:endParaRPr lang="ru-RU" b="1" i="1" dirty="0">
              <a:solidFill>
                <a:srgbClr val="00B0F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Прямой слог в начале слова</a:t>
            </a:r>
          </a:p>
          <a:p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428604"/>
            <a:ext cx="43577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Составитель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Учитель-логопед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Спирева</a:t>
            </a:r>
            <a:r>
              <a:rPr lang="ru-RU" dirty="0" smtClean="0">
                <a:solidFill>
                  <a:srgbClr val="FF0000"/>
                </a:solidFill>
              </a:rPr>
              <a:t> Наталья Анатольевна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solidFill>
                  <a:srgbClr val="00B0F0"/>
                </a:solidFill>
              </a:rPr>
              <a:t>ширма</a:t>
            </a:r>
            <a:endParaRPr lang="ru-RU" u="sng" dirty="0">
              <a:solidFill>
                <a:srgbClr val="00B0F0"/>
              </a:solidFill>
            </a:endParaRPr>
          </a:p>
        </p:txBody>
      </p:sp>
      <p:pic>
        <p:nvPicPr>
          <p:cNvPr id="19458" name="Picture 2" descr="http://st.yuterra.ru/upload/images/10/27/12827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1285860"/>
            <a:ext cx="5381620" cy="53816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solidFill>
                  <a:srgbClr val="00B0F0"/>
                </a:solidFill>
              </a:rPr>
              <a:t>шорты</a:t>
            </a:r>
            <a:endParaRPr lang="ru-RU" u="sng" dirty="0">
              <a:solidFill>
                <a:srgbClr val="00B0F0"/>
              </a:solidFill>
            </a:endParaRPr>
          </a:p>
        </p:txBody>
      </p:sp>
      <p:pic>
        <p:nvPicPr>
          <p:cNvPr id="18434" name="Picture 2" descr="https://static12.insales.ru/images/products/1/7786/32415338/EKB-005_%D0%B3%D0%BE%D0%BB%D1%83%D0%B1%D0%BE%D0%B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714488"/>
            <a:ext cx="5200467" cy="4071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Игра </a:t>
            </a:r>
            <a:r>
              <a:rPr lang="ru-RU" b="1" dirty="0" smtClean="0">
                <a:solidFill>
                  <a:srgbClr val="00B0F0"/>
                </a:solidFill>
              </a:rPr>
              <a:t>«Один – много»</a:t>
            </a:r>
            <a:br>
              <a:rPr lang="ru-RU" b="1" dirty="0" smtClean="0">
                <a:solidFill>
                  <a:srgbClr val="00B0F0"/>
                </a:solidFill>
              </a:rPr>
            </a:br>
            <a:r>
              <a:rPr lang="ru-RU" dirty="0" smtClean="0">
                <a:solidFill>
                  <a:srgbClr val="00B0F0"/>
                </a:solidFill>
              </a:rPr>
              <a:t>шина - шины 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4" name="Picture 2" descr="http://kordail.com/images/stories/virtuemart/product/shina_pnevmaticheskaya_solideal_300-15-18_b781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714488"/>
            <a:ext cx="3230223" cy="4643446"/>
          </a:xfrm>
          <a:prstGeom prst="rect">
            <a:avLst/>
          </a:prstGeom>
          <a:noFill/>
        </p:spPr>
      </p:pic>
      <p:pic>
        <p:nvPicPr>
          <p:cNvPr id="38916" name="Picture 4" descr="http://www.germess.ru/media/pictures/catalog_items/photo/thumbs/7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2143116"/>
            <a:ext cx="4405325" cy="44053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шапка - шапки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39938" name="Picture 2" descr="http://svoimi-rukami-club.ru/upload/image/kartina_iz_bumagi/536069573c9f781183e42822b0f658f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1500174"/>
            <a:ext cx="3957577" cy="4429156"/>
          </a:xfrm>
          <a:prstGeom prst="rect">
            <a:avLst/>
          </a:prstGeom>
          <a:noFill/>
        </p:spPr>
      </p:pic>
      <p:pic>
        <p:nvPicPr>
          <p:cNvPr id="4" name="Picture 2" descr="http://www.traveler-shop.ru/files/katalog/4892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357298"/>
            <a:ext cx="4762500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шайба - шайбы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40962" name="Picture 2" descr="http://www.rollerhockey.ru/images/stories/big_4694_21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2071678"/>
            <a:ext cx="3548054" cy="2838443"/>
          </a:xfrm>
          <a:prstGeom prst="rect">
            <a:avLst/>
          </a:prstGeom>
          <a:noFill/>
        </p:spPr>
      </p:pic>
      <p:pic>
        <p:nvPicPr>
          <p:cNvPr id="40964" name="Picture 4" descr="https://encrypted-tbn2.gstatic.com/images?q=tbn:ANd9GcQ5BRHPnoF3Ko7LztIoeJ5AdqjOQD2F3GjgXrH7yFhg1QoXqoL8n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2500306"/>
            <a:ext cx="3516087" cy="350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шея - шеи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41986" name="Picture 2" descr="https://i.ytimg.com/vi/dtVuVcR7qKc/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071678"/>
            <a:ext cx="4318030" cy="2428892"/>
          </a:xfrm>
          <a:prstGeom prst="rect">
            <a:avLst/>
          </a:prstGeom>
          <a:noFill/>
        </p:spPr>
      </p:pic>
      <p:pic>
        <p:nvPicPr>
          <p:cNvPr id="41988" name="Picture 4" descr="http://www.mariaskolarikou.com/wp-content/uploads/2013/07/women-neck-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30851"/>
          <a:stretch>
            <a:fillRect/>
          </a:stretch>
        </p:blipFill>
        <p:spPr bwMode="auto">
          <a:xfrm>
            <a:off x="3428992" y="3429000"/>
            <a:ext cx="5293702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F0"/>
                </a:solidFill>
              </a:rPr>
              <a:t> Посчитай слова от 1 до 5</a:t>
            </a:r>
            <a:br>
              <a:rPr lang="ru-RU" b="1" dirty="0" smtClean="0">
                <a:solidFill>
                  <a:srgbClr val="00B0F0"/>
                </a:solidFill>
              </a:rPr>
            </a:br>
            <a:r>
              <a:rPr lang="ru-RU" b="1" dirty="0" smtClean="0">
                <a:solidFill>
                  <a:srgbClr val="00B0F0"/>
                </a:solidFill>
              </a:rPr>
              <a:t>шуба</a:t>
            </a:r>
            <a:br>
              <a:rPr lang="ru-RU" b="1" dirty="0" smtClean="0">
                <a:solidFill>
                  <a:srgbClr val="00B0F0"/>
                </a:solidFill>
              </a:rPr>
            </a:br>
            <a:r>
              <a:rPr lang="ru-RU" sz="2000" b="1" dirty="0" smtClean="0">
                <a:solidFill>
                  <a:srgbClr val="00B0F0"/>
                </a:solidFill>
              </a:rPr>
              <a:t>одна шуба, две шубы, три шубы, четыре шубы, пять шуб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285852" y="5786454"/>
            <a:ext cx="1285884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 </a:t>
            </a:r>
            <a:endParaRPr kumimoji="0" lang="ru-RU" sz="66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857488" y="5786454"/>
            <a:ext cx="1285884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 </a:t>
            </a:r>
            <a:endParaRPr kumimoji="0" lang="ru-RU" sz="66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286248" y="5786454"/>
            <a:ext cx="1285884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b="1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3</a:t>
            </a: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66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643570" y="5715016"/>
            <a:ext cx="1285884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b="1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4</a:t>
            </a: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66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929454" y="5715016"/>
            <a:ext cx="1285884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b="1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5</a:t>
            </a: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66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3010" name="Picture 2" descr="http://www.potrepedia.ru/shuby/kup_sh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50" y="1928802"/>
            <a:ext cx="30099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F0"/>
                </a:solidFill>
              </a:rPr>
              <a:t> Посчитай слова от 1 до 5</a:t>
            </a:r>
            <a:br>
              <a:rPr lang="ru-RU" b="1" dirty="0" smtClean="0">
                <a:solidFill>
                  <a:srgbClr val="00B0F0"/>
                </a:solidFill>
              </a:rPr>
            </a:br>
            <a:r>
              <a:rPr lang="ru-RU" b="1" dirty="0" smtClean="0">
                <a:solidFill>
                  <a:srgbClr val="00B0F0"/>
                </a:solidFill>
              </a:rPr>
              <a:t>шапка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285852" y="5786454"/>
            <a:ext cx="1285884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 </a:t>
            </a:r>
            <a:endParaRPr kumimoji="0" lang="ru-RU" sz="66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857488" y="5786454"/>
            <a:ext cx="1285884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 </a:t>
            </a:r>
            <a:endParaRPr kumimoji="0" lang="ru-RU" sz="66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286248" y="5786454"/>
            <a:ext cx="1285884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b="1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3</a:t>
            </a: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66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643570" y="5715016"/>
            <a:ext cx="1285884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b="1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4</a:t>
            </a: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66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929454" y="5715016"/>
            <a:ext cx="1285884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b="1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5</a:t>
            </a: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66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Picture 2" descr="http://www.traveler-shop.ru/files/katalog/4892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1857364"/>
            <a:ext cx="3690930" cy="36909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F0"/>
                </a:solidFill>
              </a:rPr>
              <a:t> Посчитай слова от 1 до 5</a:t>
            </a:r>
            <a:br>
              <a:rPr lang="ru-RU" b="1" dirty="0" smtClean="0">
                <a:solidFill>
                  <a:srgbClr val="00B0F0"/>
                </a:solidFill>
              </a:rPr>
            </a:br>
            <a:r>
              <a:rPr lang="ru-RU" b="1" dirty="0" smtClean="0">
                <a:solidFill>
                  <a:srgbClr val="00B0F0"/>
                </a:solidFill>
              </a:rPr>
              <a:t>шея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285852" y="5786454"/>
            <a:ext cx="1285884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 </a:t>
            </a:r>
            <a:endParaRPr kumimoji="0" lang="ru-RU" sz="66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857488" y="5786454"/>
            <a:ext cx="1285884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 </a:t>
            </a:r>
            <a:endParaRPr kumimoji="0" lang="ru-RU" sz="66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286248" y="5786454"/>
            <a:ext cx="1285884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b="1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3</a:t>
            </a: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66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643570" y="5715016"/>
            <a:ext cx="1285884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b="1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4</a:t>
            </a: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66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929454" y="5715016"/>
            <a:ext cx="1285884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b="1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5</a:t>
            </a: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66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Picture 4" descr="http://www.mariaskolarikou.com/wp-content/uploads/2013/07/women-neck-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30851"/>
          <a:stretch>
            <a:fillRect/>
          </a:stretch>
        </p:blipFill>
        <p:spPr bwMode="auto">
          <a:xfrm>
            <a:off x="1857356" y="2214554"/>
            <a:ext cx="5293702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F0"/>
                </a:solidFill>
              </a:rPr>
              <a:t> Посчитай слова от 1 до 5</a:t>
            </a:r>
            <a:br>
              <a:rPr lang="ru-RU" b="1" dirty="0" smtClean="0">
                <a:solidFill>
                  <a:srgbClr val="00B0F0"/>
                </a:solidFill>
              </a:rPr>
            </a:br>
            <a:r>
              <a:rPr lang="ru-RU" b="1" dirty="0" smtClean="0">
                <a:solidFill>
                  <a:srgbClr val="00B0F0"/>
                </a:solidFill>
              </a:rPr>
              <a:t>шина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285852" y="5786454"/>
            <a:ext cx="1285884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 </a:t>
            </a:r>
            <a:endParaRPr kumimoji="0" lang="ru-RU" sz="66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857488" y="5786454"/>
            <a:ext cx="1285884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 </a:t>
            </a:r>
            <a:endParaRPr kumimoji="0" lang="ru-RU" sz="66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286248" y="5786454"/>
            <a:ext cx="1285884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b="1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3</a:t>
            </a: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66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643570" y="5715016"/>
            <a:ext cx="1285884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b="1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4</a:t>
            </a: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66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929454" y="5715016"/>
            <a:ext cx="1285884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b="1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5</a:t>
            </a: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66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" name="Picture 2" descr="http://kordail.com/images/stories/virtuemart/product/shina_pnevmaticheskaya_solideal_300-15-18_b781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836147">
            <a:off x="3103064" y="2094707"/>
            <a:ext cx="2589321" cy="3722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шуба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27650" name="Picture 2" descr="http://www.potrepedia.ru/shuby/kup_sh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1142984"/>
            <a:ext cx="4286280" cy="54256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</a:rPr>
              <a:t>Повтори предложения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67544" y="1340768"/>
            <a:ext cx="8229600" cy="50405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742950" marR="0" lvl="0" indent="-74295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4400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Н</a:t>
            </a:r>
            <a: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 шахте шумно.</a:t>
            </a:r>
          </a:p>
          <a:p>
            <a:pPr marL="742950" marR="0" lvl="0" indent="-74295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4400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У мамы шелковая шаль.</a:t>
            </a:r>
          </a:p>
          <a:p>
            <a:pPr marL="742950" marR="0" lvl="0" indent="-74295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Шут выдумывает шутки.</a:t>
            </a:r>
          </a:p>
          <a:p>
            <a:pPr marL="742950" marR="0" lvl="0" indent="-74295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4400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Мама будет шить шубу</a:t>
            </a:r>
            <a: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</a:p>
          <a:p>
            <a:pPr marL="742950" marR="0" lvl="0" indent="-74295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4400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Шеф не любит шума.</a:t>
            </a:r>
          </a:p>
          <a:p>
            <a:pPr marL="742950" marR="0" lvl="0" indent="-74295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400" i="0" u="sng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У Шуры шарик</a:t>
            </a:r>
            <a:r>
              <a:rPr kumimoji="0" lang="ru-RU" sz="440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endParaRPr kumimoji="0" lang="ru-RU" sz="440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5058" name="Picture 2" descr="http://i812.photobucket.com/albums/zz44/GoldenMotor/emoticons/daydream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000892" y="3929066"/>
            <a:ext cx="1785950" cy="25003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Измени предложения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611560" y="1412776"/>
            <a:ext cx="8001056" cy="51845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Я </a:t>
            </a:r>
            <a:r>
              <a:rPr lang="ru-RU" sz="44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мою шею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</a:p>
          <a:p>
            <a:pPr algn="ctr">
              <a:spcBef>
                <a:spcPct val="0"/>
              </a:spcBef>
            </a:pPr>
            <a:r>
              <a:rPr lang="ru-RU" sz="4400" b="1" dirty="0" smtClean="0">
                <a:solidFill>
                  <a:srgbClr val="FF0000"/>
                </a:solidFill>
              </a:rPr>
              <a:t>Он… Она… Мы… Вы… Они…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800" b="1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800" b="1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800" b="1" dirty="0" smtClean="0">
              <a:solidFill>
                <a:schemeClr val="accent4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800" b="1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Я покупаю шапку.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Он… Она… Мы… Вы… Они…</a:t>
            </a:r>
          </a:p>
          <a:p>
            <a:pPr algn="ctr">
              <a:spcBef>
                <a:spcPct val="0"/>
              </a:spcBef>
              <a:defRPr/>
            </a:pPr>
            <a:endParaRPr lang="ru-RU" sz="800" b="1" dirty="0" smtClean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  <a:p>
            <a:pPr algn="ctr">
              <a:spcBef>
                <a:spcPct val="0"/>
              </a:spcBef>
              <a:defRPr/>
            </a:pPr>
            <a:endParaRPr lang="ru-RU" sz="800" b="1" dirty="0" smtClean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  <a:p>
            <a:pPr algn="ctr">
              <a:spcBef>
                <a:spcPct val="0"/>
              </a:spcBef>
              <a:defRPr/>
            </a:pPr>
            <a:endParaRPr lang="ru-RU" sz="800" b="1" dirty="0" smtClean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  <a:p>
            <a:pPr algn="ctr">
              <a:spcBef>
                <a:spcPct val="0"/>
              </a:spcBef>
              <a:defRPr/>
            </a:pPr>
            <a:endParaRPr lang="ru-RU" sz="800" b="1" dirty="0" smtClean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44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Я надену шубу.</a:t>
            </a:r>
            <a:r>
              <a:rPr lang="ru-RU" sz="4400" b="1" dirty="0" smtClean="0">
                <a:solidFill>
                  <a:srgbClr val="002060"/>
                </a:solidFill>
              </a:rPr>
              <a:t> 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4400" b="1" dirty="0" smtClean="0">
                <a:solidFill>
                  <a:srgbClr val="FF0000"/>
                </a:solidFill>
              </a:rPr>
              <a:t>Он… Она… Мы… Вы… Они…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64" name="Picture 12" descr="https://encrypted-tbn3.gstatic.com/images?q=tbn:ANd9GcSFQyZjyumv1_aEXpp9HtCZYJaOksEyECE07OsCggiyzNEe3QD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69026"/>
          </a:xfrm>
          <a:prstGeom prst="rect">
            <a:avLst/>
          </a:prstGeom>
          <a:noFill/>
        </p:spPr>
      </p:pic>
      <p:pic>
        <p:nvPicPr>
          <p:cNvPr id="49154" name="Picture 2" descr="http://5jkl.ru/images/stories/zastavki/animal/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85918" y="214290"/>
            <a:ext cx="5143498" cy="6858000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spc="30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</a:rPr>
              <a:t>Молодец!</a:t>
            </a:r>
            <a:endParaRPr lang="ru-RU" spc="30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9156" name="AutoShape 4" descr="data:image/jpeg;base64,/9j/4AAQSkZJRgABAQAAAQABAAD/2wCEAAkGBxQSEhQUEhQUFBQUFBQUFBQUFBUUFBQUFBQXFhQUFBQYHCggGBolHBQUITEhJSksLi4uFx8zODMsNygtLisBCgoKDg0OFA8PFywcHBwsLCwsLCwsLCwsLCwsLCwsLCwsLCwsLCwsLCwsLCwsLCwsLCwsLCwsLCwsLCwsLCwsLP/AABEIAOEA4QMBIgACEQEDEQH/xAAaAAADAQEBAQAAAAAAAAAAAAABAgMABAUH/8QAJRABAQEBAAIABgIDAQAAAAAAAAECEQMSEyExUXHwQWGRwdGh/8QAGQEBAQEBAQEAAAAAAAAAAAAAAQACAwYE/8QAHhEBAQEAAgIDAQAAAAAAAAAAAAERAhIxUSFhgUH/2gAMAwEAAhEDEQA/APmEhbP3oxuPienoc/ehw0huJnCcNIaQ0yNbnEvqaZPMmzga11TmTep5k3ojhJk8wfPjVzgaeqOPEpnxLzxqfB/kaerk+GN8bqniD4Q04474yXxu6+NPXjOrHJ6FsdG8J3KSVgcV5wvqinZ0litnS2EVPn4Dn4VmeFsIsLJ+A5DcLxMsIgmk/U3ybhpC5SBMmmDZPINdJxhPU2cmkUzBrc4lmT+pphXOQcTzhTOTcUmVqwkwpnB8+Pq+MM6cJjxnmFc5UmQcQvjb4bqnjb0Qcfw09+N3XxkuEnm+Txo68b0t+Pjn3grHFrBLl16ylYVjm1CWOmxO5KxHhOLVPRjNhLmf3/6Wc/enpeFz+PTMPWDZJTwIaFiGhySKSMukHKmYGYrmJoc5Uzlsq4gIZwrnA4yrMBBjC2MjMqYwC2YeZNnI8AbMH1jewTQQchNZWLclOXcc28O7yxz6yU4t5R07dZR3hpOSxKx1bylckVDUSro1EtZQqVLapwlac6zMyJIfMIpmJiGzFsxPEVxA6RTENwkVmQYp44rknijomWW2yvInjK2cgnwrEovmRIZQatAmaMFoOHy2qn0ahjWI6yunuNBC5R3h02I7KcfkyjqOvyRz7hTn2lqL6iGoYzUqnpTcS0052txi8ZM79NFMp5UyaOK2FsxHLowy6w2Mr5yXEVzGW4bxZ+a/C4ytIGo2cq4hJ8j9CPIfichrQTWsFDoLMEb2RxoaQsppUMalo9EhPX0R1FtFtaDm8mXN5I6to7yg49ufbq8kQ3lqMVz6T0ttHTTlSMPQI+AyrmJZWyqOK2F8IZdHjYrtFsOjGUcujEDcUzOKSEh5Q0bLcLinoJumpMnBweltZoC2QatCRboQUhb2LaNQbSeqaUlrQTqOqtvTn3pCubyIbdHkrm2Y51HSWlNparccuRfZm6Bxz2hmr4Qx9XRhVrgtmL4iOK6MsO8WzXRmzjmwvjTLcVg9CNPkCc0JaMqaxWUZSSjGTIeVqXprUcCNIHDSIhxj0CCgNhaQFpLTWp6IT3pz7q2kN1M1Pbn3VdVDdajlUtVHamk61HHkmLM0w2F8I5VwzW+C+a6MacuavisV3jpxVpXPlXIbi0GUuabIah5Dylg8TR+jKWCy0YQlMCMN0sjEDrTShYHUKNL0bUq0zaG9E3pt6S1SCbqHkqmqhulmp7qG6ruoapYpKlqn0npqOHIvRKzTCkUzUp9VMs104rZVxUMq5rNdo6cVfLllWxWW3Tk+Uc1TNTS/TJym6GoeCU0ZaNBaD1Jo0GAlWoDSWpnWtT1R1U9Vpik1UdU2tI70UTdS3Tb0lqkE3UdK6R0YzyJaSqWErUceRfVm5RLOfQfyfKc+qkqq41XNUzUZT5rDtK6M1TNQzVJQ26saUzpzZ0rmo66s6NNOfGlc1lqVaHlSlPmhrVY0pZTdC07BkahoE1RT1SC7qOqPkqOtNMhuoao70jrRQaqdrbpLos2hrSeqa0tLNLq/YtNSlzpesPWIz7L7d/k2dFUyqOEow8JJw0jLtItD50jKfNZbXzVM1DpppF1YqudOXOlcaCdE0rnTmzVZQXTmihnSudA6pmt7Eui9QP1HdHVQ3ogu9Ofej70hulBqpao6pdEE1U7T0t+RGBQohfuhhb/aZ78y1qOdbjN6sl+NDQkn7+wyo4n792L00odJTz+jZpJeGjLako50nL0ZUqvNK+PTnzVMVJ1ymmnPiqystKyqYrn6aaQdF0F0l7BraB9bR1outI62Ubekt1rpPVKbVJa3S2pNS1q1+ZRZQo9C1MkpabpeNOdH2ZvZkv0kv7+08L2fvR9p+9LMz2Y0JbDZrLpPJ4MgS/dpQ6HGUvfs0oVUzVM1Ga+5ppB0Z0p7OaaP7DGtXmh93PND7rGbV/iBraHs12cZ0+tJa0W7J04tNaXoWltS0eh0veh7FdjUK11wtBtbra18ihaWO3wxRtAs2iwdZLWlHodn9Nb+EjdGUnfwP+EZVI3Q70OhvTytwJ8m4CeXv1GaI3SPlWaNNI/Qehar7j7JWhNnGbVboPZPoXSZ09pLovsHSNN7BdF6HVi7GuhlT7xurF2Uui9L0PZYbyNKGqTo2/I4x2G0G6MR8gLMkXIwWQngabP0/wAMwbnk+Q+zMGqa/wDBv+/+MyXsYEZkhrQWS9hSwWLP9DRazIErMxAZDQsWf4Xf+g+zMh7ahGZCh/IsxECj9mYGeWZmDo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9158" name="AutoShape 6" descr="data:image/jpeg;base64,/9j/4AAQSkZJRgABAQAAAQABAAD/2wCEAAkGBxQSEhQUEhQUFBQUFBQUFBQUFBUUFBQUFBQXFhQUFBQYHCggGBolHBQUITEhJSksLi4uFx8zODMsNygtLisBCgoKDg0OFA8PFywcHBwsLCwsLCwsLCwsLCwsLCwsLCwsLCwsLCwsLCwsLCwsLCwsLCwsLCwsLCwsLCwsLCwsLP/AABEIAOEA4QMBIgACEQEDEQH/xAAaAAADAQEBAQAAAAAAAAAAAAABAgMABAUH/8QAJRABAQEBAAIABgIDAQAAAAAAAAECEQMSEyExUXHwQWGRwdGh/8QAGQEBAQEBAQEAAAAAAAAAAAAAAQACAwYE/8QAHhEBAQEAAgIDAQAAAAAAAAAAAAERAhIxUSFhgUH/2gAMAwEAAhEDEQA/APmEhbP3oxuPienoc/ehw0huJnCcNIaQ0yNbnEvqaZPMmzga11TmTep5k3ojhJk8wfPjVzgaeqOPEpnxLzxqfB/kaerk+GN8bqniD4Q04474yXxu6+NPXjOrHJ6FsdG8J3KSVgcV5wvqinZ0litnS2EVPn4Dn4VmeFsIsLJ+A5DcLxMsIgmk/U3ybhpC5SBMmmDZPINdJxhPU2cmkUzBrc4lmT+pphXOQcTzhTOTcUmVqwkwpnB8+Pq+MM6cJjxnmFc5UmQcQvjb4bqnjb0Qcfw09+N3XxkuEnm+Txo68b0t+Pjn3grHFrBLl16ylYVjm1CWOmxO5KxHhOLVPRjNhLmf3/6Wc/enpeFz+PTMPWDZJTwIaFiGhySKSMukHKmYGYrmJoc5Uzlsq4gIZwrnA4yrMBBjC2MjMqYwC2YeZNnI8AbMH1jewTQQchNZWLclOXcc28O7yxz6yU4t5R07dZR3hpOSxKx1bylckVDUSro1EtZQqVLapwlac6zMyJIfMIpmJiGzFsxPEVxA6RTENwkVmQYp44rknijomWW2yvInjK2cgnwrEovmRIZQatAmaMFoOHy2qn0ahjWI6yunuNBC5R3h02I7KcfkyjqOvyRz7hTn2lqL6iGoYzUqnpTcS0052txi8ZM79NFMp5UyaOK2FsxHLowy6w2Mr5yXEVzGW4bxZ+a/C4ytIGo2cq4hJ8j9CPIfichrQTWsFDoLMEb2RxoaQsppUMalo9EhPX0R1FtFtaDm8mXN5I6to7yg49ufbq8kQ3lqMVz6T0ttHTTlSMPQI+AyrmJZWyqOK2F8IZdHjYrtFsOjGUcujEDcUzOKSEh5Q0bLcLinoJumpMnBweltZoC2QatCRboQUhb2LaNQbSeqaUlrQTqOqtvTn3pCubyIbdHkrm2Y51HSWlNparccuRfZm6Bxz2hmr4Qx9XRhVrgtmL4iOK6MsO8WzXRmzjmwvjTLcVg9CNPkCc0JaMqaxWUZSSjGTIeVqXprUcCNIHDSIhxj0CCgNhaQFpLTWp6IT3pz7q2kN1M1Pbn3VdVDdajlUtVHamk61HHkmLM0w2F8I5VwzW+C+a6MacuavisV3jpxVpXPlXIbi0GUuabIah5Dylg8TR+jKWCy0YQlMCMN0sjEDrTShYHUKNL0bUq0zaG9E3pt6S1SCbqHkqmqhulmp7qG6ruoapYpKlqn0npqOHIvRKzTCkUzUp9VMs104rZVxUMq5rNdo6cVfLllWxWW3Tk+Uc1TNTS/TJym6GoeCU0ZaNBaD1Jo0GAlWoDSWpnWtT1R1U9Vpik1UdU2tI70UTdS3Tb0lqkE3UdK6R0YzyJaSqWErUceRfVm5RLOfQfyfKc+qkqq41XNUzUZT5rDtK6M1TNQzVJQ26saUzpzZ0rmo66s6NNOfGlc1lqVaHlSlPmhrVY0pZTdC07BkahoE1RT1SC7qOqPkqOtNMhuoao70jrRQaqdrbpLos2hrSeqa0tLNLq/YtNSlzpesPWIz7L7d/k2dFUyqOEow8JJw0jLtItD50jKfNZbXzVM1DpppF1YqudOXOlcaCdE0rnTmzVZQXTmihnSudA6pmt7Eui9QP1HdHVQ3ogu9Ofej70hulBqpao6pdEE1U7T0t+RGBQohfuhhb/aZ78y1qOdbjN6sl+NDQkn7+wyo4n792L00odJTz+jZpJeGjLako50nL0ZUqvNK+PTnzVMVJ1ymmnPiqystKyqYrn6aaQdF0F0l7BraB9bR1outI62Ubekt1rpPVKbVJa3S2pNS1q1+ZRZQo9C1MkpabpeNOdH2ZvZkv0kv7+08L2fvR9p+9LMz2Y0JbDZrLpPJ4MgS/dpQ6HGUvfs0oVUzVM1Ga+5ppB0Z0p7OaaP7DGtXmh93PND7rGbV/iBraHs12cZ0+tJa0W7J04tNaXoWltS0eh0veh7FdjUK11wtBtbra18ihaWO3wxRtAs2iwdZLWlHodn9Nb+EjdGUnfwP+EZVI3Q70OhvTytwJ8m4CeXv1GaI3SPlWaNNI/Qehar7j7JWhNnGbVboPZPoXSZ09pLovsHSNN7BdF6HVi7GuhlT7xurF2Uui9L0PZYbyNKGqTo2/I4x2G0G6MR8gLMkXIwWQngabP0/wAMwbnk+Q+zMGqa/wDBv+/+MyXsYEZkhrQWS9hSwWLP9DRazIErMxAZDQsWf4Xf+g+zMh7ahGZCh/IsxECj9mYGeWZmDo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9160" name="AutoShape 8" descr="data:image/jpeg;base64,/9j/4AAQSkZJRgABAQAAAQABAAD/2wCEAAkGBxQSEhQUEhQUFBQUFBQUFBQUFBUUFBQUFBQXFhQUFBQYHCggGBolHBQUITEhJSksLi4uFx8zODMsNygtLisBCgoKDg0OFA8PFywcHBwsLCwsLCwsLCwsLCwsLCwsLCwsLCwsLCwsLCwsLCwsLCwsLCwsLCwsLCwsLCwsLCwsLP/AABEIAOEA4QMBIgACEQEDEQH/xAAaAAADAQEBAQAAAAAAAAAAAAABAgMABAUH/8QAJRABAQEBAAIABgIDAQAAAAAAAAECEQMSEyExUXHwQWGRwdGh/8QAGQEBAQEBAQEAAAAAAAAAAAAAAQACAwYE/8QAHhEBAQEAAgIDAQAAAAAAAAAAAAERAhIxUSFhgUH/2gAMAwEAAhEDEQA/APmEhbP3oxuPienoc/ehw0huJnCcNIaQ0yNbnEvqaZPMmzga11TmTep5k3ojhJk8wfPjVzgaeqOPEpnxLzxqfB/kaerk+GN8bqniD4Q04474yXxu6+NPXjOrHJ6FsdG8J3KSVgcV5wvqinZ0litnS2EVPn4Dn4VmeFsIsLJ+A5DcLxMsIgmk/U3ybhpC5SBMmmDZPINdJxhPU2cmkUzBrc4lmT+pphXOQcTzhTOTcUmVqwkwpnB8+Pq+MM6cJjxnmFc5UmQcQvjb4bqnjb0Qcfw09+N3XxkuEnm+Txo68b0t+Pjn3grHFrBLl16ylYVjm1CWOmxO5KxHhOLVPRjNhLmf3/6Wc/enpeFz+PTMPWDZJTwIaFiGhySKSMukHKmYGYrmJoc5Uzlsq4gIZwrnA4yrMBBjC2MjMqYwC2YeZNnI8AbMH1jewTQQchNZWLclOXcc28O7yxz6yU4t5R07dZR3hpOSxKx1bylckVDUSro1EtZQqVLapwlac6zMyJIfMIpmJiGzFsxPEVxA6RTENwkVmQYp44rknijomWW2yvInjK2cgnwrEovmRIZQatAmaMFoOHy2qn0ahjWI6yunuNBC5R3h02I7KcfkyjqOvyRz7hTn2lqL6iGoYzUqnpTcS0052txi8ZM79NFMp5UyaOK2FsxHLowy6w2Mr5yXEVzGW4bxZ+a/C4ytIGo2cq4hJ8j9CPIfichrQTWsFDoLMEb2RxoaQsppUMalo9EhPX0R1FtFtaDm8mXN5I6to7yg49ufbq8kQ3lqMVz6T0ttHTTlSMPQI+AyrmJZWyqOK2F8IZdHjYrtFsOjGUcujEDcUzOKSEh5Q0bLcLinoJumpMnBweltZoC2QatCRboQUhb2LaNQbSeqaUlrQTqOqtvTn3pCubyIbdHkrm2Y51HSWlNparccuRfZm6Bxz2hmr4Qx9XRhVrgtmL4iOK6MsO8WzXRmzjmwvjTLcVg9CNPkCc0JaMqaxWUZSSjGTIeVqXprUcCNIHDSIhxj0CCgNhaQFpLTWp6IT3pz7q2kN1M1Pbn3VdVDdajlUtVHamk61HHkmLM0w2F8I5VwzW+C+a6MacuavisV3jpxVpXPlXIbi0GUuabIah5Dylg8TR+jKWCy0YQlMCMN0sjEDrTShYHUKNL0bUq0zaG9E3pt6S1SCbqHkqmqhulmp7qG6ruoapYpKlqn0npqOHIvRKzTCkUzUp9VMs104rZVxUMq5rNdo6cVfLllWxWW3Tk+Uc1TNTS/TJym6GoeCU0ZaNBaD1Jo0GAlWoDSWpnWtT1R1U9Vpik1UdU2tI70UTdS3Tb0lqkE3UdK6R0YzyJaSqWErUceRfVm5RLOfQfyfKc+qkqq41XNUzUZT5rDtK6M1TNQzVJQ26saUzpzZ0rmo66s6NNOfGlc1lqVaHlSlPmhrVY0pZTdC07BkahoE1RT1SC7qOqPkqOtNMhuoao70jrRQaqdrbpLos2hrSeqa0tLNLq/YtNSlzpesPWIz7L7d/k2dFUyqOEow8JJw0jLtItD50jKfNZbXzVM1DpppF1YqudOXOlcaCdE0rnTmzVZQXTmihnSudA6pmt7Eui9QP1HdHVQ3ogu9Ofej70hulBqpao6pdEE1U7T0t+RGBQohfuhhb/aZ78y1qOdbjN6sl+NDQkn7+wyo4n792L00odJTz+jZpJeGjLako50nL0ZUqvNK+PTnzVMVJ1ymmnPiqystKyqYrn6aaQdF0F0l7BraB9bR1outI62Ubekt1rpPVKbVJa3S2pNS1q1+ZRZQo9C1MkpabpeNOdH2ZvZkv0kv7+08L2fvR9p+9LMz2Y0JbDZrLpPJ4MgS/dpQ6HGUvfs0oVUzVM1Ga+5ppB0Z0p7OaaP7DGtXmh93PND7rGbV/iBraHs12cZ0+tJa0W7J04tNaXoWltS0eh0veh7FdjUK11wtBtbra18ihaWO3wxRtAs2iwdZLWlHodn9Nb+EjdGUnfwP+EZVI3Q70OhvTytwJ8m4CeXv1GaI3SPlWaNNI/Qehar7j7JWhNnGbVboPZPoXSZ09pLovsHSNN7BdF6HVi7GuhlT7xurF2Uui9L0PZYbyNKGqTo2/I4x2G0G6MR8gLMkXIwWQngabP0/wAMwbnk+Q+zMGqa/wDBv+/+MyXsYEZkhrQWS9hSwWLP9DRazIErMxAZDQsWf4Xf+g+zMh7ahGZCh/IsxECj9mYGeWZmDo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9162" name="AutoShape 10" descr="data:image/jpeg;base64,/9j/4AAQSkZJRgABAQAAAQABAAD/2wCEAAkGBxQSEhQUEhQUFBQUFBQUFBQUFBUUFBQUFBQXFhQUFBQYHCggGBolHBQUITEhJSksLi4uFx8zODMsNygtLisBCgoKDg0OFA8PFywcHBwsLCwsLCwsLCwsLCwsLCwsLCwsLCwsLCwsLCwsLCwsLCwsLCwsLCwsLCwsLCwsLCwsLP/AABEIAOEA4QMBIgACEQEDEQH/xAAaAAADAQEBAQAAAAAAAAAAAAABAgMABAUH/8QAJRABAQEBAAIABgIDAQAAAAAAAAECEQMSEyExUXHwQWGRwdGh/8QAGQEBAQEBAQEAAAAAAAAAAAAAAQACAwYE/8QAHhEBAQEAAgIDAQAAAAAAAAAAAAERAhIxUSFhgUH/2gAMAwEAAhEDEQA/APmEhbP3oxuPienoc/ehw0huJnCcNIaQ0yNbnEvqaZPMmzga11TmTep5k3ojhJk8wfPjVzgaeqOPEpnxLzxqfB/kaerk+GN8bqniD4Q04474yXxu6+NPXjOrHJ6FsdG8J3KSVgcV5wvqinZ0litnS2EVPn4Dn4VmeFsIsLJ+A5DcLxMsIgmk/U3ybhpC5SBMmmDZPINdJxhPU2cmkUzBrc4lmT+pphXOQcTzhTOTcUmVqwkwpnB8+Pq+MM6cJjxnmFc5UmQcQvjb4bqnjb0Qcfw09+N3XxkuEnm+Txo68b0t+Pjn3grHFrBLl16ylYVjm1CWOmxO5KxHhOLVPRjNhLmf3/6Wc/enpeFz+PTMPWDZJTwIaFiGhySKSMukHKmYGYrmJoc5Uzlsq4gIZwrnA4yrMBBjC2MjMqYwC2YeZNnI8AbMH1jewTQQchNZWLclOXcc28O7yxz6yU4t5R07dZR3hpOSxKx1bylckVDUSro1EtZQqVLapwlac6zMyJIfMIpmJiGzFsxPEVxA6RTENwkVmQYp44rknijomWW2yvInjK2cgnwrEovmRIZQatAmaMFoOHy2qn0ahjWI6yunuNBC5R3h02I7KcfkyjqOvyRz7hTn2lqL6iGoYzUqnpTcS0052txi8ZM79NFMp5UyaOK2FsxHLowy6w2Mr5yXEVzGW4bxZ+a/C4ytIGo2cq4hJ8j9CPIfichrQTWsFDoLMEb2RxoaQsppUMalo9EhPX0R1FtFtaDm8mXN5I6to7yg49ufbq8kQ3lqMVz6T0ttHTTlSMPQI+AyrmJZWyqOK2F8IZdHjYrtFsOjGUcujEDcUzOKSEh5Q0bLcLinoJumpMnBweltZoC2QatCRboQUhb2LaNQbSeqaUlrQTqOqtvTn3pCubyIbdHkrm2Y51HSWlNparccuRfZm6Bxz2hmr4Qx9XRhVrgtmL4iOK6MsO8WzXRmzjmwvjTLcVg9CNPkCc0JaMqaxWUZSSjGTIeVqXprUcCNIHDSIhxj0CCgNhaQFpLTWp6IT3pz7q2kN1M1Pbn3VdVDdajlUtVHamk61HHkmLM0w2F8I5VwzW+C+a6MacuavisV3jpxVpXPlXIbi0GUuabIah5Dylg8TR+jKWCy0YQlMCMN0sjEDrTShYHUKNL0bUq0zaG9E3pt6S1SCbqHkqmqhulmp7qG6ruoapYpKlqn0npqOHIvRKzTCkUzUp9VMs104rZVxUMq5rNdo6cVfLllWxWW3Tk+Uc1TNTS/TJym6GoeCU0ZaNBaD1Jo0GAlWoDSWpnWtT1R1U9Vpik1UdU2tI70UTdS3Tb0lqkE3UdK6R0YzyJaSqWErUceRfVm5RLOfQfyfKc+qkqq41XNUzUZT5rDtK6M1TNQzVJQ26saUzpzZ0rmo66s6NNOfGlc1lqVaHlSlPmhrVY0pZTdC07BkahoE1RT1SC7qOqPkqOtNMhuoao70jrRQaqdrbpLos2hrSeqa0tLNLq/YtNSlzpesPWIz7L7d/k2dFUyqOEow8JJw0jLtItD50jKfNZbXzVM1DpppF1YqudOXOlcaCdE0rnTmzVZQXTmihnSudA6pmt7Eui9QP1HdHVQ3ogu9Ofej70hulBqpao6pdEE1U7T0t+RGBQohfuhhb/aZ78y1qOdbjN6sl+NDQkn7+wyo4n792L00odJTz+jZpJeGjLako50nL0ZUqvNK+PTnzVMVJ1ymmnPiqystKyqYrn6aaQdF0F0l7BraB9bR1outI62Ubekt1rpPVKbVJa3S2pNS1q1+ZRZQo9C1MkpabpeNOdH2ZvZkv0kv7+08L2fvR9p+9LMz2Y0JbDZrLpPJ4MgS/dpQ6HGUvfs0oVUzVM1Ga+5ppB0Z0p7OaaP7DGtXmh93PND7rGbV/iBraHs12cZ0+tJa0W7J04tNaXoWltS0eh0veh7FdjUK11wtBtbra18ihaWO3wxRtAs2iwdZLWlHodn9Nb+EjdGUnfwP+EZVI3Q70OhvTytwJ8m4CeXv1GaI3SPlWaNNI/Qehar7j7JWhNnGbVboPZPoXSZ09pLovsHSNN7BdF6HVi7GuhlT7xurF2Uui9L0PZYbyNKGqTo2/I4x2G0G6MR8gLMkXIwWQngabP0/wAMwbnk+Q+zMGqa/wDBv+/+MyXsYEZkhrQWS9hSwWLP9DRazIErMxAZDQsWf4Xf+g+zMh7ahGZCh/IsxECj9mYGeWZmDo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 descr="http://www.playcast.ru/uploads/2016/03/10/17763900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0760" y="0"/>
            <a:ext cx="28575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шутка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26626" name="Picture 2" descr="http://www.serp.by/sites/default/files/smi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428736"/>
            <a:ext cx="7370585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шов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25602" name="Picture 2" descr="http://www.veselo.info/wp-content/uploads/2013/05/uzkij-i-shirokij-stebelchatyj-sh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500174"/>
            <a:ext cx="6810375" cy="441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шок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17410" name="Picture 2" descr="https://i.ytimg.com/vi/XivBhCwZ4bA/hq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357298"/>
            <a:ext cx="6096041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шёпот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16386" name="Picture 2" descr="http://oboi-na-stol.com/pub/original_images/oboi-na-stol.com-149656-nastroeniya-paren-devushka-smeh-shepot.jpg"/>
          <p:cNvPicPr>
            <a:picLocks noChangeAspect="1" noChangeArrowheads="1"/>
          </p:cNvPicPr>
          <p:nvPr/>
        </p:nvPicPr>
        <p:blipFill>
          <a:blip r:embed="rId2" cstate="print"/>
          <a:srcRect l="15625"/>
          <a:stretch>
            <a:fillRect/>
          </a:stretch>
        </p:blipFill>
        <p:spPr bwMode="auto">
          <a:xfrm>
            <a:off x="1285852" y="1500174"/>
            <a:ext cx="6572296" cy="43815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solidFill>
                  <a:srgbClr val="00B0F0"/>
                </a:solidFill>
              </a:rPr>
              <a:t>шёлк</a:t>
            </a:r>
            <a:endParaRPr lang="ru-RU" u="sng" dirty="0">
              <a:solidFill>
                <a:srgbClr val="00B0F0"/>
              </a:solidFill>
            </a:endParaRPr>
          </a:p>
        </p:txBody>
      </p:sp>
      <p:pic>
        <p:nvPicPr>
          <p:cNvPr id="24578" name="Picture 2" descr="http://two-sonnik.ru/wp-content/uploads/2015/06/53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357298"/>
            <a:ext cx="6805058" cy="51037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solidFill>
                  <a:srgbClr val="00B0F0"/>
                </a:solidFill>
              </a:rPr>
              <a:t>шар</a:t>
            </a:r>
            <a:endParaRPr lang="ru-RU" u="sng" dirty="0">
              <a:solidFill>
                <a:srgbClr val="00B0F0"/>
              </a:solidFill>
            </a:endParaRPr>
          </a:p>
        </p:txBody>
      </p:sp>
      <p:pic>
        <p:nvPicPr>
          <p:cNvPr id="21506" name="Picture 2" descr="http://ru1.anyfad.com/items/t1@716b8164-a9fc-4807-a272-b426cd3480f2/Vozdushnyy-sh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1285860"/>
            <a:ext cx="3862017" cy="5286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solidFill>
                  <a:srgbClr val="00B0F0"/>
                </a:solidFill>
              </a:rPr>
              <a:t>шарф</a:t>
            </a:r>
            <a:endParaRPr lang="ru-RU" u="sng" dirty="0">
              <a:solidFill>
                <a:srgbClr val="00B0F0"/>
              </a:solidFill>
            </a:endParaRPr>
          </a:p>
        </p:txBody>
      </p:sp>
      <p:pic>
        <p:nvPicPr>
          <p:cNvPr id="20482" name="Picture 2" descr="http://mistersharf.ru/common/upload/jeltii-shar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357298"/>
            <a:ext cx="5238758" cy="43372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163</Words>
  <Application>Microsoft Office PowerPoint</Application>
  <PresentationFormat>Экран (4:3)</PresentationFormat>
  <Paragraphs>66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Звук Ш. Занятие №1, часть 2 </vt:lpstr>
      <vt:lpstr>шуба</vt:lpstr>
      <vt:lpstr>шутка</vt:lpstr>
      <vt:lpstr>шов</vt:lpstr>
      <vt:lpstr>шок</vt:lpstr>
      <vt:lpstr>шёпот</vt:lpstr>
      <vt:lpstr>шёлк</vt:lpstr>
      <vt:lpstr>шар</vt:lpstr>
      <vt:lpstr>шарф</vt:lpstr>
      <vt:lpstr>ширма</vt:lpstr>
      <vt:lpstr>шорты</vt:lpstr>
      <vt:lpstr>Игра «Один – много» шина - шины </vt:lpstr>
      <vt:lpstr>шапка - шапки</vt:lpstr>
      <vt:lpstr>шайба - шайбы</vt:lpstr>
      <vt:lpstr>шея - шеи</vt:lpstr>
      <vt:lpstr> Посчитай слова от 1 до 5 шуба одна шуба, две шубы, три шубы, четыре шубы, пять шуб</vt:lpstr>
      <vt:lpstr> Посчитай слова от 1 до 5 шапка</vt:lpstr>
      <vt:lpstr> Посчитай слова от 1 до 5 шея</vt:lpstr>
      <vt:lpstr> Посчитай слова от 1 до 5 шина</vt:lpstr>
      <vt:lpstr>Повтори предложения</vt:lpstr>
      <vt:lpstr>Измени предложения</vt:lpstr>
      <vt:lpstr>Молодец!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 Ш. Занятие №1 </dc:title>
  <dc:creator>Владимир Спирев</dc:creator>
  <cp:lastModifiedBy>Uchitel-31_2</cp:lastModifiedBy>
  <cp:revision>14</cp:revision>
  <dcterms:created xsi:type="dcterms:W3CDTF">2016-06-14T05:49:01Z</dcterms:created>
  <dcterms:modified xsi:type="dcterms:W3CDTF">2017-09-27T09:00:11Z</dcterms:modified>
</cp:coreProperties>
</file>