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7" r:id="rId3"/>
    <p:sldId id="268" r:id="rId4"/>
    <p:sldId id="262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016CE-5F6E-4D06-80D2-68E05B41F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8A234-CE18-431F-A88B-487B5FB54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43BD3-6454-4A43-B271-518EE5B65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E6E5D-ADD5-4724-B5A4-BD13E5C6E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FD4D0-3091-45C3-8C34-9C387C622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BE690-2E78-4338-B8A7-C2C0471D2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D083-7825-46E3-8E20-3A7261305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E819-231D-43E2-8D4A-AB3C55C89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9FFE4-E910-431C-8750-2B179FDDE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9AF6F-F862-4CC4-8360-7AF1D9F7D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09D5-B652-4447-B6D6-81448C764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3B884E-CB81-4AD1-9690-A504197BE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spd="slow" advClick="0" advTm="7000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076;&#1088;&#1077;&#1081;\Desktop\Detskaya_-_Muzyka_(iPlayer.fm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549275"/>
            <a:ext cx="7272338" cy="1143000"/>
          </a:xfrm>
        </p:spPr>
        <p:txBody>
          <a:bodyPr/>
          <a:lstStyle/>
          <a:p>
            <a:pPr eaLnBrk="1" hangingPunct="1"/>
            <a:r>
              <a:rPr lang="ru-RU" sz="1400" smtClean="0"/>
              <a:t>Муниципальное казенное дошкольное образовательное  учреждение –детский сад № 1</a:t>
            </a:r>
            <a:br>
              <a:rPr lang="ru-RU" sz="1400" smtClean="0"/>
            </a:br>
            <a:r>
              <a:rPr lang="ru-RU" sz="1400" smtClean="0"/>
              <a:t> общеразвивающего вида с приоритетным осуществлением деятельности по  физическому развитию детей закрытого административно – территориального образования</a:t>
            </a:r>
            <a:br>
              <a:rPr lang="ru-RU" sz="1400" smtClean="0"/>
            </a:br>
            <a:r>
              <a:rPr lang="ru-RU" sz="1400" smtClean="0"/>
              <a:t>поселок Солнечный Красноярского края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50" y="2786063"/>
            <a:ext cx="6459538" cy="16430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Развивающая предметно -пространственная среда 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во II младшей группе «А».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400">
                <a:solidFill>
                  <a:srgbClr val="666666"/>
                </a:solidFill>
              </a:rPr>
              <a:t>Предметно - развивающая среда во II младшей группе </a:t>
            </a:r>
            <a:r>
              <a:rPr lang="ru-RU" sz="1400">
                <a:solidFill>
                  <a:srgbClr val="666666"/>
                </a:solidFill>
                <a:latin typeface="Calibri" pitchFamily="34" charset="0"/>
              </a:rPr>
              <a:t>«</a:t>
            </a:r>
            <a:r>
              <a:rPr lang="ru-RU" sz="1400">
                <a:solidFill>
                  <a:srgbClr val="666666"/>
                </a:solidFill>
              </a:rPr>
              <a:t>А</a:t>
            </a:r>
            <a:r>
              <a:rPr lang="ru-RU" sz="1400">
                <a:solidFill>
                  <a:srgbClr val="666666"/>
                </a:solidFill>
                <a:latin typeface="Calibri" pitchFamily="34" charset="0"/>
              </a:rPr>
              <a:t>»</a:t>
            </a:r>
            <a:r>
              <a:rPr lang="ru-RU" sz="1400">
                <a:solidFill>
                  <a:srgbClr val="666666"/>
                </a:solidFill>
              </a:rPr>
              <a:t>.</a:t>
            </a:r>
            <a:endParaRPr lang="ru-RU"/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3714750" y="5000625"/>
            <a:ext cx="4357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ВОСПИТАТЕЛИ:       </a:t>
            </a:r>
            <a:r>
              <a:rPr lang="ru-RU"/>
              <a:t>Костюкова Н.Н</a:t>
            </a:r>
          </a:p>
          <a:p>
            <a:r>
              <a:rPr lang="ru-RU"/>
              <a:t>                                  Александрова М.А </a:t>
            </a:r>
          </a:p>
        </p:txBody>
      </p:sp>
      <p:pic>
        <p:nvPicPr>
          <p:cNvPr id="6" name="Detskaya_-_Muzy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58188" y="5857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3357563" y="500063"/>
            <a:ext cx="284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безопасности</a:t>
            </a:r>
            <a:endParaRPr lang="ru-RU" sz="2400"/>
          </a:p>
        </p:txBody>
      </p:sp>
      <p:pic>
        <p:nvPicPr>
          <p:cNvPr id="38915" name="Рисунок 19" descr="P31001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72068" y="1926329"/>
            <a:ext cx="4000528" cy="3000396"/>
          </a:xfrm>
          <a:prstGeom prst="roundRect">
            <a:avLst/>
          </a:prstGeom>
          <a:noFill/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578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1143000" y="1143000"/>
            <a:ext cx="3571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О безопасности  в пути,</a:t>
            </a:r>
          </a:p>
          <a:p>
            <a:pPr eaLnBrk="0" hangingPunct="0"/>
            <a:r>
              <a:rPr lang="ru-RU"/>
              <a:t> На улице и дома</a:t>
            </a:r>
          </a:p>
          <a:p>
            <a:pPr eaLnBrk="0" hangingPunct="0"/>
            <a:r>
              <a:rPr lang="ru-RU"/>
              <a:t> Мы будем, знаю, говорить</a:t>
            </a:r>
          </a:p>
          <a:p>
            <a:pPr eaLnBrk="0" hangingPunct="0"/>
            <a:r>
              <a:rPr lang="ru-RU"/>
              <a:t> Сегодня в группе снова</a:t>
            </a:r>
            <a:r>
              <a:rPr lang="ru-RU" sz="1400"/>
              <a:t>.</a:t>
            </a:r>
            <a:endParaRPr lang="ru-RU"/>
          </a:p>
        </p:txBody>
      </p:sp>
      <p:pic>
        <p:nvPicPr>
          <p:cNvPr id="11" name="Рисунок 10" descr="C:\Users\Андрей\Desktop\P31100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2357430"/>
            <a:ext cx="3071834" cy="3857652"/>
          </a:xfrm>
          <a:prstGeom prst="roundRect">
            <a:avLst/>
          </a:prstGeom>
          <a:noFill/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785938" y="500063"/>
            <a:ext cx="3221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музыки и театра</a:t>
            </a:r>
          </a:p>
        </p:txBody>
      </p:sp>
      <p:pic>
        <p:nvPicPr>
          <p:cNvPr id="39939" name="Рисунок 23" descr="P310004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785794"/>
            <a:ext cx="3357586" cy="2518190"/>
          </a:xfrm>
          <a:prstGeom prst="roundRect">
            <a:avLst/>
          </a:prstGeom>
          <a:noFill/>
          <a:ln w="63500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</p:pic>
      <p:pic>
        <p:nvPicPr>
          <p:cNvPr id="39938" name="Рисунок 21" descr="P31100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752341" y="1504677"/>
            <a:ext cx="3710496" cy="2786082"/>
          </a:xfrm>
          <a:prstGeom prst="roundRect">
            <a:avLst/>
          </a:prstGeom>
          <a:noFill/>
          <a:ln w="63500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</p:pic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0" y="423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1" name="Rectangle 10"/>
          <p:cNvSpPr>
            <a:spLocks noChangeArrowheads="1"/>
          </p:cNvSpPr>
          <p:nvPr/>
        </p:nvSpPr>
        <p:spPr bwMode="auto">
          <a:xfrm>
            <a:off x="2214563" y="4857750"/>
            <a:ext cx="3500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В нашей группе все актеры,</a:t>
            </a:r>
          </a:p>
          <a:p>
            <a:pPr eaLnBrk="0" hangingPunct="0"/>
            <a:r>
              <a:rPr lang="ru-RU"/>
              <a:t>Кукловоды и танцоры.</a:t>
            </a:r>
          </a:p>
          <a:p>
            <a:pPr eaLnBrk="0" hangingPunct="0"/>
            <a:r>
              <a:rPr lang="ru-RU"/>
              <a:t>Каждый день и каждый час</a:t>
            </a:r>
          </a:p>
          <a:p>
            <a:pPr eaLnBrk="0" hangingPunct="0"/>
            <a:r>
              <a:rPr lang="ru-RU"/>
              <a:t>Мы хотим играть для вас!!!</a:t>
            </a:r>
          </a:p>
        </p:txBody>
      </p:sp>
      <p:pic>
        <p:nvPicPr>
          <p:cNvPr id="11" name="Рисунок 10" descr="C:\Users\Андрей\Desktop\P315005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3500438"/>
            <a:ext cx="3357586" cy="2598372"/>
          </a:xfrm>
          <a:prstGeom prst="roundRect">
            <a:avLst/>
          </a:prstGeom>
          <a:noFill/>
          <a:ln w="63500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4643438" y="500063"/>
            <a:ext cx="2292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познания</a:t>
            </a:r>
          </a:p>
        </p:txBody>
      </p:sp>
      <p:pic>
        <p:nvPicPr>
          <p:cNvPr id="40962" name="Рисунок 24" descr="P310012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5" y="1714488"/>
            <a:ext cx="3974125" cy="2976571"/>
          </a:xfrm>
          <a:prstGeom prst="roundRect">
            <a:avLst/>
          </a:prstGeom>
          <a:noFill/>
          <a:ln w="635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</p:spPr>
      </p:pic>
      <p:pic>
        <p:nvPicPr>
          <p:cNvPr id="40961" name="Рисунок 25" descr="P310014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820361"/>
            <a:ext cx="3286148" cy="3127141"/>
          </a:xfrm>
          <a:prstGeom prst="roundRect">
            <a:avLst/>
          </a:prstGeom>
          <a:noFill/>
          <a:ln w="635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</p:spPr>
      </p:pic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800100" algn="l"/>
              </a:tabLst>
            </a:pPr>
            <a:endParaRPr lang="ru-RU"/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800100" algn="l"/>
              </a:tabLst>
            </a:pPr>
            <a:endParaRPr lang="ru-RU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0" y="3905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800100" algn="l"/>
              </a:tabLst>
            </a:pPr>
            <a:endParaRPr lang="ru-RU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2500313" y="4786313"/>
            <a:ext cx="3857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Мы с фигурами знакомы,</a:t>
            </a:r>
          </a:p>
          <a:p>
            <a:pPr eaLnBrk="0" hangingPunct="0"/>
            <a:r>
              <a:rPr lang="ru-RU"/>
              <a:t>Про цифры много узнаем.</a:t>
            </a:r>
          </a:p>
          <a:p>
            <a:pPr eaLnBrk="0" hangingPunct="0"/>
            <a:r>
              <a:rPr lang="ru-RU"/>
              <a:t>И математике законы</a:t>
            </a:r>
          </a:p>
          <a:p>
            <a:pPr eaLnBrk="0" hangingPunct="0"/>
            <a:r>
              <a:rPr lang="ru-RU"/>
              <a:t>Постигать не устаем!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3500438" y="500063"/>
            <a:ext cx="2454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уединения</a:t>
            </a:r>
          </a:p>
        </p:txBody>
      </p:sp>
      <p:pic>
        <p:nvPicPr>
          <p:cNvPr id="41986" name="Рисунок 26" descr="P31100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3286124"/>
            <a:ext cx="3719879" cy="2786082"/>
          </a:xfrm>
          <a:prstGeom prst="roundRect">
            <a:avLst/>
          </a:prstGeom>
          <a:noFill/>
          <a:ln w="6350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</p:spPr>
      </p:pic>
      <p:pic>
        <p:nvPicPr>
          <p:cNvPr id="41985" name="Рисунок 27" descr="P31001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142984"/>
            <a:ext cx="3786214" cy="2843653"/>
          </a:xfrm>
          <a:prstGeom prst="roundRect">
            <a:avLst/>
          </a:prstGeom>
          <a:noFill/>
          <a:ln w="6350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</p:spPr>
      </p:pic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800100" algn="l"/>
              </a:tabLst>
            </a:pPr>
            <a:endParaRPr lang="ru-RU"/>
          </a:p>
        </p:txBody>
      </p:sp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0" y="3886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800100" algn="l"/>
              </a:tabLst>
            </a:pPr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5214938" y="1428750"/>
            <a:ext cx="3786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solidFill>
                  <a:srgbClr val="000000"/>
                </a:solidFill>
              </a:rPr>
              <a:t>Если все же мы устанем,</a:t>
            </a:r>
            <a:endParaRPr lang="ru-RU"/>
          </a:p>
          <a:p>
            <a:pPr eaLnBrk="0" hangingPunct="0"/>
            <a:r>
              <a:rPr lang="ru-RU">
                <a:solidFill>
                  <a:srgbClr val="000000"/>
                </a:solidFill>
              </a:rPr>
              <a:t> Просим вас нам не мешать.</a:t>
            </a:r>
            <a:endParaRPr lang="ru-RU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786058"/>
            <a:ext cx="500066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Script" pitchFamily="34" charset="0"/>
                <a:cs typeface="Shruti" pitchFamily="34" charset="0"/>
              </a:rPr>
              <a:t>Спасибо </a:t>
            </a:r>
          </a:p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Script" pitchFamily="34" charset="0"/>
                <a:cs typeface="Shruti" pitchFamily="34" charset="0"/>
              </a:rPr>
              <a:t>за </a:t>
            </a:r>
          </a:p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egoe Script" pitchFamily="34" charset="0"/>
                <a:cs typeface="Shruti" pitchFamily="34" charset="0"/>
              </a:rPr>
              <a:t>Внимание!!!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571625" y="928688"/>
            <a:ext cx="3929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solidFill>
                  <a:srgbClr val="2D435B"/>
                </a:solidFill>
              </a:rPr>
              <a:t>Группу мы всю показали,</a:t>
            </a:r>
            <a:endParaRPr lang="ru-RU" sz="2000"/>
          </a:p>
          <a:p>
            <a:pPr eaLnBrk="0" hangingPunct="0"/>
            <a:r>
              <a:rPr lang="ru-RU" sz="2000" b="1">
                <a:solidFill>
                  <a:srgbClr val="2D435B"/>
                </a:solidFill>
              </a:rPr>
              <a:t>О себе мы рассказали,</a:t>
            </a:r>
            <a:endParaRPr lang="ru-RU" sz="2000"/>
          </a:p>
          <a:p>
            <a:pPr eaLnBrk="0" hangingPunct="0"/>
            <a:r>
              <a:rPr lang="ru-RU" sz="2000" b="1">
                <a:solidFill>
                  <a:srgbClr val="2D435B"/>
                </a:solidFill>
              </a:rPr>
              <a:t>Вас в гости снова будем ждать,</a:t>
            </a:r>
            <a:endParaRPr lang="ru-RU" sz="2000"/>
          </a:p>
          <a:p>
            <a:pPr eaLnBrk="0" hangingPunct="0"/>
            <a:r>
              <a:rPr lang="ru-RU" sz="2000" b="1">
                <a:solidFill>
                  <a:srgbClr val="2D435B"/>
                </a:solidFill>
              </a:rPr>
              <a:t>Нам есть ёщё, что показать!</a:t>
            </a:r>
            <a:endParaRPr lang="ru-RU" sz="2000"/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88" y="549275"/>
            <a:ext cx="6072187" cy="3951288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В своей группе мы постарались организовать предметно-развивающую среду так, чтобы предоставить детям как можно больше возможностей для познания окружающего мира, для активной, целенаправленной и разнообразной деятельности, чтобы сделать пребывание детей в детском саду комфортным, интересным и увлекательным. </a:t>
            </a:r>
            <a:br>
              <a:rPr lang="ru-RU" sz="2400" smtClean="0"/>
            </a:br>
            <a:r>
              <a:rPr lang="ru-RU" sz="2400" smtClean="0"/>
              <a:t>Предлагаем вашему вниманию наш вариант развивающей среды.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549275"/>
            <a:ext cx="7632700" cy="665163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820000"/>
                </a:solidFill>
              </a:rPr>
              <a:t>                    Центр здоровья</a:t>
            </a:r>
          </a:p>
        </p:txBody>
      </p:sp>
      <p:pic>
        <p:nvPicPr>
          <p:cNvPr id="8" name="Рисунок 7" descr="C:\Users\Андрей\Desktop\ПО ЦЕНТРАМ\Центр здоровья\P31100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178696" y="607198"/>
            <a:ext cx="3143271" cy="3357587"/>
          </a:xfrm>
          <a:prstGeom prst="round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miter lim="800000"/>
            <a:headEnd/>
            <a:tailEnd/>
          </a:ln>
        </p:spPr>
      </p:pic>
      <p:pic>
        <p:nvPicPr>
          <p:cNvPr id="9" name="Рисунок 8" descr="D:\фото\садик\Второй выпуск\II мл.группа. А  2015 - 2016г\режимные моменты\Хотьба по дорожкам\PB10000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571876"/>
            <a:ext cx="3929090" cy="2799015"/>
          </a:xfrm>
          <a:prstGeom prst="roundRect">
            <a:avLst/>
          </a:prstGeom>
          <a:noFill/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miter lim="800000"/>
            <a:headEnd/>
            <a:tailEnd/>
          </a:ln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929188" y="1643063"/>
            <a:ext cx="3511550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vl="1" eaLnBrk="0" hangingPunct="0"/>
            <a:r>
              <a:rPr lang="ru-RU"/>
              <a:t>Если день начать с зарядки,</a:t>
            </a:r>
          </a:p>
          <a:p>
            <a:pPr eaLnBrk="0" hangingPunct="0"/>
            <a:r>
              <a:rPr lang="ru-RU"/>
              <a:t>        Значить, будет все в порядке</a:t>
            </a:r>
          </a:p>
          <a:p>
            <a:pPr eaLnBrk="0" hangingPunct="0"/>
            <a:r>
              <a:rPr lang="ru-RU"/>
              <a:t>        Нам пилюли и микстуры</a:t>
            </a:r>
          </a:p>
          <a:p>
            <a:pPr eaLnBrk="0" hangingPunct="0"/>
            <a:r>
              <a:rPr lang="ru-RU"/>
              <a:t>        Заменяет  физкультура!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971550" y="836613"/>
            <a:ext cx="7704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 </a:t>
            </a:r>
            <a:endParaRPr lang="ru-RU" sz="2400" b="1" i="1"/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3786188" y="571500"/>
            <a:ext cx="1730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игры</a:t>
            </a:r>
            <a:endParaRPr lang="ru-RU" sz="2400"/>
          </a:p>
        </p:txBody>
      </p:sp>
      <p:pic>
        <p:nvPicPr>
          <p:cNvPr id="6" name="Рисунок 5" descr="C:\Users\Андрей\Desktop\ПО ЦЕНТРАМ\Центр игры\P31001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071546"/>
            <a:ext cx="3214710" cy="2500330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 w="6350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miter lim="800000"/>
            <a:headEnd/>
            <a:tailEnd/>
          </a:ln>
        </p:spPr>
      </p:pic>
      <p:pic>
        <p:nvPicPr>
          <p:cNvPr id="7" name="Рисунок 6" descr="C:\Users\Андрей\Desktop\ПО ЦЕНТРАМ\Центр игры\P310014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1071546"/>
            <a:ext cx="3143272" cy="2428892"/>
          </a:xfrm>
          <a:prstGeom prst="round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6350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miter lim="800000"/>
            <a:headEnd/>
            <a:tailEnd/>
          </a:ln>
        </p:spPr>
      </p:pic>
      <p:pic>
        <p:nvPicPr>
          <p:cNvPr id="8" name="Рисунок 7" descr="C:\Users\Андрей\Desktop\ПО ЦЕНТРАМ\Центр игры\P311001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3714752"/>
            <a:ext cx="3286148" cy="2643206"/>
          </a:xfrm>
          <a:prstGeom prst="roundRect">
            <a:avLst/>
          </a:prstGeom>
          <a:noFill/>
          <a:ln w="6350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miter lim="800000"/>
            <a:headEnd/>
            <a:tailEnd/>
          </a:ln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5715000" y="3929063"/>
            <a:ext cx="3000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Хороши у нас игрушки -</a:t>
            </a:r>
          </a:p>
          <a:p>
            <a:pPr eaLnBrk="0" hangingPunct="0"/>
            <a:r>
              <a:rPr lang="ru-RU"/>
              <a:t>Куклы, мишки, погремушки.</a:t>
            </a:r>
          </a:p>
          <a:p>
            <a:pPr eaLnBrk="0" hangingPunct="0"/>
            <a:r>
              <a:rPr lang="ru-RU"/>
              <a:t>Поиграем и потом </a:t>
            </a:r>
          </a:p>
          <a:p>
            <a:pPr eaLnBrk="0" hangingPunct="0"/>
            <a:r>
              <a:rPr lang="ru-RU"/>
              <a:t>Все на место уберем.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4071938" y="500063"/>
            <a:ext cx="2225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природы</a:t>
            </a:r>
            <a:endParaRPr lang="ru-RU" sz="2400"/>
          </a:p>
        </p:txBody>
      </p:sp>
      <p:pic>
        <p:nvPicPr>
          <p:cNvPr id="6148" name="Рисунок 2" descr="P31501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4907760" y="2141168"/>
            <a:ext cx="4186267" cy="3143272"/>
          </a:xfrm>
          <a:prstGeom prst="roundRect">
            <a:avLst/>
          </a:prstGeom>
          <a:noFill/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</p:pic>
      <p:pic>
        <p:nvPicPr>
          <p:cNvPr id="6147" name="Рисунок 1" descr="P315012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812197" y="2784207"/>
            <a:ext cx="3805094" cy="2857522"/>
          </a:xfrm>
          <a:prstGeom prst="roundRect">
            <a:avLst/>
          </a:prstGeom>
          <a:noFill/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552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4848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00063" y="1071563"/>
            <a:ext cx="4357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2" eaLnBrk="0" hangingPunct="0"/>
            <a:r>
              <a:rPr lang="ru-RU"/>
              <a:t>У нас почти, что  летний  сад</a:t>
            </a:r>
          </a:p>
          <a:p>
            <a:pPr eaLnBrk="0" hangingPunct="0"/>
            <a:r>
              <a:rPr lang="ru-RU"/>
              <a:t>                 В природном уголке.</a:t>
            </a:r>
          </a:p>
          <a:p>
            <a:pPr eaLnBrk="0" hangingPunct="0"/>
            <a:r>
              <a:rPr lang="ru-RU"/>
              <a:t>                 Здесь потрудиться каждый рад,</a:t>
            </a:r>
          </a:p>
          <a:p>
            <a:pPr eaLnBrk="0" hangingPunct="0"/>
            <a:r>
              <a:rPr lang="ru-RU"/>
              <a:t>                 Помочь рука к руке! 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3500438" y="500063"/>
            <a:ext cx="37147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        Центр творчества</a:t>
            </a:r>
          </a:p>
          <a:p>
            <a:r>
              <a:rPr lang="ru-RU"/>
              <a:t> </a:t>
            </a:r>
          </a:p>
        </p:txBody>
      </p:sp>
      <p:pic>
        <p:nvPicPr>
          <p:cNvPr id="33795" name="Рисунок 7" descr="P311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3" y="1214422"/>
            <a:ext cx="4210917" cy="3166888"/>
          </a:xfrm>
          <a:prstGeom prst="roundRect">
            <a:avLst/>
          </a:prstGeom>
          <a:noFill/>
          <a:ln w="635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</p:spPr>
      </p:pic>
      <p:pic>
        <p:nvPicPr>
          <p:cNvPr id="33793" name="Рисунок 5" descr="P311000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773880" y="1012014"/>
            <a:ext cx="3524274" cy="2643206"/>
          </a:xfrm>
          <a:prstGeom prst="roundRect">
            <a:avLst/>
          </a:prstGeom>
          <a:noFill/>
          <a:ln w="635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</p:spPr>
      </p:pic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0" y="574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2143125" y="4572000"/>
            <a:ext cx="5357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/>
              <a:t>            </a:t>
            </a:r>
            <a:r>
              <a:rPr lang="ru-RU"/>
              <a:t>Художником может быть я не стану,</a:t>
            </a:r>
          </a:p>
          <a:p>
            <a:pPr eaLnBrk="0" hangingPunct="0"/>
            <a:r>
              <a:rPr lang="ru-RU"/>
              <a:t>         Но вот рисовать я люблю!</a:t>
            </a:r>
          </a:p>
          <a:p>
            <a:pPr eaLnBrk="0" hangingPunct="0"/>
            <a:r>
              <a:rPr lang="ru-RU"/>
              <a:t>         Альбомы и ручки, пластилин и тетради –</a:t>
            </a:r>
          </a:p>
          <a:p>
            <a:pPr eaLnBrk="0" hangingPunct="0"/>
            <a:r>
              <a:rPr lang="ru-RU"/>
              <a:t>         Всё в этом центре найду!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286000" y="428625"/>
            <a:ext cx="551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строительства и конструирования</a:t>
            </a:r>
            <a:endParaRPr lang="ru-RU" sz="2400"/>
          </a:p>
        </p:txBody>
      </p:sp>
      <p:pic>
        <p:nvPicPr>
          <p:cNvPr id="36865" name="Рисунок 8" descr="P31001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568839" y="1360064"/>
            <a:ext cx="3434555" cy="2571768"/>
          </a:xfrm>
          <a:prstGeom prst="roundRect">
            <a:avLst/>
          </a:prstGeom>
          <a:noFill/>
          <a:ln w="635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3714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519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4929188" y="1214438"/>
            <a:ext cx="4214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/>
              <a:t>         </a:t>
            </a:r>
            <a:r>
              <a:rPr lang="ru-RU"/>
              <a:t>Раз, два, три – сложи детали,</a:t>
            </a:r>
          </a:p>
          <a:p>
            <a:pPr eaLnBrk="0" hangingPunct="0"/>
            <a:r>
              <a:rPr lang="ru-RU"/>
              <a:t>       Чтоб они машиной стали.</a:t>
            </a:r>
          </a:p>
          <a:p>
            <a:pPr eaLnBrk="0" hangingPunct="0"/>
            <a:r>
              <a:rPr lang="ru-RU"/>
              <a:t>       Из конструктора такого</a:t>
            </a:r>
          </a:p>
          <a:p>
            <a:pPr eaLnBrk="0" hangingPunct="0"/>
            <a:r>
              <a:rPr lang="ru-RU"/>
              <a:t>       Что ни сделай всё толково.</a:t>
            </a:r>
          </a:p>
        </p:txBody>
      </p:sp>
      <p:pic>
        <p:nvPicPr>
          <p:cNvPr id="10" name="Рисунок 9" descr="C:\Users\Андрей\Desktop\ПО ЦЕНТРАМ\Общие\P310013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000372"/>
            <a:ext cx="3714776" cy="2969934"/>
          </a:xfrm>
          <a:prstGeom prst="roundRect">
            <a:avLst/>
          </a:prstGeom>
          <a:noFill/>
          <a:ln w="635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3857625" y="571500"/>
            <a:ext cx="1849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книги</a:t>
            </a:r>
            <a:endParaRPr lang="ru-RU" sz="2400"/>
          </a:p>
        </p:txBody>
      </p:sp>
      <p:pic>
        <p:nvPicPr>
          <p:cNvPr id="35843" name="Рисунок 13" descr="P3010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157829" y="1724216"/>
            <a:ext cx="3900444" cy="2928958"/>
          </a:xfrm>
          <a:prstGeom prst="roundRect">
            <a:avLst/>
          </a:prstGeom>
          <a:noFill/>
          <a:ln w="63500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</p:pic>
      <p:pic>
        <p:nvPicPr>
          <p:cNvPr id="35841" name="Рисунок 11" descr="P30200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188249" y="2669482"/>
            <a:ext cx="3624497" cy="2714644"/>
          </a:xfrm>
          <a:prstGeom prst="roundRect">
            <a:avLst/>
          </a:prstGeom>
          <a:noFill/>
          <a:ln w="63500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0" y="4133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0" y="586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928688" y="928688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/>
              <a:t>        </a:t>
            </a:r>
            <a:r>
              <a:rPr lang="ru-RU"/>
              <a:t>Что за чудо эти книжки!</a:t>
            </a:r>
          </a:p>
          <a:p>
            <a:pPr eaLnBrk="0" hangingPunct="0"/>
            <a:r>
              <a:rPr lang="ru-RU"/>
              <a:t>       Очень любят их детишки!</a:t>
            </a:r>
          </a:p>
          <a:p>
            <a:pPr eaLnBrk="0" hangingPunct="0"/>
            <a:r>
              <a:rPr lang="ru-RU"/>
              <a:t>       Регулярно все читают,</a:t>
            </a:r>
          </a:p>
          <a:p>
            <a:pPr eaLnBrk="0" hangingPunct="0"/>
            <a:r>
              <a:rPr lang="ru-RU"/>
              <a:t>       Много знаний получают!</a:t>
            </a:r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3429000" y="500063"/>
            <a:ext cx="26939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820000"/>
                </a:solidFill>
              </a:rPr>
              <a:t>Центр краеведения</a:t>
            </a:r>
            <a:endParaRPr lang="ru-RU" sz="2400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1" name="Rectangle 10"/>
          <p:cNvSpPr>
            <a:spLocks noChangeArrowheads="1"/>
          </p:cNvSpPr>
          <p:nvPr/>
        </p:nvSpPr>
        <p:spPr bwMode="auto">
          <a:xfrm>
            <a:off x="2786063" y="4714875"/>
            <a:ext cx="3214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Если не мы, то кто же,</a:t>
            </a:r>
          </a:p>
          <a:p>
            <a:pPr eaLnBrk="0" hangingPunct="0"/>
            <a:r>
              <a:rPr lang="ru-RU"/>
              <a:t> Детям нашим поможет</a:t>
            </a:r>
          </a:p>
          <a:p>
            <a:pPr eaLnBrk="0" hangingPunct="0"/>
            <a:r>
              <a:rPr lang="ru-RU"/>
              <a:t> Россию любить и знать!</a:t>
            </a:r>
          </a:p>
          <a:p>
            <a:pPr eaLnBrk="0" hangingPunct="0"/>
            <a:r>
              <a:rPr lang="ru-RU"/>
              <a:t> Как важно не опоздать…</a:t>
            </a:r>
          </a:p>
        </p:txBody>
      </p:sp>
      <p:pic>
        <p:nvPicPr>
          <p:cNvPr id="11" name="Рисунок 10" descr="C:\Users\Андрей\Desktop\ПО ЦЕНТРАМ\Центр краеведения\P315013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1643050"/>
            <a:ext cx="3929090" cy="2824165"/>
          </a:xfrm>
          <a:prstGeom prst="roundRect">
            <a:avLst/>
          </a:prstGeom>
          <a:noFill/>
          <a:ln w="635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miter lim="800000"/>
            <a:headEnd/>
            <a:tailEnd/>
          </a:ln>
        </p:spPr>
      </p:pic>
      <p:pic>
        <p:nvPicPr>
          <p:cNvPr id="12" name="Рисунок 11" descr="C:\Users\Андрей\Desktop\ПО ЦЕНТРАМ\Центр краеведения\P315013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214422"/>
            <a:ext cx="3571900" cy="2805638"/>
          </a:xfrm>
          <a:prstGeom prst="roundRect">
            <a:avLst/>
          </a:prstGeom>
          <a:noFill/>
          <a:ln w="6350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385</Words>
  <Application>Microsoft Office PowerPoint</Application>
  <PresentationFormat>Экран (4:3)</PresentationFormat>
  <Paragraphs>69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Calibri</vt:lpstr>
      <vt:lpstr>Оформление по умолчанию</vt:lpstr>
      <vt:lpstr>Муниципальное казенное дошкольное образовательное  учреждение –детский сад № 1  общеразвивающего вида с приоритетным осуществлением деятельности по  физическому развитию детей закрытого административно – территориального образования поселок Солнечный Красноярского края</vt:lpstr>
      <vt:lpstr>В своей группе мы постарались организовать предметно-развивающую среду так, чтобы предоставить детям как можно больше возможностей для познания окружающего мира, для активной, целенаправленной и разнообразной деятельности, чтобы сделать пребывание детей в детском саду комфортным, интересным и увлекательным.  Предлагаем вашему вниманию наш вариант развивающей среды.</vt:lpstr>
      <vt:lpstr>                    Центр здоровья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73</cp:revision>
  <dcterms:created xsi:type="dcterms:W3CDTF">2012-08-12T16:04:58Z</dcterms:created>
  <dcterms:modified xsi:type="dcterms:W3CDTF">2017-09-27T04:33:31Z</dcterms:modified>
</cp:coreProperties>
</file>