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8" r:id="rId10"/>
    <p:sldId id="267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9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55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3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9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3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9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9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45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568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5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accent4">
                <a:lumMod val="40000"/>
                <a:lumOff val="60000"/>
              </a:schemeClr>
            </a:gs>
            <a:gs pos="45354">
              <a:schemeClr val="accent4">
                <a:lumMod val="60000"/>
                <a:lumOff val="40000"/>
              </a:schemeClr>
            </a:gs>
            <a:gs pos="57366">
              <a:schemeClr val="accent4">
                <a:lumMod val="75000"/>
              </a:schemeClr>
            </a:gs>
            <a:gs pos="22000">
              <a:schemeClr val="accent4">
                <a:lumMod val="20000"/>
                <a:lumOff val="80000"/>
              </a:schemeClr>
            </a:gs>
            <a:gs pos="64000">
              <a:schemeClr val="accent4">
                <a:lumMod val="20000"/>
                <a:lumOff val="8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B09A-10E8-476E-BC52-8F55D23546D2}" type="datetimeFigureOut">
              <a:rPr lang="ru-RU" smtClean="0"/>
              <a:t>18.09.2013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D1136-6CBE-451B-A001-FCDC830E9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86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D%D0%B8%D0%BA%D0%BE%D0%BB%D0%B0%D0%B9_I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01334"/>
            <a:ext cx="9144000" cy="1867580"/>
          </a:xfrm>
        </p:spPr>
        <p:txBody>
          <a:bodyPr/>
          <a:lstStyle/>
          <a:p>
            <a:r>
              <a:rPr lang="ru-RU" dirty="0" smtClean="0"/>
              <a:t>Константин Николаевич Батюшков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313714"/>
            <a:ext cx="9144000" cy="544286"/>
          </a:xfrm>
        </p:spPr>
        <p:txBody>
          <a:bodyPr/>
          <a:lstStyle/>
          <a:p>
            <a:r>
              <a:rPr lang="ru-RU" dirty="0" smtClean="0"/>
              <a:t>Прытов Евгений 10Б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0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89905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Мой друг! я видел море зла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неба мстительного кары: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Врагов неистовых дела,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Войну и гибельны пожары.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видел сонмы богачей,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Бегущих в рубищах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издранных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видел бледных матерей,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милой родины изгнанных!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на распутье видел их,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Как, к персям чад прижав грудных,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Они в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отчаяньи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рыдали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с новым трепетом взирали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небо рдяное кругом.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Трикраты с ужасом потом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Бродил в Москве опустошенной,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Среди развалин и могил;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Трикраты прах ее священный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Слезами скорби омочил.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там, где зданья величавы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башни древние царей,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Свидетели протекшей славы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новой славы наших дней;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там, где с миром почивали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Останки иноков святых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мимо веки протекали,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Святыни не касаясь их;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там, где роскоши рукою,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Дней мира и трудов плоды,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 златоглавою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Москвою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Воздвиглись храмы и сады, —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угли, прах и камней горы,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груды тел кругом реки,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нищих бледные полки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Везде мои встречали взоры</a:t>
                      </a:r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!..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ты, мой друг, товарищ мой,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Велишь мне петь любовь и радость,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Беспечность, счастье и покой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шумную за чашей младость!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Среди военных непогод,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страшном зареве столицы,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голос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мирныя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цевницы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Сзывать пастушек в хоровод!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Мне петь коварные забавы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Армид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ветреных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цирцей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Среди могил моих друзей,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Утраченных на поле славы</a:t>
                      </a:r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!..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угли, прах и камней горы,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груды тел кругом реки,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Лишь нищих бледные полки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Везде мои встречали взоры</a:t>
                      </a:r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!..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ты, мой друг, товарищ мой,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Велишь мне петь любовь и радость,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Беспечность, счастье и покой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шумную за чашей младость!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Среди военных непогод,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страшном зареве столицы,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голос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мирныя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цевницы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Сзывать пастушек в хоровод!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Мне петь коварные забавы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Армид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ветреных </a:t>
                      </a:r>
                      <a:r>
                        <a:rPr lang="ru-RU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цирцей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Среди могил моих друзей,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Утраченных на поле славы</a:t>
                      </a:r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!..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14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82943" cy="6122761"/>
          </a:xfrm>
        </p:spPr>
        <p:txBody>
          <a:bodyPr>
            <a:noAutofit/>
          </a:bodyPr>
          <a:lstStyle/>
          <a:p>
            <a:r>
              <a:rPr lang="ru-RU" sz="2000" dirty="0"/>
              <a:t>В 1821 году в душевном состоянии </a:t>
            </a:r>
            <a:r>
              <a:rPr lang="ru-RU" sz="2000" dirty="0" err="1"/>
              <a:t>К.Н.Батюшкова</a:t>
            </a:r>
            <a:r>
              <a:rPr lang="ru-RU" sz="2000" dirty="0"/>
              <a:t> происходят серьёзные злокачественные изменения, имеющие, очевидно, наследственный характер. Судя по сохранившимся публикациям и письмам, происходит манифестация мании величия, которая переходит в бред преследования. Анонимное стихотворение </a:t>
            </a:r>
            <a:r>
              <a:rPr lang="ru-RU" sz="2000" dirty="0" err="1"/>
              <a:t>П.А.Плетнева</a:t>
            </a:r>
            <a:r>
              <a:rPr lang="ru-RU" sz="2000" dirty="0"/>
              <a:t> только способствовало ухудшению состояния его психики. В следующем году болезнь обостряется, и в припадках Батюшков сжигает свои рукописи, письма и стихи. Чтобы хоть как-то улучшить самочувствие он переселяется в Крым. Но в Крыму происходят несколько неудачных попыток покончить с собой. Все эти события вынуждают его родственников и друзей активизировать участие в его судьбе. По возвращению Батюшкова в Петербург, император Александр I сверх жалования выделяет на его содержание 500 червонцев и направляет на лечение в Европу. Батюшков оказывается в частном психиатрическом заведении </a:t>
            </a:r>
            <a:r>
              <a:rPr lang="ru-RU" sz="2000" dirty="0" err="1"/>
              <a:t>Зоннштейн</a:t>
            </a:r>
            <a:r>
              <a:rPr lang="ru-RU" sz="2000" dirty="0"/>
              <a:t> в Саксонии. Там он проводит четыре года, проживая вместе со своей сестрой. Но так как выздоровления так и не наступает, его было решено везти обратно в Россию. В апреле 1830 года Батюшков находился в Москве. Там его посещал </a:t>
            </a:r>
            <a:r>
              <a:rPr lang="ru-RU" sz="2000" dirty="0" err="1"/>
              <a:t>А.С.Пушкин</a:t>
            </a:r>
            <a:r>
              <a:rPr lang="ru-RU" sz="2000" dirty="0"/>
              <a:t>, стихотворение которого "Не дай мне Бог сойти с ума" предположительно навеяно впечатлением от этого визита. В 1833 году император </a:t>
            </a:r>
            <a:r>
              <a:rPr lang="ru-RU" sz="2000" dirty="0" smtClean="0">
                <a:hlinkClick r:id="rId2" tooltip="Николай I"/>
              </a:rPr>
              <a:t>Никола </a:t>
            </a:r>
            <a:r>
              <a:rPr lang="ru-RU" sz="2000" dirty="0" err="1">
                <a:hlinkClick r:id="rId2" tooltip="Николай I"/>
              </a:rPr>
              <a:t>I</a:t>
            </a:r>
            <a:r>
              <a:rPr lang="ru-RU" sz="2000" dirty="0" err="1"/>
              <a:t>окончательно</a:t>
            </a:r>
            <a:r>
              <a:rPr lang="ru-RU" sz="2000" dirty="0"/>
              <a:t> увольняет Батюшкова в отставку и назначает ему пенсию. В этом же году его перевозят в Вологду и помещают в семью своего племянника, где он оставался на их попечении до своей смерти.</a:t>
            </a:r>
          </a:p>
        </p:txBody>
      </p:sp>
    </p:spTree>
    <p:extLst>
      <p:ext uri="{BB962C8B-B14F-4D97-AF65-F5344CB8AC3E}">
        <p14:creationId xmlns:p14="http://schemas.microsoft.com/office/powerpoint/2010/main" val="149480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7 июля 1855 года скончался от тифа в Вологде. Похоронен в </a:t>
            </a:r>
            <a:r>
              <a:rPr lang="ru-RU" sz="2400" dirty="0" err="1"/>
              <a:t>Спасо</a:t>
            </a:r>
            <a:r>
              <a:rPr lang="ru-RU" sz="2400" dirty="0"/>
              <a:t>-Прилуцком монастыре, в пяти верстах от Вологды. Ещё в 1815 году Батюшков писал Жуковскому о себе следующие слова: «</a:t>
            </a:r>
            <a:r>
              <a:rPr lang="ru-RU" sz="2400" i="1" dirty="0"/>
              <a:t>С рождения я имел на душе чёрное пятно, которое росло, росло с летами и чуть было не зачернило всю душу</a:t>
            </a:r>
            <a:r>
              <a:rPr lang="ru-RU" sz="2400" dirty="0"/>
              <a:t>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344" y="1676401"/>
            <a:ext cx="6966856" cy="5181599"/>
          </a:xfrm>
        </p:spPr>
      </p:pic>
    </p:spTree>
    <p:extLst>
      <p:ext uri="{BB962C8B-B14F-4D97-AF65-F5344CB8AC3E}">
        <p14:creationId xmlns:p14="http://schemas.microsoft.com/office/powerpoint/2010/main" val="116796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172" y="2469697"/>
            <a:ext cx="10515600" cy="1325563"/>
          </a:xfrm>
        </p:spPr>
        <p:txBody>
          <a:bodyPr>
            <a:noAutofit/>
          </a:bodyPr>
          <a:lstStyle/>
          <a:p>
            <a:r>
              <a:rPr lang="ru-RU" sz="23900" b="1" dirty="0" smtClean="0">
                <a:solidFill>
                  <a:srgbClr val="FF0000"/>
                </a:solidFill>
              </a:rPr>
              <a:t> КОНЕЦ</a:t>
            </a:r>
            <a:endParaRPr lang="ru-RU" sz="23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7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273800" cy="5729401"/>
          </a:xfrm>
        </p:spPr>
        <p:txBody>
          <a:bodyPr>
            <a:noAutofit/>
          </a:bodyPr>
          <a:lstStyle/>
          <a:p>
            <a:r>
              <a:rPr lang="ru-RU" sz="3200" dirty="0"/>
              <a:t>Родился в роду Батюшковых, отец — Николай Львович </a:t>
            </a:r>
            <a:r>
              <a:rPr lang="ru-RU" sz="3200" dirty="0" smtClean="0"/>
              <a:t>Батюшков</a:t>
            </a:r>
            <a:r>
              <a:rPr lang="ru-RU" sz="3200" baseline="30000" dirty="0"/>
              <a:t> </a:t>
            </a:r>
            <a:r>
              <a:rPr lang="ru-RU" sz="3200" dirty="0" smtClean="0"/>
              <a:t>(1753—1817</a:t>
            </a:r>
            <a:r>
              <a:rPr lang="ru-RU" sz="3200" dirty="0"/>
              <a:t>). Годы своего детства провёл в родовом имении — </a:t>
            </a:r>
            <a:r>
              <a:rPr lang="ru-RU" sz="3200" dirty="0" smtClean="0"/>
              <a:t>селе Даниловское</a:t>
            </a:r>
            <a:r>
              <a:rPr lang="ru-RU" sz="3200" dirty="0"/>
              <a:t>. В 7 лет он потерял мать, которая страдала душевной болезнью, по наследству перешедшей к Батюшкову и его старшей сестре Александре.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259" y="609600"/>
            <a:ext cx="4186820" cy="4817269"/>
          </a:xfrm>
        </p:spPr>
      </p:pic>
    </p:spTree>
    <p:extLst>
      <p:ext uri="{BB962C8B-B14F-4D97-AF65-F5344CB8AC3E}">
        <p14:creationId xmlns:p14="http://schemas.microsoft.com/office/powerpoint/2010/main" val="347249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0188" y="181429"/>
            <a:ext cx="3978955" cy="573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Зарождение писателя	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30188" y="939800"/>
            <a:ext cx="4530498" cy="5664200"/>
          </a:xfrm>
        </p:spPr>
        <p:txBody>
          <a:bodyPr>
            <a:normAutofit/>
          </a:bodyPr>
          <a:lstStyle/>
          <a:p>
            <a:r>
              <a:rPr lang="ru-RU" sz="1800" dirty="0"/>
              <a:t>В 1797 году его отдали в Петербургский пансион </a:t>
            </a:r>
            <a:r>
              <a:rPr lang="ru-RU" sz="1800" dirty="0" err="1"/>
              <a:t>Жакино</a:t>
            </a:r>
            <a:r>
              <a:rPr lang="ru-RU" sz="1800" dirty="0"/>
              <a:t>, где будущий поэт изучает европейские языки, с упоением читает европейских классиков и начинает писать свои первые стихи. В </a:t>
            </a:r>
            <a:r>
              <a:rPr lang="ru-RU" sz="1800" dirty="0" smtClean="0"/>
              <a:t>1801 </a:t>
            </a:r>
            <a:r>
              <a:rPr lang="ru-RU" sz="1800" dirty="0"/>
              <a:t>году он перешёл в пансион Триполи. На шестнадцатом году жизни (1802) Батюшков оставил пансион и занялся чтением русской и французской литературы. В это же время он близко сошёлся со своим дядей, известным писателем Михаилом Никитичем </a:t>
            </a:r>
            <a:r>
              <a:rPr lang="ru-RU" sz="1800" dirty="0" err="1"/>
              <a:t>Муравьёвым</a:t>
            </a:r>
            <a:r>
              <a:rPr lang="ru-RU" sz="1800" dirty="0"/>
              <a:t>. Под его влиянием занялся изучением литературы древнего классического мира и стал поклонником </a:t>
            </a:r>
            <a:r>
              <a:rPr lang="ru-RU" sz="1800" dirty="0" err="1"/>
              <a:t>Тибулла</a:t>
            </a:r>
            <a:r>
              <a:rPr lang="ru-RU" sz="1800" dirty="0"/>
              <a:t> и Горация, которым он подражал в первых своих произведениях. Кроме того, под влиянием </a:t>
            </a:r>
            <a:r>
              <a:rPr lang="ru-RU" sz="1800" dirty="0" err="1"/>
              <a:t>Муравьёва</a:t>
            </a:r>
            <a:r>
              <a:rPr lang="ru-RU" sz="1800" dirty="0"/>
              <a:t> Батюшков выработал в себе литературный вкус и эстетическое </a:t>
            </a:r>
            <a:r>
              <a:rPr lang="ru-RU" sz="1800" dirty="0" smtClean="0"/>
              <a:t>чутьё.</a:t>
            </a:r>
            <a:endParaRPr lang="ru-RU" sz="18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86" b="21486"/>
          <a:stretch>
            <a:fillRect/>
          </a:stretch>
        </p:blipFill>
        <p:spPr>
          <a:xfrm>
            <a:off x="5183188" y="362857"/>
            <a:ext cx="6172200" cy="5704114"/>
          </a:xfrm>
        </p:spPr>
      </p:pic>
    </p:spTree>
    <p:extLst>
      <p:ext uri="{BB962C8B-B14F-4D97-AF65-F5344CB8AC3E}">
        <p14:creationId xmlns:p14="http://schemas.microsoft.com/office/powerpoint/2010/main" val="346071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43" y="304800"/>
            <a:ext cx="10885714" cy="6139543"/>
          </a:xfrm>
        </p:spPr>
        <p:txBody>
          <a:bodyPr>
            <a:noAutofit/>
          </a:bodyPr>
          <a:lstStyle/>
          <a:p>
            <a:r>
              <a:rPr lang="ru-RU" sz="2400" dirty="0"/>
              <a:t>В 1802 году Батюшков зачисляется на службу в министерство народного просвещения. Эта служба тяготит поэта, но обстоятельства не позволяют ему оставить службу. Старинный дворянский род Батюшковых обеднел, имение пришло в упадок. Высокопоставленных покровителей и меценатов, которые бывали у многих писателей, поэтов, художников, музыкантов, Батюшков не имел, и, быть может, из-за гордости, не хотел иметь: «Просить и кланяться в Петербурге не буду, пока будет у меня кусок хлеба». Впоследствии поэт скажет, противопоставляя себя многим угодливым поэтам того времени: «Я писал о независимости в стихах, о свободе в стихах».</a:t>
            </a:r>
            <a:br>
              <a:rPr lang="ru-RU" sz="2400" dirty="0"/>
            </a:br>
            <a:r>
              <a:rPr lang="ru-RU" sz="2400" dirty="0"/>
              <a:t>В Петербурге Батюшков познакомился с представителями тогдашнего литературного мира. Особенно близко сошёлся он </a:t>
            </a:r>
            <a:r>
              <a:rPr lang="ru-RU" sz="2400" dirty="0" err="1"/>
              <a:t>сГ</a:t>
            </a:r>
            <a:r>
              <a:rPr lang="ru-RU" sz="2400" dirty="0"/>
              <a:t>. Р. Державиным, Н. А. Львовым, В. В. Капнистом, А. Н. Олениным, Н. И. </a:t>
            </a:r>
            <a:r>
              <a:rPr lang="ru-RU" sz="2400" dirty="0" err="1"/>
              <a:t>Гнедичем</a:t>
            </a:r>
            <a:r>
              <a:rPr lang="ru-RU" sz="2400" dirty="0"/>
              <a:t>. В 1805 году в журнале «Новости русской литературы» публикуется его стихотворение «Послание к стихам моим» — первое выступление Батюшкова в печати.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69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 1807 году Батюшков записался в народное ополчение (милицию) и принял участие в прусском походе. В битве под </a:t>
            </a:r>
            <a:r>
              <a:rPr lang="ru-RU" sz="2000" dirty="0" err="1"/>
              <a:t>Гейльсбергом</a:t>
            </a:r>
            <a:r>
              <a:rPr lang="ru-RU" sz="2000" dirty="0"/>
              <a:t> он был ранен и должен был отправиться лечиться </a:t>
            </a:r>
            <a:r>
              <a:rPr lang="ru-RU" sz="2000" dirty="0" err="1"/>
              <a:t>вРигу</a:t>
            </a:r>
            <a:r>
              <a:rPr lang="ru-RU" sz="2000" dirty="0"/>
              <a:t>. Во время похода им написано несколько стихотворений, и начат перевод поэмы </a:t>
            </a:r>
            <a:r>
              <a:rPr lang="ru-RU" sz="2000" dirty="0" err="1"/>
              <a:t>Тасса</a:t>
            </a:r>
            <a:r>
              <a:rPr lang="ru-RU" sz="2000" dirty="0"/>
              <a:t> «Освобождённый Иерусалим»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86" y="1690688"/>
            <a:ext cx="7416628" cy="4941329"/>
          </a:xfrm>
        </p:spPr>
      </p:pic>
    </p:spTree>
    <p:extLst>
      <p:ext uri="{BB962C8B-B14F-4D97-AF65-F5344CB8AC3E}">
        <p14:creationId xmlns:p14="http://schemas.microsoft.com/office/powerpoint/2010/main" val="242453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 самом конце 1809 </a:t>
            </a:r>
            <a:r>
              <a:rPr lang="ru-RU" sz="2000" dirty="0" smtClean="0"/>
              <a:t>года</a:t>
            </a:r>
            <a:r>
              <a:rPr lang="ru-RU" sz="2000" dirty="0"/>
              <a:t> Батюшков приехал в Москву и скоро благодаря своему таланту, светлому уму и доброму сердцу сыскал себе добрых друзей в лучших сферах тогдашнего московского общества. Из тамошних литераторов наиболее сблизился он с Василием Львовичем </a:t>
            </a:r>
            <a:r>
              <a:rPr lang="ru-RU" sz="2000" dirty="0" err="1"/>
              <a:t>Пушкиным,В</a:t>
            </a:r>
            <a:r>
              <a:rPr lang="ru-RU" sz="2000" dirty="0"/>
              <a:t>. А. Жуковским, П. А. Вяземским и Н. М. Карамзиным.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5"/>
            <a:ext cx="2909923" cy="387848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923" y="1825625"/>
            <a:ext cx="2848065" cy="3878489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88" y="1825625"/>
            <a:ext cx="3252677" cy="38784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665" y="1825625"/>
            <a:ext cx="2912746" cy="387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253" y="-1"/>
            <a:ext cx="4949781" cy="124925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 рубеже 1811-1812 годов		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subTitle" idx="1"/>
          </p:nvPr>
        </p:nvSpPr>
        <p:spPr>
          <a:xfrm>
            <a:off x="0" y="1631571"/>
            <a:ext cx="7122017" cy="484650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Незадолго до Отечественной </a:t>
            </a:r>
            <a:r>
              <a:rPr lang="ru-RU" sz="2000" dirty="0" err="1" smtClean="0"/>
              <a:t>войны,Батюшков</a:t>
            </a:r>
            <a:r>
              <a:rPr lang="ru-RU" sz="2000" dirty="0" smtClean="0"/>
              <a:t> написал самое значительное свое стихотворение раннего периода. Стихотворение «</a:t>
            </a:r>
            <a:r>
              <a:rPr lang="ru-RU" sz="2000" dirty="0"/>
              <a:t>М</a:t>
            </a:r>
            <a:r>
              <a:rPr lang="ru-RU" sz="2000" dirty="0" smtClean="0"/>
              <a:t>ои Пенаты» были посланием Жуковскому и Вяземскому. «Мои Пенаты» написано </a:t>
            </a:r>
            <a:r>
              <a:rPr lang="ru-RU" sz="2000" i="1" dirty="0" smtClean="0"/>
              <a:t>трехстопным ямбом</a:t>
            </a:r>
            <a:r>
              <a:rPr lang="ru-RU" sz="2000" dirty="0" smtClean="0"/>
              <a:t> (((стих)))</a:t>
            </a:r>
          </a:p>
          <a:p>
            <a:r>
              <a:rPr lang="ru-RU" sz="2000" dirty="0" smtClean="0"/>
              <a:t>Цель Батюшкова-воспеть частную жизнь , предельно далекую от великих проблем истории, потому он и выбирает жанр «дружественного послания»</a:t>
            </a:r>
          </a:p>
          <a:p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74547" y="-1"/>
            <a:ext cx="3545983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spc="300" dirty="0">
                <a:latin typeface="Arial Black" panose="020B0A04020102020204" pitchFamily="34" charset="0"/>
              </a:rPr>
              <a:t>Отечески Пенаты,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О пестуны мои!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Вы златом не богаты,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Но любите свои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Норы и темны кельи,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Где вас на </a:t>
            </a:r>
            <a:r>
              <a:rPr lang="ru-RU" sz="1100" b="1" spc="300" dirty="0" err="1">
                <a:latin typeface="Arial Black" panose="020B0A04020102020204" pitchFamily="34" charset="0"/>
              </a:rPr>
              <a:t>новосельи</a:t>
            </a:r>
            <a:r>
              <a:rPr lang="ru-RU" sz="1100" b="1" spc="300" dirty="0">
                <a:latin typeface="Arial Black" panose="020B0A04020102020204" pitchFamily="34" charset="0"/>
              </a:rPr>
              <a:t>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Смиренно здесь и там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Расставил по углам;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Где странник я бездомный,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Всегда в желаньях скромный,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Сыскал себе приют.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О боги! будьте тут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Доступны, благосклонны!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Не вина </a:t>
            </a:r>
            <a:r>
              <a:rPr lang="ru-RU" sz="1100" b="1" spc="300" dirty="0" err="1">
                <a:latin typeface="Arial Black" panose="020B0A04020102020204" pitchFamily="34" charset="0"/>
              </a:rPr>
              <a:t>благовонны</a:t>
            </a:r>
            <a:r>
              <a:rPr lang="ru-RU" sz="1100" b="1" spc="300" dirty="0">
                <a:latin typeface="Arial Black" panose="020B0A04020102020204" pitchFamily="34" charset="0"/>
              </a:rPr>
              <a:t>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Не тучный фимиам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Поэт приносит вам;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Но слезы умиленья,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Но сердца тихий жар,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И сладки песнопенья,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Богинь </a:t>
            </a:r>
            <a:r>
              <a:rPr lang="ru-RU" sz="1100" b="1" spc="300" dirty="0" err="1">
                <a:latin typeface="Arial Black" panose="020B0A04020102020204" pitchFamily="34" charset="0"/>
              </a:rPr>
              <a:t>пермесских</a:t>
            </a:r>
            <a:r>
              <a:rPr lang="ru-RU" sz="1100" b="1" spc="300" dirty="0">
                <a:latin typeface="Arial Black" panose="020B0A04020102020204" pitchFamily="34" charset="0"/>
              </a:rPr>
              <a:t> дар!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О Лары! уживитесь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 обители моей,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Поэту улыбнитесь —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И будет счастлив в ней!..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 сей хижине убогой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Стоит перед окном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Стол ветхий и треногой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 изорванным сукном.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 углу, свидетель славы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И суеты мирской,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Висит </a:t>
            </a:r>
            <a:r>
              <a:rPr lang="ru-RU" sz="1100" b="1" spc="300" dirty="0" err="1">
                <a:latin typeface="Arial Black" panose="020B0A04020102020204" pitchFamily="34" charset="0"/>
              </a:rPr>
              <a:t>полузаржавый</a:t>
            </a:r>
            <a:r>
              <a:rPr lang="ru-RU" sz="1100" b="1" spc="300" dirty="0">
                <a:latin typeface="Arial Black" panose="020B0A04020102020204" pitchFamily="34" charset="0"/>
              </a:rPr>
              <a:t>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Меч прадедов тупой;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Здесь книги выписные,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Там жесткая постель —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Все утвари простые,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Все </a:t>
            </a:r>
            <a:r>
              <a:rPr lang="ru-RU" sz="1100" b="1" spc="300" dirty="0" err="1">
                <a:latin typeface="Arial Black" panose="020B0A04020102020204" pitchFamily="34" charset="0"/>
              </a:rPr>
              <a:t>рухлая</a:t>
            </a:r>
            <a:r>
              <a:rPr lang="ru-RU" sz="1100" b="1" spc="300" dirty="0">
                <a:latin typeface="Arial Black" panose="020B0A04020102020204" pitchFamily="34" charset="0"/>
              </a:rPr>
              <a:t> скудель!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Скудель!.. Но мне дороже,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Чем бархатное ложе </a:t>
            </a:r>
          </a:p>
          <a:p>
            <a:r>
              <a:rPr lang="ru-RU" sz="1100" b="1" spc="300" dirty="0">
                <a:latin typeface="Arial Black" panose="020B0A04020102020204" pitchFamily="34" charset="0"/>
              </a:rPr>
              <a:t>И вазы богачей!..</a:t>
            </a:r>
          </a:p>
        </p:txBody>
      </p:sp>
    </p:spTree>
    <p:extLst>
      <p:ext uri="{BB962C8B-B14F-4D97-AF65-F5344CB8AC3E}">
        <p14:creationId xmlns:p14="http://schemas.microsoft.com/office/powerpoint/2010/main" val="762337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Начавшаяся Отечественная война 1812 года усиливает в душе поэта патриотическое чувство. Он желает пойти на войну, но болезнь, сильная лихорадка, мешает ему сразу же осуществить это намерение. Почти в канун Бородинской битвы, поэт берёт отпуск и приезжает в Москву, для того, чтобы сопровождать в Нижний-Новгород вдову своего наставника Е. Ф. </a:t>
            </a:r>
            <a:r>
              <a:rPr lang="ru-RU" sz="1800" dirty="0" err="1"/>
              <a:t>Муравьёву</a:t>
            </a:r>
            <a:r>
              <a:rPr lang="ru-RU" sz="1800" dirty="0"/>
              <a:t> и её семью. Стечение беженцев и народные бедствия, увиденные поэтом по пути следования из Москвы, производят на него сильное впечатление. Батюшков возвращается в Москву после изгнания из неё французов.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56" y="1825625"/>
            <a:ext cx="7018287" cy="4351338"/>
          </a:xfrm>
        </p:spPr>
      </p:pic>
    </p:spTree>
    <p:extLst>
      <p:ext uri="{BB962C8B-B14F-4D97-AF65-F5344CB8AC3E}">
        <p14:creationId xmlns:p14="http://schemas.microsoft.com/office/powerpoint/2010/main" val="308626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В 1813 году пережив потрясение «грозы двенадцатого года» Батюшков пишет трагически-величественное послание «К Дашкову. Оно пронизано чувство скорби , ужаса а самое главное- ясным ощущением того что в мире не может быть , где мыслимо укрыться «от ненастья»….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50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363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Константин Николаевич Батюшков</vt:lpstr>
      <vt:lpstr>Родился в роду Батюшковых, отец — Николай Львович Батюшков (1753—1817). Годы своего детства провёл в родовом имении — селе Даниловское. В 7 лет он потерял мать, которая страдала душевной болезнью, по наследству перешедшей к Батюшкову и его старшей сестре Александре.</vt:lpstr>
      <vt:lpstr>Зарождение писателя </vt:lpstr>
      <vt:lpstr>В 1802 году Батюшков зачисляется на службу в министерство народного просвещения. Эта служба тяготит поэта, но обстоятельства не позволяют ему оставить службу. Старинный дворянский род Батюшковых обеднел, имение пришло в упадок. Высокопоставленных покровителей и меценатов, которые бывали у многих писателей, поэтов, художников, музыкантов, Батюшков не имел, и, быть может, из-за гордости, не хотел иметь: «Просить и кланяться в Петербурге не буду, пока будет у меня кусок хлеба». Впоследствии поэт скажет, противопоставляя себя многим угодливым поэтам того времени: «Я писал о независимости в стихах, о свободе в стихах». В Петербурге Батюшков познакомился с представителями тогдашнего литературного мира. Особенно близко сошёлся он сГ. Р. Державиным, Н. А. Львовым, В. В. Капнистом, А. Н. Олениным, Н. И. Гнедичем. В 1805 году в журнале «Новости русской литературы» публикуется его стихотворение «Послание к стихам моим» — первое выступление Батюшкова в печати. </vt:lpstr>
      <vt:lpstr>В 1807 году Батюшков записался в народное ополчение (милицию) и принял участие в прусском походе. В битве под Гейльсбергом он был ранен и должен был отправиться лечиться вРигу. Во время похода им написано несколько стихотворений, и начат перевод поэмы Тасса «Освобождённый Иерусалим»</vt:lpstr>
      <vt:lpstr>В самом конце 1809 года Батюшков приехал в Москву и скоро благодаря своему таланту, светлому уму и доброму сердцу сыскал себе добрых друзей в лучших сферах тогдашнего московского общества. Из тамошних литераторов наиболее сблизился он с Василием Львовичем Пушкиным,В. А. Жуковским, П. А. Вяземским и Н. М. Карамзиным.</vt:lpstr>
      <vt:lpstr>На рубеже 1811-1812 годов  </vt:lpstr>
      <vt:lpstr>Начавшаяся Отечественная война 1812 года усиливает в душе поэта патриотическое чувство. Он желает пойти на войну, но болезнь, сильная лихорадка, мешает ему сразу же осуществить это намерение. Почти в канун Бородинской битвы, поэт берёт отпуск и приезжает в Москву, для того, чтобы сопровождать в Нижний-Новгород вдову своего наставника Е. Ф. Муравьёву и её семью. Стечение беженцев и народные бедствия, увиденные поэтом по пути следования из Москвы, производят на него сильное впечатление. Батюшков возвращается в Москву после изгнания из неё французов.</vt:lpstr>
      <vt:lpstr>В 1813 году пережив потрясение «грозы двенадцатого года» Батюшков пишет трагически-величественное послание «К Дашкову. Оно пронизано чувство скорби , ужаса а самое главное- ясным ощущением того что в мире не может быть , где мыслимо укрыться «от ненастья»….</vt:lpstr>
      <vt:lpstr>Презентация PowerPoint</vt:lpstr>
      <vt:lpstr>В 1821 году в душевном состоянии К.Н.Батюшкова происходят серьёзные злокачественные изменения, имеющие, очевидно, наследственный характер. Судя по сохранившимся публикациям и письмам, происходит манифестация мании величия, которая переходит в бред преследования. Анонимное стихотворение П.А.Плетнева только способствовало ухудшению состояния его психики. В следующем году болезнь обостряется, и в припадках Батюшков сжигает свои рукописи, письма и стихи. Чтобы хоть как-то улучшить самочувствие он переселяется в Крым. Но в Крыму происходят несколько неудачных попыток покончить с собой. Все эти события вынуждают его родственников и друзей активизировать участие в его судьбе. По возвращению Батюшкова в Петербург, император Александр I сверх жалования выделяет на его содержание 500 червонцев и направляет на лечение в Европу. Батюшков оказывается в частном психиатрическом заведении Зоннштейн в Саксонии. Там он проводит четыре года, проживая вместе со своей сестрой. Но так как выздоровления так и не наступает, его было решено везти обратно в Россию. В апреле 1830 года Батюшков находился в Москве. Там его посещал А.С.Пушкин, стихотворение которого "Не дай мне Бог сойти с ума" предположительно навеяно впечатлением от этого визита. В 1833 году император Никола Iокончательно увольняет Батюшкова в отставку и назначает ему пенсию. В этом же году его перевозят в Вологду и помещают в семью своего племянника, где он оставался на их попечении до своей смерти.</vt:lpstr>
      <vt:lpstr>7 июля 1855 года скончался от тифа в Вологде. Похоронен в Спасо-Прилуцком монастыре, в пяти верстах от Вологды. Ещё в 1815 году Батюшков писал Жуковскому о себе следующие слова: «С рождения я имел на душе чёрное пятно, которое росло, росло с летами и чуть было не зачернило всю душу»</vt:lpstr>
      <vt:lpstr> 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Прытов</dc:creator>
  <cp:lastModifiedBy>Евгений Прытов</cp:lastModifiedBy>
  <cp:revision>11</cp:revision>
  <dcterms:created xsi:type="dcterms:W3CDTF">2013-09-17T16:26:41Z</dcterms:created>
  <dcterms:modified xsi:type="dcterms:W3CDTF">2013-09-18T11:04:51Z</dcterms:modified>
</cp:coreProperties>
</file>