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68" r:id="rId2"/>
    <p:sldId id="264" r:id="rId3"/>
    <p:sldId id="265" r:id="rId4"/>
    <p:sldId id="270" r:id="rId5"/>
    <p:sldId id="271" r:id="rId6"/>
    <p:sldId id="272" r:id="rId7"/>
    <p:sldId id="259" r:id="rId8"/>
    <p:sldId id="261" r:id="rId9"/>
    <p:sldId id="262" r:id="rId10"/>
    <p:sldId id="266" r:id="rId11"/>
    <p:sldId id="273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B0A33D-D3A2-4421-A624-9EB0E7B793F3}" type="datetimeFigureOut">
              <a:rPr lang="ru-RU" smtClean="0"/>
              <a:pPr/>
              <a:t>27.09.2017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BCC5863-13A3-46D8-BA45-30816CF9E8B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CC5863-13A3-46D8-BA45-30816CF9E8B3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CC5863-13A3-46D8-BA45-30816CF9E8B3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CC5863-13A3-46D8-BA45-30816CF9E8B3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CC5863-13A3-46D8-BA45-30816CF9E8B3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png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1309077347_7_thumb[11]"/>
          <p:cNvPicPr>
            <a:picLocks noChangeAspect="1" noChangeArrowheads="1"/>
          </p:cNvPicPr>
          <p:nvPr/>
        </p:nvPicPr>
        <p:blipFill>
          <a:blip r:embed="rId2"/>
          <a:srcRect b="5816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85720" y="285728"/>
            <a:ext cx="3962025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600" b="1" cap="all" spc="0" dirty="0" smtClean="0">
                <a:ln>
                  <a:solidFill>
                    <a:srgbClr val="FFFF00"/>
                  </a:solidFill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  <a:reflection blurRad="12700" stA="28000" endPos="45000" dist="1000" dir="5400000" sy="-100000" algn="bl" rotWithShape="0"/>
                </a:effectLst>
              </a:rPr>
              <a:t>Грибы</a:t>
            </a:r>
            <a:endParaRPr lang="ru-RU" sz="6600" b="1" cap="all" spc="0" dirty="0">
              <a:ln>
                <a:solidFill>
                  <a:srgbClr val="FFFF00"/>
                </a:solidFill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innerShdw blurRad="63500" dist="50800" dir="13500000">
                  <a:prstClr val="black">
                    <a:alpha val="50000"/>
                  </a:prstClr>
                </a:innerShdw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14290"/>
            <a:ext cx="9144000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cap="all" dirty="0" smtClean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ЗАЧЕМ НУЖНЫ ГРИБЫ? </a:t>
            </a:r>
          </a:p>
          <a:p>
            <a:r>
              <a:rPr lang="ru-RU" dirty="0" smtClean="0">
                <a:solidFill>
                  <a:schemeClr val="tx2">
                    <a:lumMod val="90000"/>
                  </a:schemeClr>
                </a:solidFill>
              </a:rPr>
              <a:t>Спросите ребенка, кому и чем полезны грибы.  Да. они полезны и нужны и людям, и зверям, и птицам, и растениям, которые растут рядом с ними в лесу:</a:t>
            </a:r>
          </a:p>
          <a:p>
            <a:r>
              <a:rPr lang="ru-RU" dirty="0" smtClean="0">
                <a:solidFill>
                  <a:schemeClr val="tx2">
                    <a:lumMod val="90000"/>
                  </a:schemeClr>
                </a:solidFill>
              </a:rPr>
              <a:t>— Грибы собирают и едят люди. Мы их солим, маринуем, варим из них грибной суп, делаем грибную икру, печем пироги с грибами и делаем из них много других вкусных блюд.</a:t>
            </a:r>
          </a:p>
          <a:p>
            <a:r>
              <a:rPr lang="ru-RU" dirty="0" smtClean="0">
                <a:solidFill>
                  <a:schemeClr val="tx2">
                    <a:lumMod val="90000"/>
                  </a:schemeClr>
                </a:solidFill>
              </a:rPr>
              <a:t>— Грибы едят и животные. Питаютс</a:t>
            </a:r>
            <a:r>
              <a:rPr lang="ru-RU" sz="1400" dirty="0" smtClean="0">
                <a:solidFill>
                  <a:schemeClr val="tx2">
                    <a:lumMod val="90000"/>
                  </a:schemeClr>
                </a:solidFill>
              </a:rPr>
              <a:t>я</a:t>
            </a:r>
            <a:r>
              <a:rPr lang="ru-RU" dirty="0" smtClean="0">
                <a:solidFill>
                  <a:schemeClr val="tx2">
                    <a:lumMod val="90000"/>
                  </a:schemeClr>
                </a:solidFill>
              </a:rPr>
              <a:t> ими летом и собирают — запасают на зиму. Даже ядовитые для человека грибы могут быть полезны животным! Например, мухомор едят белки, слизни, сороки. А лось может проглотить целый мухомор целиком, и не один! Он так лечит себя. Для него мухомор — это лекарство.</a:t>
            </a:r>
          </a:p>
          <a:p>
            <a:r>
              <a:rPr lang="ru-RU" dirty="0" smtClean="0">
                <a:solidFill>
                  <a:schemeClr val="tx2">
                    <a:lumMod val="90000"/>
                  </a:schemeClr>
                </a:solidFill>
              </a:rPr>
              <a:t>— А еще — грибница нужна для жизни лесных деревьев, кустарников, трав и цветов. Грибы — настоящие друзья деревьев! Грибница срастается с тонкими корешками дерева в земле. В результате грибы получают от деревьев нужное им питание  и полезные вещества, а деревья также получают от грибов полезные вещества для их питания. Благодаря грибам деревья лучше усваивают всё полезное из своей «пищи» и быстрее растут. Так грибы и деревья помогают друг другу всю жизнь! Они лучшие друзья и друг без друга жить не могут!</a:t>
            </a:r>
          </a:p>
          <a:p>
            <a:r>
              <a:rPr lang="ru-RU" dirty="0" smtClean="0">
                <a:solidFill>
                  <a:schemeClr val="tx2">
                    <a:lumMod val="90000"/>
                  </a:schemeClr>
                </a:solidFill>
              </a:rPr>
              <a:t>Например, мухомор помогает расти соснам, елям, березам и другим деревьям, а еще он украшает лес!</a:t>
            </a:r>
          </a:p>
          <a:p>
            <a:r>
              <a:rPr lang="ru-RU" dirty="0" smtClean="0">
                <a:solidFill>
                  <a:schemeClr val="tx2">
                    <a:lumMod val="90000"/>
                  </a:schemeClr>
                </a:solidFill>
              </a:rPr>
              <a:t>Грибы помогают переработать остатки растений в лесу: разрушают пни, поваленные стволы деревьев, упавшие сучья. Это санитары леса, которые его чистят.</a:t>
            </a:r>
            <a:endParaRPr lang="ru-RU" dirty="0">
              <a:solidFill>
                <a:schemeClr val="tx2">
                  <a:lumMod val="9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4214810" cy="68018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/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/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sz="2000" dirty="0" smtClean="0">
                <a:solidFill>
                  <a:schemeClr val="tx1">
                    <a:lumMod val="85000"/>
                  </a:schemeClr>
                </a:solidFill>
                <a:latin typeface="Arial Black" pitchFamily="34" charset="0"/>
              </a:rPr>
              <a:t>Август… Осень на носу.</a:t>
            </a:r>
            <a:br>
              <a:rPr lang="ru-RU" sz="2000" dirty="0" smtClean="0">
                <a:solidFill>
                  <a:schemeClr val="tx1">
                    <a:lumMod val="85000"/>
                  </a:schemeClr>
                </a:solidFill>
                <a:latin typeface="Arial Black" pitchFamily="34" charset="0"/>
              </a:rPr>
            </a:br>
            <a:r>
              <a:rPr lang="ru-RU" sz="2000" dirty="0" smtClean="0">
                <a:solidFill>
                  <a:schemeClr val="tx1">
                    <a:lumMod val="85000"/>
                  </a:schemeClr>
                </a:solidFill>
                <a:latin typeface="Arial Black" pitchFamily="34" charset="0"/>
              </a:rPr>
              <a:t>И </a:t>
            </a:r>
            <a:r>
              <a:rPr lang="ru-RU" sz="2000" b="1" dirty="0" smtClean="0">
                <a:solidFill>
                  <a:schemeClr val="tx1">
                    <a:lumMod val="85000"/>
                  </a:schemeClr>
                </a:solidFill>
                <a:latin typeface="Arial Black" pitchFamily="34" charset="0"/>
              </a:rPr>
              <a:t>грибы</a:t>
            </a:r>
            <a:r>
              <a:rPr lang="ru-RU" sz="2000" dirty="0" smtClean="0">
                <a:solidFill>
                  <a:schemeClr val="tx1">
                    <a:lumMod val="85000"/>
                  </a:schemeClr>
                </a:solidFill>
                <a:latin typeface="Arial Black" pitchFamily="34" charset="0"/>
              </a:rPr>
              <a:t> пошли в лесу.</a:t>
            </a:r>
            <a:br>
              <a:rPr lang="ru-RU" sz="2000" dirty="0" smtClean="0">
                <a:solidFill>
                  <a:schemeClr val="tx1">
                    <a:lumMod val="85000"/>
                  </a:schemeClr>
                </a:solidFill>
                <a:latin typeface="Arial Black" pitchFamily="34" charset="0"/>
              </a:rPr>
            </a:br>
            <a:r>
              <a:rPr lang="ru-RU" sz="2000" dirty="0" smtClean="0">
                <a:solidFill>
                  <a:schemeClr val="tx1">
                    <a:lumMod val="85000"/>
                  </a:schemeClr>
                </a:solidFill>
                <a:latin typeface="Arial Black" pitchFamily="34" charset="0"/>
              </a:rPr>
              <a:t>А потом пошли за ними</a:t>
            </a:r>
            <a:br>
              <a:rPr lang="ru-RU" sz="2000" dirty="0" smtClean="0">
                <a:solidFill>
                  <a:schemeClr val="tx1">
                    <a:lumMod val="85000"/>
                  </a:schemeClr>
                </a:solidFill>
                <a:latin typeface="Arial Black" pitchFamily="34" charset="0"/>
              </a:rPr>
            </a:br>
            <a:r>
              <a:rPr lang="ru-RU" sz="2000" dirty="0" smtClean="0">
                <a:solidFill>
                  <a:schemeClr val="tx1">
                    <a:lumMod val="85000"/>
                  </a:schemeClr>
                </a:solidFill>
                <a:latin typeface="Arial Black" pitchFamily="34" charset="0"/>
              </a:rPr>
              <a:t>Мы с корзинами большими.</a:t>
            </a:r>
            <a:br>
              <a:rPr lang="ru-RU" sz="2000" dirty="0" smtClean="0">
                <a:solidFill>
                  <a:schemeClr val="tx1">
                    <a:lumMod val="85000"/>
                  </a:schemeClr>
                </a:solidFill>
                <a:latin typeface="Arial Black" pitchFamily="34" charset="0"/>
              </a:rPr>
            </a:br>
            <a:r>
              <a:rPr lang="ru-RU" sz="2000" dirty="0" smtClean="0">
                <a:solidFill>
                  <a:schemeClr val="tx1">
                    <a:lumMod val="85000"/>
                  </a:schemeClr>
                </a:solidFill>
                <a:latin typeface="Arial Black" pitchFamily="34" charset="0"/>
              </a:rPr>
              <a:t>Папа мой, грибник известный,</a:t>
            </a:r>
            <a:br>
              <a:rPr lang="ru-RU" sz="2000" dirty="0" smtClean="0">
                <a:solidFill>
                  <a:schemeClr val="tx1">
                    <a:lumMod val="85000"/>
                  </a:schemeClr>
                </a:solidFill>
                <a:latin typeface="Arial Black" pitchFamily="34" charset="0"/>
              </a:rPr>
            </a:br>
            <a:r>
              <a:rPr lang="ru-RU" sz="2000" dirty="0" smtClean="0">
                <a:solidFill>
                  <a:schemeClr val="tx1">
                    <a:lumMod val="85000"/>
                  </a:schemeClr>
                </a:solidFill>
                <a:latin typeface="Arial Black" pitchFamily="34" charset="0"/>
              </a:rPr>
              <a:t>Возле старого пенька</a:t>
            </a:r>
            <a:br>
              <a:rPr lang="ru-RU" sz="2000" dirty="0" smtClean="0">
                <a:solidFill>
                  <a:schemeClr val="tx1">
                    <a:lumMod val="85000"/>
                  </a:schemeClr>
                </a:solidFill>
                <a:latin typeface="Arial Black" pitchFamily="34" charset="0"/>
              </a:rPr>
            </a:br>
            <a:r>
              <a:rPr lang="ru-RU" sz="2000" dirty="0" smtClean="0">
                <a:solidFill>
                  <a:schemeClr val="tx1">
                    <a:lumMod val="85000"/>
                  </a:schemeClr>
                </a:solidFill>
                <a:latin typeface="Arial Black" pitchFamily="34" charset="0"/>
              </a:rPr>
              <a:t>Боровик нашёл  чудесный,</a:t>
            </a:r>
            <a:br>
              <a:rPr lang="ru-RU" sz="2000" dirty="0" smtClean="0">
                <a:solidFill>
                  <a:schemeClr val="tx1">
                    <a:lumMod val="85000"/>
                  </a:schemeClr>
                </a:solidFill>
                <a:latin typeface="Arial Black" pitchFamily="34" charset="0"/>
              </a:rPr>
            </a:br>
            <a:r>
              <a:rPr lang="ru-RU" sz="2000" dirty="0" smtClean="0">
                <a:solidFill>
                  <a:schemeClr val="tx1">
                    <a:lumMod val="85000"/>
                  </a:schemeClr>
                </a:solidFill>
                <a:latin typeface="Arial Black" pitchFamily="34" charset="0"/>
              </a:rPr>
              <a:t>Рядом - три моховика.</a:t>
            </a:r>
            <a:br>
              <a:rPr lang="ru-RU" sz="2000" dirty="0" smtClean="0">
                <a:solidFill>
                  <a:schemeClr val="tx1">
                    <a:lumMod val="85000"/>
                  </a:schemeClr>
                </a:solidFill>
                <a:latin typeface="Arial Black" pitchFamily="34" charset="0"/>
              </a:rPr>
            </a:br>
            <a:r>
              <a:rPr lang="ru-RU" sz="2000" dirty="0" smtClean="0">
                <a:solidFill>
                  <a:schemeClr val="tx1">
                    <a:lumMod val="85000"/>
                  </a:schemeClr>
                </a:solidFill>
                <a:latin typeface="Arial Black" pitchFamily="34" charset="0"/>
              </a:rPr>
              <a:t>Отыскал лисичку брат,</a:t>
            </a:r>
            <a:br>
              <a:rPr lang="ru-RU" sz="2000" dirty="0" smtClean="0">
                <a:solidFill>
                  <a:schemeClr val="tx1">
                    <a:lumMod val="85000"/>
                  </a:schemeClr>
                </a:solidFill>
                <a:latin typeface="Arial Black" pitchFamily="34" charset="0"/>
              </a:rPr>
            </a:br>
            <a:r>
              <a:rPr lang="ru-RU" sz="2000" dirty="0" smtClean="0">
                <a:solidFill>
                  <a:schemeClr val="tx1">
                    <a:lumMod val="85000"/>
                  </a:schemeClr>
                </a:solidFill>
                <a:latin typeface="Arial Black" pitchFamily="34" charset="0"/>
              </a:rPr>
              <a:t>Мама – парочку маслят,</a:t>
            </a:r>
            <a:br>
              <a:rPr lang="ru-RU" sz="2000" dirty="0" smtClean="0">
                <a:solidFill>
                  <a:schemeClr val="tx1">
                    <a:lumMod val="85000"/>
                  </a:schemeClr>
                </a:solidFill>
                <a:latin typeface="Arial Black" pitchFamily="34" charset="0"/>
              </a:rPr>
            </a:br>
            <a:r>
              <a:rPr lang="ru-RU" sz="2000" dirty="0" smtClean="0">
                <a:solidFill>
                  <a:schemeClr val="tx1">
                    <a:lumMod val="85000"/>
                  </a:schemeClr>
                </a:solidFill>
                <a:latin typeface="Arial Black" pitchFamily="34" charset="0"/>
              </a:rPr>
              <a:t>Сыроежку и волнушку.</a:t>
            </a:r>
            <a:br>
              <a:rPr lang="ru-RU" sz="2000" dirty="0" smtClean="0">
                <a:solidFill>
                  <a:schemeClr val="tx1">
                    <a:lumMod val="85000"/>
                  </a:schemeClr>
                </a:solidFill>
                <a:latin typeface="Arial Black" pitchFamily="34" charset="0"/>
              </a:rPr>
            </a:br>
            <a:r>
              <a:rPr lang="ru-RU" sz="2000" dirty="0" smtClean="0">
                <a:solidFill>
                  <a:schemeClr val="tx1">
                    <a:lumMod val="85000"/>
                  </a:schemeClr>
                </a:solidFill>
                <a:latin typeface="Arial Black" pitchFamily="34" charset="0"/>
              </a:rPr>
              <a:t>Ну а я нашла … лягушку!</a:t>
            </a:r>
            <a:br>
              <a:rPr lang="ru-RU" sz="2000" dirty="0" smtClean="0">
                <a:solidFill>
                  <a:schemeClr val="tx1">
                    <a:lumMod val="85000"/>
                  </a:schemeClr>
                </a:solidFill>
                <a:latin typeface="Arial Black" pitchFamily="34" charset="0"/>
              </a:rPr>
            </a:br>
            <a:r>
              <a:rPr lang="ru-RU" sz="2000" dirty="0" smtClean="0">
                <a:solidFill>
                  <a:schemeClr val="tx1">
                    <a:lumMod val="85000"/>
                  </a:schemeClr>
                </a:solidFill>
                <a:latin typeface="Arial Black" pitchFamily="34" charset="0"/>
              </a:rPr>
              <a:t>Посадила на ладошку</a:t>
            </a:r>
            <a:br>
              <a:rPr lang="ru-RU" sz="2000" dirty="0" smtClean="0">
                <a:solidFill>
                  <a:schemeClr val="tx1">
                    <a:lumMod val="85000"/>
                  </a:schemeClr>
                </a:solidFill>
                <a:latin typeface="Arial Black" pitchFamily="34" charset="0"/>
              </a:rPr>
            </a:br>
            <a:r>
              <a:rPr lang="ru-RU" sz="2000" dirty="0" smtClean="0">
                <a:solidFill>
                  <a:schemeClr val="tx1">
                    <a:lumMod val="85000"/>
                  </a:schemeClr>
                </a:solidFill>
                <a:latin typeface="Arial Black" pitchFamily="34" charset="0"/>
              </a:rPr>
              <a:t>И погладила по спинке…</a:t>
            </a:r>
            <a:br>
              <a:rPr lang="ru-RU" sz="2000" dirty="0" smtClean="0">
                <a:solidFill>
                  <a:schemeClr val="tx1">
                    <a:lumMod val="85000"/>
                  </a:schemeClr>
                </a:solidFill>
                <a:latin typeface="Arial Black" pitchFamily="34" charset="0"/>
              </a:rPr>
            </a:br>
            <a:r>
              <a:rPr lang="ru-RU" sz="2000" dirty="0" smtClean="0">
                <a:solidFill>
                  <a:schemeClr val="tx1">
                    <a:lumMod val="85000"/>
                  </a:schemeClr>
                </a:solidFill>
                <a:latin typeface="Arial Black" pitchFamily="34" charset="0"/>
              </a:rPr>
              <a:t>Жаль, не стала эта крошка,</a:t>
            </a:r>
            <a:br>
              <a:rPr lang="ru-RU" sz="2000" dirty="0" smtClean="0">
                <a:solidFill>
                  <a:schemeClr val="tx1">
                    <a:lumMod val="85000"/>
                  </a:schemeClr>
                </a:solidFill>
                <a:latin typeface="Arial Black" pitchFamily="34" charset="0"/>
              </a:rPr>
            </a:br>
            <a:r>
              <a:rPr lang="ru-RU" sz="2000" dirty="0" smtClean="0">
                <a:solidFill>
                  <a:schemeClr val="tx1">
                    <a:lumMod val="85000"/>
                  </a:schemeClr>
                </a:solidFill>
                <a:latin typeface="Arial Black" pitchFamily="34" charset="0"/>
              </a:rPr>
              <a:t>Словно гриб, сидеть в корзинке!</a:t>
            </a:r>
            <a:br>
              <a:rPr lang="ru-RU" sz="2000" dirty="0" smtClean="0">
                <a:solidFill>
                  <a:schemeClr val="tx1">
                    <a:lumMod val="85000"/>
                  </a:schemeClr>
                </a:solidFill>
                <a:latin typeface="Arial Black" pitchFamily="34" charset="0"/>
              </a:rPr>
            </a:br>
            <a:endParaRPr lang="ru-RU" sz="2000" dirty="0">
              <a:solidFill>
                <a:schemeClr val="tx1">
                  <a:lumMod val="85000"/>
                </a:schemeClr>
              </a:solidFill>
              <a:latin typeface="Arial Black" pitchFamily="34" charset="0"/>
            </a:endParaRPr>
          </a:p>
        </p:txBody>
      </p:sp>
      <p:sp>
        <p:nvSpPr>
          <p:cNvPr id="28674" name="AutoShape 2" descr="Картинки по запросу фото детей собирающих грибы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8676" name="AutoShape 4" descr="Картинки по запросу фото детей собирающих грибы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8678" name="AutoShape 6" descr="Картинки по запросу фото детей собирающих грибы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8680" name="AutoShape 8" descr="Картинки по запросу фото детей собирающих грибы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8682" name="AutoShape 10" descr="Картинки по запросу фото детей собирающих грибы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8684" name="Picture 12" descr="Картинки по запросу фото детей собирающих грибы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43372" y="857232"/>
            <a:ext cx="5000628" cy="5857916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3071802" y="142852"/>
            <a:ext cx="292895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Arial Black" pitchFamily="34" charset="0"/>
              </a:rPr>
              <a:t>Е. </a:t>
            </a:r>
            <a:r>
              <a:rPr lang="ru-RU" b="1" dirty="0" err="1" smtClean="0">
                <a:solidFill>
                  <a:srgbClr val="FF0000"/>
                </a:solidFill>
                <a:latin typeface="Arial Black" pitchFamily="34" charset="0"/>
              </a:rPr>
              <a:t>Ярышевская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428604"/>
            <a:ext cx="8215370" cy="6278642"/>
          </a:xfrm>
          <a:prstGeom prst="rect">
            <a:avLst/>
          </a:prstGeom>
          <a:ln>
            <a:solidFill>
              <a:srgbClr val="FFFF00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400" cap="all" dirty="0" smtClean="0">
                <a:solidFill>
                  <a:srgbClr val="FF0000"/>
                </a:solidFill>
                <a:latin typeface="Arial Black" pitchFamily="34" charset="0"/>
              </a:rPr>
              <a:t>ИЗ ЧЕГО СОСТОЯТ ГРИБЫ?</a:t>
            </a:r>
          </a:p>
          <a:p>
            <a:r>
              <a:rPr lang="ru-RU" dirty="0" smtClean="0"/>
              <a:t>Когда мы собираем и едим грибы, то думаем, что это сам гриб. На самом деле, это вовсе не так! Это лишь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 </a:t>
            </a:r>
            <a:r>
              <a:rPr lang="ru-RU" b="1" dirty="0" smtClean="0">
                <a:solidFill>
                  <a:srgbClr val="00B050"/>
                </a:solidFill>
              </a:rPr>
              <a:t>плодовое тело</a:t>
            </a:r>
            <a:r>
              <a:rPr lang="ru-RU" dirty="0" smtClean="0">
                <a:solidFill>
                  <a:srgbClr val="00B050"/>
                </a:solidFill>
              </a:rPr>
              <a:t> </a:t>
            </a:r>
            <a:r>
              <a:rPr lang="ru-RU" b="1" dirty="0" smtClean="0">
                <a:solidFill>
                  <a:srgbClr val="00B050"/>
                </a:solidFill>
              </a:rPr>
              <a:t>гриба</a:t>
            </a:r>
            <a:r>
              <a:rPr lang="ru-RU" b="1" dirty="0" smtClean="0"/>
              <a:t>.</a:t>
            </a:r>
            <a:r>
              <a:rPr lang="ru-RU" dirty="0" smtClean="0"/>
              <a:t> А основная часть гриба — это </a:t>
            </a:r>
            <a:r>
              <a:rPr lang="ru-RU" dirty="0" smtClean="0">
                <a:solidFill>
                  <a:srgbClr val="00B050"/>
                </a:solidFill>
              </a:rPr>
              <a:t>грибница!</a:t>
            </a:r>
          </a:p>
          <a:p>
            <a:r>
              <a:rPr lang="ru-RU" b="1" dirty="0" smtClean="0"/>
              <a:t>Грибница</a:t>
            </a:r>
            <a:r>
              <a:rPr lang="ru-RU" dirty="0" smtClean="0"/>
              <a:t> состоит из белых тонких ниточек, пронизывающих весь верхний слой почвы. На этих ниточках образуются маленьких клубеньки. Эти клубеньки растут, вылезают из земли и … превращаются в известные и любимые нами грибы!</a:t>
            </a:r>
          </a:p>
          <a:p>
            <a:r>
              <a:rPr lang="ru-RU" dirty="0" smtClean="0"/>
              <a:t>Грибница может жить и давать грибы много-много лет, если ее не повредит человек.  Грибница высыхает и погибает от солнечных лучей, если она не защищена и повреждена человеком. Поэтому когда мы собираем грибы, надо грибницу беречь: гриб осторожно взять, а освободившееся место в земле легонько прикрыть мхом или листвой, чтобы сохранить грибницу. И чтобы позже на этом же месте вырос новый гриб.</a:t>
            </a:r>
          </a:p>
          <a:p>
            <a:r>
              <a:rPr lang="ru-RU" dirty="0" smtClean="0"/>
              <a:t>Грибница очень — </a:t>
            </a:r>
            <a:r>
              <a:rPr lang="ru-RU" dirty="0" err="1" smtClean="0"/>
              <a:t>очень</a:t>
            </a:r>
            <a:r>
              <a:rPr lang="ru-RU" dirty="0" smtClean="0"/>
              <a:t> большая</a:t>
            </a:r>
          </a:p>
          <a:p>
            <a:r>
              <a:rPr lang="ru-RU" dirty="0" smtClean="0"/>
              <a:t>  и занимает много метров вокруг </a:t>
            </a:r>
          </a:p>
          <a:p>
            <a:r>
              <a:rPr lang="ru-RU" dirty="0" smtClean="0"/>
              <a:t>маленького грибка.</a:t>
            </a:r>
          </a:p>
          <a:p>
            <a:r>
              <a:rPr lang="ru-RU" dirty="0" smtClean="0"/>
              <a:t> Можно детям сравнить размер</a:t>
            </a:r>
          </a:p>
          <a:p>
            <a:r>
              <a:rPr lang="ru-RU" dirty="0" smtClean="0"/>
              <a:t> грибницы с размером.. детской </a:t>
            </a:r>
          </a:p>
          <a:p>
            <a:r>
              <a:rPr lang="ru-RU" dirty="0" smtClean="0"/>
              <a:t>площадки во дворе! Поэтому на </a:t>
            </a:r>
          </a:p>
          <a:p>
            <a:r>
              <a:rPr lang="ru-RU" dirty="0" smtClean="0"/>
              <a:t>самом деле гриб</a:t>
            </a:r>
          </a:p>
          <a:p>
            <a:r>
              <a:rPr lang="ru-RU" dirty="0" smtClean="0"/>
              <a:t> — это очень- очень большое существо!</a:t>
            </a:r>
          </a:p>
          <a:p>
            <a:r>
              <a:rPr lang="ru-RU" dirty="0" smtClean="0"/>
              <a:t> По размерам и весу он больше… слона! </a:t>
            </a:r>
            <a:endParaRPr lang="ru-RU" dirty="0"/>
          </a:p>
        </p:txBody>
      </p:sp>
      <p:pic>
        <p:nvPicPr>
          <p:cNvPr id="21506" name="Picture 2" descr="Картинки по запросу фото грибницы 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3438" y="3929067"/>
            <a:ext cx="4500562" cy="29289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2844" y="0"/>
            <a:ext cx="871543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>
                <a:solidFill>
                  <a:srgbClr val="FF0000"/>
                </a:solidFill>
              </a:rPr>
              <a:t>У гриба всегда есть </a:t>
            </a:r>
            <a:r>
              <a:rPr lang="ru-RU" sz="3600" b="1" dirty="0" smtClean="0">
                <a:solidFill>
                  <a:srgbClr val="FF0000"/>
                </a:solidFill>
              </a:rPr>
              <a:t>шляпка</a:t>
            </a:r>
            <a:r>
              <a:rPr lang="ru-RU" sz="3600" dirty="0" smtClean="0">
                <a:solidFill>
                  <a:srgbClr val="FF0000"/>
                </a:solidFill>
              </a:rPr>
              <a:t> и </a:t>
            </a:r>
            <a:r>
              <a:rPr lang="ru-RU" sz="3600" b="1" dirty="0" smtClean="0">
                <a:solidFill>
                  <a:srgbClr val="FF0000"/>
                </a:solidFill>
              </a:rPr>
              <a:t>ножка</a:t>
            </a:r>
            <a:r>
              <a:rPr lang="ru-RU" sz="3600" dirty="0" smtClean="0">
                <a:solidFill>
                  <a:srgbClr val="FF0000"/>
                </a:solidFill>
              </a:rPr>
              <a:t>. </a:t>
            </a:r>
          </a:p>
          <a:p>
            <a:pPr algn="ctr"/>
            <a:r>
              <a:rPr lang="ru-RU" sz="2800" dirty="0" smtClean="0">
                <a:solidFill>
                  <a:schemeClr val="bg2">
                    <a:lumMod val="75000"/>
                  </a:schemeClr>
                </a:solidFill>
              </a:rPr>
              <a:t>Найди на картинке все ножки и шляпки!</a:t>
            </a:r>
            <a:endParaRPr lang="ru-RU" sz="2800" dirty="0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20482" name="Picture 2" descr="zadanie-dlya-detei-shlyapka-nozka"/>
          <p:cNvPicPr>
            <a:picLocks noChangeAspect="1" noChangeArrowheads="1"/>
          </p:cNvPicPr>
          <p:nvPr/>
        </p:nvPicPr>
        <p:blipFill>
          <a:blip r:embed="rId2"/>
          <a:srcRect t="20216"/>
          <a:stretch>
            <a:fillRect/>
          </a:stretch>
        </p:blipFill>
        <p:spPr bwMode="auto">
          <a:xfrm>
            <a:off x="0" y="1071546"/>
            <a:ext cx="9144000" cy="57864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Похожее изображение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1071547"/>
            <a:ext cx="2466975" cy="1857388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571604" y="142852"/>
            <a:ext cx="724450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cap="all" dirty="0" smtClean="0">
                <a:solidFill>
                  <a:schemeClr val="bg2">
                    <a:lumMod val="75000"/>
                  </a:schemeClr>
                </a:solidFill>
              </a:rPr>
              <a:t>ПОЧЕМУ ГРИБЫ ТАК НАЗЫВАЮТСЯ? </a:t>
            </a:r>
          </a:p>
          <a:p>
            <a:pPr algn="ctr"/>
            <a:endParaRPr lang="ru-RU" sz="3200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28596" y="500042"/>
            <a:ext cx="84296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Имена грибов очень интересны. Не просто так эти имена придумали. О многом могут нам эти слова рассказать.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571736" y="1500174"/>
            <a:ext cx="657226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Достаточно вслушаться в это слово, чтобы понять, где искать гриб — под березой, в березовых рощах, в лесах, в которых растут березы. Подберезовик даже похож на березку — у него высокая белая ножка с темным узором — чешуйками. Поэтому он так и называется. Это друг березы.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0" y="2928934"/>
            <a:ext cx="68580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А где надо искать </a:t>
            </a:r>
            <a:r>
              <a:rPr lang="ru-RU" b="1" dirty="0" smtClean="0">
                <a:solidFill>
                  <a:srgbClr val="FF0000"/>
                </a:solidFill>
              </a:rPr>
              <a:t>подосиновик</a:t>
            </a:r>
            <a:r>
              <a:rPr lang="ru-RU" b="1" dirty="0" smtClean="0"/>
              <a:t>?</a:t>
            </a:r>
            <a:r>
              <a:rPr lang="ru-RU" dirty="0" smtClean="0"/>
              <a:t> Конечно, под осиной. Ведь </a:t>
            </a:r>
          </a:p>
          <a:p>
            <a:r>
              <a:rPr lang="ru-RU" dirty="0" smtClean="0"/>
              <a:t>не зря же он «подосиновик». Называю еще это гриб так: «</a:t>
            </a:r>
            <a:r>
              <a:rPr lang="ru-RU" dirty="0" err="1" smtClean="0"/>
              <a:t>Красноголовик</a:t>
            </a:r>
            <a:r>
              <a:rPr lang="ru-RU" dirty="0" smtClean="0"/>
              <a:t>» — догадались, почему? Потому что шляпка у него красная. Как будто «красная голова». И похож он на осину тем, что листья у осины красные, оранжевые, как шапочка подосиновика. </a:t>
            </a:r>
          </a:p>
          <a:p>
            <a:r>
              <a:rPr lang="ru-RU" dirty="0" smtClean="0"/>
              <a:t>Не сразу его заметишь в опавшей листве похожего цвета!</a:t>
            </a:r>
          </a:p>
        </p:txBody>
      </p:sp>
      <p:pic>
        <p:nvPicPr>
          <p:cNvPr id="23556" name="Picture 4" descr="Картинки по запросу подосиновик гриб фото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15140" y="2714620"/>
            <a:ext cx="2428859" cy="2286017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2643174" y="1214423"/>
            <a:ext cx="614366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Например, всем известен гриб </a:t>
            </a:r>
            <a:r>
              <a:rPr lang="ru-RU" b="1" dirty="0" smtClean="0">
                <a:solidFill>
                  <a:srgbClr val="FF0000"/>
                </a:solidFill>
              </a:rPr>
              <a:t>подберезовик</a:t>
            </a:r>
            <a:r>
              <a:rPr lang="ru-RU" dirty="0" smtClean="0"/>
              <a:t>. </a:t>
            </a:r>
          </a:p>
        </p:txBody>
      </p:sp>
      <p:pic>
        <p:nvPicPr>
          <p:cNvPr id="23558" name="Picture 6" descr="Картинки по запросу рыжик гриб фото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" y="4643446"/>
            <a:ext cx="3000363" cy="2214554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3000364" y="5143512"/>
            <a:ext cx="600079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Почем так назвали гриб —</a:t>
            </a:r>
            <a:r>
              <a:rPr lang="ru-RU" b="1" dirty="0" smtClean="0"/>
              <a:t> </a:t>
            </a:r>
            <a:r>
              <a:rPr lang="ru-RU" b="1" dirty="0" smtClean="0">
                <a:solidFill>
                  <a:srgbClr val="FF0000"/>
                </a:solidFill>
              </a:rPr>
              <a:t>рыжик</a:t>
            </a:r>
            <a:r>
              <a:rPr lang="ru-RU" b="1" dirty="0" smtClean="0"/>
              <a:t>? </a:t>
            </a:r>
            <a:r>
              <a:rPr lang="ru-RU" dirty="0" smtClean="0"/>
              <a:t>Рыжий цвет! Гриб действительно ярко-рыжий — и шляпка, и ножка. Рыжик растет в хвойном лесу, где почти нет трав и где он сразу же заметен своим рыжим цветом. 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714612" y="285728"/>
            <a:ext cx="642938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Гриб — </a:t>
            </a:r>
            <a:r>
              <a:rPr lang="ru-RU" b="1" dirty="0" smtClean="0">
                <a:solidFill>
                  <a:srgbClr val="FF0000"/>
                </a:solidFill>
              </a:rPr>
              <a:t>дождевик</a:t>
            </a:r>
            <a:r>
              <a:rPr lang="ru-RU" dirty="0" smtClean="0"/>
              <a:t> особый, без шляпки и без ножки. Если на него наступить — то кожура лопнет, и пойдет темный дымок. Поэтому еще называют этот гриб «дедушкин дымок».</a:t>
            </a:r>
          </a:p>
        </p:txBody>
      </p:sp>
      <p:sp>
        <p:nvSpPr>
          <p:cNvPr id="24578" name="AutoShape 2" descr="Картинки по запросу дождевик гриб фото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4580" name="AutoShape 4" descr="Картинки по запросу дождевик гриб фото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4582" name="AutoShape 6" descr="Картинки по запросу дождевик гриб фото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4584" name="AutoShape 8" descr="Картинки по запросу дождевик гриб фото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4586" name="AutoShape 10" descr="Картинки по запросу дождевик гриб фото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4588" name="AutoShape 12" descr="Картинки по запросу дождевик гриб фото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4590" name="AutoShape 14" descr="Картинки по запросу дождевик гриб фото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4592" name="AutoShape 16" descr="Картинки по запросу дождевик гриб фото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170" name="AutoShape 2" descr="Картинки по запросу дождевик гриб фото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214282" y="2071678"/>
            <a:ext cx="671515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Масленка</a:t>
            </a:r>
            <a:r>
              <a:rPr lang="ru-RU" dirty="0" smtClean="0"/>
              <a:t> так назвали из-за его масляной шапочки.</a:t>
            </a:r>
          </a:p>
          <a:p>
            <a:r>
              <a:rPr lang="ru-RU" dirty="0" smtClean="0"/>
              <a:t> Шляпка у маслёнка как будто смазана маслом и</a:t>
            </a:r>
          </a:p>
          <a:p>
            <a:r>
              <a:rPr lang="ru-RU" dirty="0" smtClean="0"/>
              <a:t> блестит на солнце.</a:t>
            </a:r>
          </a:p>
        </p:txBody>
      </p:sp>
      <p:pic>
        <p:nvPicPr>
          <p:cNvPr id="7172" name="Picture 4" descr="Картинки по запросу дождевик гриб фото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2571736" cy="2000239"/>
          </a:xfrm>
          <a:prstGeom prst="rect">
            <a:avLst/>
          </a:prstGeom>
          <a:noFill/>
        </p:spPr>
      </p:pic>
      <p:pic>
        <p:nvPicPr>
          <p:cNvPr id="7174" name="Picture 6" descr="Картинки по запросу масленок гриб фото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00760" y="1285860"/>
            <a:ext cx="2500330" cy="2309815"/>
          </a:xfrm>
          <a:prstGeom prst="rect">
            <a:avLst/>
          </a:prstGeom>
          <a:noFill/>
        </p:spPr>
      </p:pic>
      <p:sp>
        <p:nvSpPr>
          <p:cNvPr id="15" name="Прямоугольник 14"/>
          <p:cNvSpPr/>
          <p:nvPr/>
        </p:nvSpPr>
        <p:spPr>
          <a:xfrm>
            <a:off x="3000364" y="3571876"/>
            <a:ext cx="614363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Лисички</a:t>
            </a:r>
            <a:r>
              <a:rPr lang="ru-RU" dirty="0" smtClean="0">
                <a:solidFill>
                  <a:srgbClr val="FF0000"/>
                </a:solidFill>
              </a:rPr>
              <a:t> </a:t>
            </a:r>
            <a:r>
              <a:rPr lang="ru-RU" dirty="0" smtClean="0"/>
              <a:t>свои ярко — оранжевым цветом напоминают лису, поэтому так и называются. И шляпка, и ножка у них ярко — рыжая. А растут они всегда дружными семейками.</a:t>
            </a:r>
            <a:endParaRPr lang="ru-RU" dirty="0"/>
          </a:p>
        </p:txBody>
      </p:sp>
      <p:pic>
        <p:nvPicPr>
          <p:cNvPr id="7176" name="Picture 8" descr="Картинки по запросу лисичка гриб фото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42844" y="2928934"/>
            <a:ext cx="2857519" cy="1857388"/>
          </a:xfrm>
          <a:prstGeom prst="rect">
            <a:avLst/>
          </a:prstGeom>
          <a:noFill/>
        </p:spPr>
      </p:pic>
      <p:sp>
        <p:nvSpPr>
          <p:cNvPr id="17" name="Прямоугольник 16"/>
          <p:cNvSpPr/>
          <p:nvPr/>
        </p:nvSpPr>
        <p:spPr>
          <a:xfrm>
            <a:off x="0" y="5229493"/>
            <a:ext cx="621507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Моховики</a:t>
            </a:r>
            <a:r>
              <a:rPr lang="ru-RU" dirty="0" smtClean="0"/>
              <a:t> растут среди мягкого мха. Торчат из мха их шапочки, хорошо видны, легко собирать. Даже поговорка такая есть: «Всяк моховик жить во мху привык».</a:t>
            </a:r>
            <a:endParaRPr lang="ru-RU" dirty="0"/>
          </a:p>
        </p:txBody>
      </p:sp>
      <p:pic>
        <p:nvPicPr>
          <p:cNvPr id="7178" name="Picture 10" descr="Картинки по запросу моховик гриб фото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000760" y="4714884"/>
            <a:ext cx="3143240" cy="21431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00364" y="0"/>
            <a:ext cx="614363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Сыроежки</a:t>
            </a:r>
            <a:r>
              <a:rPr lang="ru-RU" dirty="0" smtClean="0"/>
              <a:t> — грибы с разноцветными шляпками. </a:t>
            </a:r>
          </a:p>
          <a:p>
            <a:r>
              <a:rPr lang="ru-RU" dirty="0" smtClean="0"/>
              <a:t>Так их назвали, потому что их не надо варить </a:t>
            </a:r>
          </a:p>
          <a:p>
            <a:r>
              <a:rPr lang="ru-RU" dirty="0" smtClean="0"/>
              <a:t>для засолки. У сыроежек шляпки разного цвета — </a:t>
            </a:r>
          </a:p>
          <a:p>
            <a:r>
              <a:rPr lang="ru-RU" dirty="0" smtClean="0"/>
              <a:t>красные, лиловые, желтовато- бурые в зависимости</a:t>
            </a:r>
          </a:p>
          <a:p>
            <a:r>
              <a:rPr lang="ru-RU" dirty="0" smtClean="0"/>
              <a:t> от условий, где рос гриб. </a:t>
            </a:r>
            <a:endParaRPr lang="ru-RU" dirty="0"/>
          </a:p>
        </p:txBody>
      </p:sp>
      <p:sp>
        <p:nvSpPr>
          <p:cNvPr id="28674" name="AutoShape 2" descr="Картинки по запросу сыроежка гриб фото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8676" name="AutoShape 4" descr="Картинки по запросу сыроежка гриб фото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8678" name="AutoShape 6" descr="Картинки по запросу сыроежка гриб фото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8680" name="AutoShape 8" descr="Картинки по запросу сыроежка гриб фото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8682" name="AutoShape 10" descr="Картинки по запросу сыроежка гриб фото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8684" name="AutoShape 12" descr="Картинки по запросу сыроежка гриб фото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8686" name="AutoShape 14" descr="Картинки по запросу сыроежка гриб фото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8688" name="AutoShape 16" descr="Картинки по запросу сыроежка гриб фото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8690" name="AutoShape 18" descr="Картинки по запросу сыроежка гриб фото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8692" name="AutoShape 20" descr="Картинки по запросу сыроежка гриб фото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8694" name="AutoShape 22" descr="Картинки по запросу сыроежка гриб фото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8696" name="AutoShape 24" descr="Картинки по запросу сыроежка гриб фото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8698" name="AutoShape 26" descr="Картинки по запросу сыроежка гриб фото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8700" name="AutoShape 28" descr="Картинки по запросу сыроежка гриб фото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8702" name="AutoShape 30" descr="Картинки по запросу сыроежка гриб фото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8704" name="AutoShape 32" descr="Картинки по запросу сыроежка гриб фото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8706" name="Picture 34" descr="Картинки по запросу сыроежка гриб фото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3000364" cy="1785926"/>
          </a:xfrm>
          <a:prstGeom prst="rect">
            <a:avLst/>
          </a:prstGeom>
          <a:noFill/>
        </p:spPr>
      </p:pic>
      <p:sp>
        <p:nvSpPr>
          <p:cNvPr id="20" name="Прямоугольник 19"/>
          <p:cNvSpPr/>
          <p:nvPr/>
        </p:nvSpPr>
        <p:spPr>
          <a:xfrm>
            <a:off x="0" y="1785926"/>
            <a:ext cx="492919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Грузди</a:t>
            </a:r>
            <a:r>
              <a:rPr lang="ru-RU" dirty="0" smtClean="0"/>
              <a:t> растут всегда дружно, рядышком  — как «груда». Что такое груда? Это означает, что грибы растут очень — </a:t>
            </a:r>
            <a:r>
              <a:rPr lang="ru-RU" dirty="0" err="1" smtClean="0"/>
              <a:t>очень</a:t>
            </a:r>
            <a:r>
              <a:rPr lang="ru-RU" dirty="0" smtClean="0"/>
              <a:t> близко друг к другу  большой семьей. Их всегда много рядышком. </a:t>
            </a:r>
            <a:endParaRPr lang="ru-RU" dirty="0"/>
          </a:p>
        </p:txBody>
      </p:sp>
      <p:pic>
        <p:nvPicPr>
          <p:cNvPr id="28708" name="Picture 36" descr="Картинки по запросу грузди гриб фото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86314" y="1428736"/>
            <a:ext cx="3857620" cy="2071702"/>
          </a:xfrm>
          <a:prstGeom prst="rect">
            <a:avLst/>
          </a:prstGeom>
          <a:noFill/>
        </p:spPr>
      </p:pic>
      <p:sp>
        <p:nvSpPr>
          <p:cNvPr id="22" name="Прямоугольник 21"/>
          <p:cNvSpPr/>
          <p:nvPr/>
        </p:nvSpPr>
        <p:spPr>
          <a:xfrm>
            <a:off x="2857488" y="3714752"/>
            <a:ext cx="607223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Боровика</a:t>
            </a:r>
            <a:r>
              <a:rPr lang="ru-RU" dirty="0" smtClean="0">
                <a:solidFill>
                  <a:srgbClr val="FF0000"/>
                </a:solidFill>
              </a:rPr>
              <a:t> </a:t>
            </a:r>
            <a:r>
              <a:rPr lang="ru-RU" dirty="0" smtClean="0"/>
              <a:t>так назвали от слова «бор»,  потому что он растет в сосновом и еловом бору. А </a:t>
            </a:r>
            <a:r>
              <a:rPr lang="ru-RU" b="1" dirty="0" smtClean="0"/>
              <a:t>белыми эти грибы называют,</a:t>
            </a:r>
            <a:r>
              <a:rPr lang="ru-RU" dirty="0" smtClean="0"/>
              <a:t> потому что мякоть  их белая и не темнеет при варке и сушке, остается </a:t>
            </a:r>
            <a:endParaRPr lang="ru-RU" dirty="0" smtClean="0"/>
          </a:p>
          <a:p>
            <a:r>
              <a:rPr lang="ru-RU" dirty="0" smtClean="0"/>
              <a:t>всегда </a:t>
            </a:r>
            <a:r>
              <a:rPr lang="ru-RU" dirty="0" smtClean="0"/>
              <a:t>белой.</a:t>
            </a:r>
            <a:endParaRPr lang="ru-RU" dirty="0"/>
          </a:p>
        </p:txBody>
      </p:sp>
      <p:pic>
        <p:nvPicPr>
          <p:cNvPr id="28710" name="Picture 38" descr="Картинки по запросу боровик гриб фото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3214686"/>
            <a:ext cx="2714612" cy="2428892"/>
          </a:xfrm>
          <a:prstGeom prst="rect">
            <a:avLst/>
          </a:prstGeom>
          <a:noFill/>
        </p:spPr>
      </p:pic>
      <p:sp>
        <p:nvSpPr>
          <p:cNvPr id="24" name="Прямоугольник 23"/>
          <p:cNvSpPr/>
          <p:nvPr/>
        </p:nvSpPr>
        <p:spPr>
          <a:xfrm>
            <a:off x="0" y="5715016"/>
            <a:ext cx="650082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Волнушки. 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smtClean="0"/>
              <a:t>Название гриба действительно произошло от слова «волна». Только в древности это слово означало — «шерсть». У волнушек ворсистая как будто немного шерстяная шляпка. Вот </a:t>
            </a:r>
            <a:endParaRPr lang="ru-RU" dirty="0" smtClean="0"/>
          </a:p>
          <a:p>
            <a:r>
              <a:rPr lang="ru-RU" dirty="0" smtClean="0"/>
              <a:t>и </a:t>
            </a:r>
            <a:r>
              <a:rPr lang="ru-RU" dirty="0" smtClean="0"/>
              <a:t>назвали эту шляпку «шерстяной», а гриб —  «волнушкой».</a:t>
            </a:r>
          </a:p>
        </p:txBody>
      </p:sp>
      <p:sp>
        <p:nvSpPr>
          <p:cNvPr id="28712" name="AutoShape 40" descr="Картинки по запросу волнушка гриб фото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8714" name="AutoShape 42" descr="Картинки по запросу волнушка гриб фото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8716" name="AutoShape 44" descr="Картинки по запросу волнушка гриб фото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8718" name="AutoShape 46" descr="Картинки по запросу волнушка гриб фото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8720" name="AutoShape 48" descr="Картинки по запросу волнушка гриб фото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8722" name="AutoShape 50" descr="Картинки по запросу волнушка гриб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8724" name="AutoShape 52" descr="Картинки по запросу волнушка гриб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8726" name="AutoShape 54" descr="Картинки по запросу волнушка гриб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8728" name="AutoShape 56" descr="Картинки по запросу волнушка гриб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8730" name="AutoShape 58" descr="Картинки по запросу волнушка гриб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8732" name="AutoShape 60" descr="Картинки по запросу волнушка гриб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8734" name="AutoShape 62" descr="Картинки по запросу волнушка гриб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8736" name="AutoShape 64" descr="Картинки по запросу волнушка гриб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8738" name="AutoShape 66" descr="Картинки по запросу волнушка гриб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8740" name="AutoShape 68" descr="Картинки по запросу волнушка гриб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8742" name="AutoShape 70" descr="Картинки по запросу волнушка гриб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8744" name="AutoShape 72" descr="Картинки по запросу волнушка гриб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8746" name="AutoShape 74" descr="Картинки по запросу волнушка гриб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8748" name="AutoShape 76" descr="Картинки по запросу волнушка гриб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146" name="AutoShape 2" descr="Картинки по запросу волнушка гриб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148" name="AutoShape 4" descr="Картинки по запросу волнушка гриб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150" name="AutoShape 6" descr="Картинки по запросу волнушка гриб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152" name="Picture 8" descr="Картинки по запросу волнушка гриб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357950" y="4714884"/>
            <a:ext cx="2786050" cy="21431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Самые удивительные факты о грибах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42908" y="0"/>
            <a:ext cx="9286908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57158" y="142853"/>
            <a:ext cx="864399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chemeClr val="bg2">
                    <a:lumMod val="75000"/>
                  </a:schemeClr>
                </a:solidFill>
              </a:rPr>
              <a:t>Споры грибов долгое время могут сохранять свою способность к прорастанию. </a:t>
            </a:r>
          </a:p>
          <a:p>
            <a:r>
              <a:rPr lang="ru-RU" sz="2000" dirty="0" smtClean="0">
                <a:solidFill>
                  <a:schemeClr val="bg2">
                    <a:lumMod val="75000"/>
                  </a:schemeClr>
                </a:solidFill>
              </a:rPr>
              <a:t>Они могут ждать удобного </a:t>
            </a:r>
          </a:p>
          <a:p>
            <a:r>
              <a:rPr lang="ru-RU" sz="2000" dirty="0" smtClean="0">
                <a:solidFill>
                  <a:schemeClr val="bg2">
                    <a:lumMod val="75000"/>
                  </a:schemeClr>
                </a:solidFill>
              </a:rPr>
              <a:t>случая не год и не два, а десять и более лет – </a:t>
            </a:r>
          </a:p>
          <a:p>
            <a:r>
              <a:rPr lang="ru-RU" sz="2000" dirty="0" smtClean="0">
                <a:solidFill>
                  <a:schemeClr val="bg2">
                    <a:lumMod val="75000"/>
                  </a:schemeClr>
                </a:solidFill>
              </a:rPr>
              <a:t>и как только появится </a:t>
            </a:r>
          </a:p>
          <a:p>
            <a:r>
              <a:rPr lang="ru-RU" sz="2000" dirty="0" smtClean="0">
                <a:solidFill>
                  <a:schemeClr val="bg2">
                    <a:lumMod val="75000"/>
                  </a:schemeClr>
                </a:solidFill>
              </a:rPr>
              <a:t>возможность - начать расти. </a:t>
            </a:r>
          </a:p>
          <a:p>
            <a:r>
              <a:rPr lang="ru-RU" sz="2000" dirty="0" smtClean="0">
                <a:solidFill>
                  <a:schemeClr val="bg2">
                    <a:lumMod val="75000"/>
                  </a:schemeClr>
                </a:solidFill>
              </a:rPr>
              <a:t>Порой, в самых неожиданных местах.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286644" y="435769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6500826" y="3786190"/>
            <a:ext cx="7786749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2">
                    <a:lumMod val="75000"/>
                  </a:schemeClr>
                </a:solidFill>
              </a:rPr>
              <a:t>Могут они начать расти </a:t>
            </a:r>
          </a:p>
          <a:p>
            <a:r>
              <a:rPr lang="ru-RU" dirty="0" smtClean="0">
                <a:solidFill>
                  <a:schemeClr val="bg2">
                    <a:lumMod val="75000"/>
                  </a:schemeClr>
                </a:solidFill>
              </a:rPr>
              <a:t>и на шишке, и на дереве,</a:t>
            </a:r>
          </a:p>
          <a:p>
            <a:r>
              <a:rPr lang="ru-RU" dirty="0" smtClean="0">
                <a:solidFill>
                  <a:schemeClr val="bg2">
                    <a:lumMod val="75000"/>
                  </a:schemeClr>
                </a:solidFill>
              </a:rPr>
              <a:t> и на мешке с зерном,</a:t>
            </a:r>
          </a:p>
          <a:p>
            <a:r>
              <a:rPr lang="ru-RU" dirty="0" smtClean="0">
                <a:solidFill>
                  <a:schemeClr val="bg2">
                    <a:lumMod val="75000"/>
                  </a:schemeClr>
                </a:solidFill>
              </a:rPr>
              <a:t> и на стенах... </a:t>
            </a:r>
          </a:p>
          <a:p>
            <a:r>
              <a:rPr lang="ru-RU" dirty="0" smtClean="0">
                <a:solidFill>
                  <a:schemeClr val="bg2">
                    <a:lumMod val="75000"/>
                  </a:schemeClr>
                </a:solidFill>
              </a:rPr>
              <a:t>лишь бы сыро да уютно</a:t>
            </a:r>
          </a:p>
          <a:p>
            <a:r>
              <a:rPr lang="ru-RU" dirty="0" smtClean="0">
                <a:solidFill>
                  <a:schemeClr val="bg2">
                    <a:lumMod val="75000"/>
                  </a:schemeClr>
                </a:solidFill>
              </a:rPr>
              <a:t> было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Загадки про грибы. Дождевик."/>
          <p:cNvPicPr>
            <a:picLocks noChangeAspect="1" noChangeArrowheads="1"/>
          </p:cNvPicPr>
          <p:nvPr/>
        </p:nvPicPr>
        <p:blipFill>
          <a:blip r:embed="rId2"/>
          <a:srcRect l="4500" t="32000" r="47500" b="26000"/>
          <a:stretch>
            <a:fillRect/>
          </a:stretch>
        </p:blipFill>
        <p:spPr bwMode="auto">
          <a:xfrm>
            <a:off x="285720" y="3143248"/>
            <a:ext cx="3214710" cy="2214578"/>
          </a:xfrm>
          <a:prstGeom prst="rect">
            <a:avLst/>
          </a:prstGeom>
          <a:noFill/>
        </p:spPr>
      </p:pic>
      <p:pic>
        <p:nvPicPr>
          <p:cNvPr id="15364" name="Picture 4" descr="Как выглядит гриб опенок луговой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43570" y="4572008"/>
            <a:ext cx="2928958" cy="2285992"/>
          </a:xfrm>
          <a:prstGeom prst="rect">
            <a:avLst/>
          </a:prstGeom>
          <a:noFill/>
        </p:spPr>
      </p:pic>
      <p:pic>
        <p:nvPicPr>
          <p:cNvPr id="15366" name="Picture 6" descr="Как выглядят грибы лисички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43472" y="1357298"/>
            <a:ext cx="4000528" cy="1857388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4000496" y="0"/>
            <a:ext cx="335758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Стоит Антошка</a:t>
            </a:r>
            <a:br>
              <a:rPr lang="ru-RU" dirty="0" smtClean="0"/>
            </a:br>
            <a:r>
              <a:rPr lang="ru-RU" dirty="0" smtClean="0"/>
              <a:t>На одной ножке,</a:t>
            </a:r>
            <a:br>
              <a:rPr lang="ru-RU" dirty="0" smtClean="0"/>
            </a:br>
            <a:r>
              <a:rPr lang="ru-RU" dirty="0" smtClean="0"/>
              <a:t>Сам маленький,</a:t>
            </a:r>
            <a:br>
              <a:rPr lang="ru-RU" dirty="0" smtClean="0"/>
            </a:br>
            <a:r>
              <a:rPr lang="ru-RU" dirty="0" smtClean="0"/>
              <a:t>А шляпа большая. (Гриб)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786182" y="3357562"/>
            <a:ext cx="3429024" cy="1200329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ru-RU" dirty="0" smtClean="0"/>
              <a:t>Если кто-то сверху топнет,</a:t>
            </a:r>
            <a:br>
              <a:rPr lang="ru-RU" dirty="0" smtClean="0"/>
            </a:br>
            <a:r>
              <a:rPr lang="ru-RU" dirty="0" smtClean="0"/>
              <a:t>Этот гриб со вздохом лопнет,</a:t>
            </a:r>
            <a:br>
              <a:rPr lang="ru-RU" dirty="0" smtClean="0"/>
            </a:br>
            <a:r>
              <a:rPr lang="ru-RU" dirty="0" smtClean="0"/>
              <a:t>Задымится в тот же миг.</a:t>
            </a:r>
            <a:br>
              <a:rPr lang="ru-RU" dirty="0" smtClean="0"/>
            </a:br>
            <a:r>
              <a:rPr lang="ru-RU" dirty="0" smtClean="0"/>
              <a:t>Значит, это… (дождевик)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928662" y="1857364"/>
            <a:ext cx="407196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Если их найдут в лесу,</a:t>
            </a:r>
            <a:br>
              <a:rPr lang="ru-RU" dirty="0" smtClean="0"/>
            </a:br>
            <a:r>
              <a:rPr lang="ru-RU" dirty="0" smtClean="0"/>
              <a:t>Сразу вспомнят про лису.</a:t>
            </a:r>
            <a:br>
              <a:rPr lang="ru-RU" dirty="0" smtClean="0"/>
            </a:br>
            <a:r>
              <a:rPr lang="ru-RU" dirty="0" smtClean="0"/>
              <a:t>Рыжеватые сестрички</a:t>
            </a:r>
            <a:br>
              <a:rPr lang="ru-RU" dirty="0" smtClean="0"/>
            </a:br>
            <a:r>
              <a:rPr lang="ru-RU" dirty="0" smtClean="0"/>
              <a:t>Называются… (лисички)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571603" y="5429264"/>
            <a:ext cx="480378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На пеньке сидят братишки.</a:t>
            </a:r>
            <a:br>
              <a:rPr lang="ru-RU" dirty="0" smtClean="0"/>
            </a:br>
            <a:r>
              <a:rPr lang="ru-RU" dirty="0" smtClean="0"/>
              <a:t>Все в веснушках как мальчишки.</a:t>
            </a:r>
            <a:br>
              <a:rPr lang="ru-RU" dirty="0" smtClean="0"/>
            </a:br>
            <a:r>
              <a:rPr lang="ru-RU" dirty="0" smtClean="0"/>
              <a:t>Эти дружные ребята</a:t>
            </a:r>
            <a:br>
              <a:rPr lang="ru-RU" dirty="0" smtClean="0"/>
            </a:br>
            <a:r>
              <a:rPr lang="ru-RU" dirty="0" smtClean="0"/>
              <a:t>Называются… (опята)</a:t>
            </a:r>
          </a:p>
        </p:txBody>
      </p:sp>
      <p:sp>
        <p:nvSpPr>
          <p:cNvPr id="5122" name="AutoShape 2" descr="Картинки по запросу гриб фото мультяшно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24" name="AutoShape 4" descr="Картинки по запросу гриб фото мультяшно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26" name="AutoShape 6" descr="Картинки по запросу гриб фото мультяшно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28" name="AutoShape 8" descr="Картинки по запросу гриб фото мультяшно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30" name="AutoShape 10" descr="Картинки по запросу гриб фото мультяшно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32" name="AutoShape 12" descr="Картинки по запросу гриб фото мультяшно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34" name="AutoShape 14" descr="Картинки по запросу гриб фото мультяшно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36" name="AutoShape 16" descr="Картинки по запросу гриб фото мультяшно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38" name="AutoShape 18" descr="Картинки по запросу гриб фото мультяшно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140" name="Picture 20" descr="Похожее изображение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85786" y="-142900"/>
            <a:ext cx="2987646" cy="20717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5329591"/>
            <a:ext cx="364333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На грибы она сердита</a:t>
            </a:r>
            <a:br>
              <a:rPr lang="ru-RU" dirty="0" smtClean="0"/>
            </a:br>
            <a:r>
              <a:rPr lang="ru-RU" dirty="0" smtClean="0"/>
              <a:t>И от злости ядовита.</a:t>
            </a:r>
            <a:br>
              <a:rPr lang="ru-RU" dirty="0" smtClean="0"/>
            </a:br>
            <a:r>
              <a:rPr lang="ru-RU" dirty="0" smtClean="0"/>
              <a:t>Вот лесная хулиганка!</a:t>
            </a:r>
            <a:br>
              <a:rPr lang="ru-RU" dirty="0" smtClean="0"/>
            </a:br>
            <a:r>
              <a:rPr lang="ru-RU" dirty="0" smtClean="0"/>
              <a:t>Это — бледная… (поганка)</a:t>
            </a:r>
          </a:p>
        </p:txBody>
      </p:sp>
      <p:pic>
        <p:nvPicPr>
          <p:cNvPr id="14338" name="Picture 2" descr="Загадки про грибы -мухоморы"/>
          <p:cNvPicPr>
            <a:picLocks noChangeAspect="1" noChangeArrowheads="1"/>
          </p:cNvPicPr>
          <p:nvPr/>
        </p:nvPicPr>
        <p:blipFill>
          <a:blip r:embed="rId2"/>
          <a:srcRect l="2733" t="29999" r="38767" b="24001"/>
          <a:stretch>
            <a:fillRect/>
          </a:stretch>
        </p:blipFill>
        <p:spPr bwMode="auto">
          <a:xfrm>
            <a:off x="285720" y="1428736"/>
            <a:ext cx="3571900" cy="3286148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4286248" y="1357298"/>
            <a:ext cx="2852897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Точки белые на красном —</a:t>
            </a:r>
            <a:br>
              <a:rPr lang="ru-RU" dirty="0" smtClean="0"/>
            </a:br>
            <a:r>
              <a:rPr lang="ru-RU" dirty="0" smtClean="0"/>
              <a:t>Ядовитый гриб, опасный.</a:t>
            </a:r>
            <a:br>
              <a:rPr lang="ru-RU" dirty="0" smtClean="0"/>
            </a:br>
            <a:r>
              <a:rPr lang="ru-RU" dirty="0" smtClean="0"/>
              <a:t>Ни к чему тут разговор —</a:t>
            </a:r>
            <a:br>
              <a:rPr lang="ru-RU" dirty="0" smtClean="0"/>
            </a:br>
            <a:r>
              <a:rPr lang="ru-RU" dirty="0" smtClean="0"/>
              <a:t>Не срывайте… (мухомор)</a:t>
            </a:r>
          </a:p>
          <a:p>
            <a:endParaRPr lang="ru-RU" dirty="0"/>
          </a:p>
        </p:txBody>
      </p:sp>
      <p:pic>
        <p:nvPicPr>
          <p:cNvPr id="14340" name="Picture 4" descr="Загадки про грибы. Бледная поганка."/>
          <p:cNvPicPr>
            <a:picLocks noChangeAspect="1" noChangeArrowheads="1"/>
          </p:cNvPicPr>
          <p:nvPr/>
        </p:nvPicPr>
        <p:blipFill>
          <a:blip r:embed="rId3"/>
          <a:srcRect l="6000" t="30000" r="50500" b="32000"/>
          <a:stretch>
            <a:fillRect/>
          </a:stretch>
        </p:blipFill>
        <p:spPr bwMode="auto">
          <a:xfrm>
            <a:off x="4786314" y="3857628"/>
            <a:ext cx="4143404" cy="285752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42844" y="142852"/>
            <a:ext cx="878687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Есть грибы съедобные, а есть ядовитые. Поэтому в лесу детям нужно обязательно спрашивать взрослых, можно ли взять в руки найденный в лесу или в парке гриб. </a:t>
            </a:r>
          </a:p>
          <a:p>
            <a:r>
              <a:rPr lang="ru-RU" dirty="0" smtClean="0"/>
              <a:t>Если не знаешь гриба, то лучше его оставить в лесу и не брать.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169</TotalTime>
  <Words>347</Words>
  <PresentationFormat>Экран (4:3)</PresentationFormat>
  <Paragraphs>73</Paragraphs>
  <Slides>11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Admin</cp:lastModifiedBy>
  <cp:revision>30</cp:revision>
  <dcterms:modified xsi:type="dcterms:W3CDTF">2017-09-27T15:48:47Z</dcterms:modified>
</cp:coreProperties>
</file>