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8"/>
  </p:notesMasterIdLst>
  <p:sldIdLst>
    <p:sldId id="257" r:id="rId2"/>
    <p:sldId id="286" r:id="rId3"/>
    <p:sldId id="287" r:id="rId4"/>
    <p:sldId id="288" r:id="rId5"/>
    <p:sldId id="289" r:id="rId6"/>
    <p:sldId id="298" r:id="rId7"/>
    <p:sldId id="290" r:id="rId8"/>
    <p:sldId id="291" r:id="rId9"/>
    <p:sldId id="261" r:id="rId10"/>
    <p:sldId id="346" r:id="rId11"/>
    <p:sldId id="347" r:id="rId12"/>
    <p:sldId id="348" r:id="rId13"/>
    <p:sldId id="297" r:id="rId14"/>
    <p:sldId id="345" r:id="rId15"/>
    <p:sldId id="344" r:id="rId16"/>
    <p:sldId id="293" r:id="rId17"/>
    <p:sldId id="341" r:id="rId18"/>
    <p:sldId id="343" r:id="rId19"/>
    <p:sldId id="264" r:id="rId20"/>
    <p:sldId id="350" r:id="rId21"/>
    <p:sldId id="265" r:id="rId22"/>
    <p:sldId id="349" r:id="rId23"/>
    <p:sldId id="302" r:id="rId24"/>
    <p:sldId id="327" r:id="rId25"/>
    <p:sldId id="352" r:id="rId26"/>
    <p:sldId id="275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615" autoAdjust="0"/>
    <p:restoredTop sz="86275" autoAdjust="0"/>
  </p:normalViewPr>
  <p:slideViewPr>
    <p:cSldViewPr>
      <p:cViewPr varScale="1">
        <p:scale>
          <a:sx n="59" d="100"/>
          <a:sy n="59" d="100"/>
        </p:scale>
        <p:origin x="107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6" y="18373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CBF5BD-D812-44AF-916E-3714D2A5A1AD}" type="datetimeFigureOut">
              <a:rPr lang="ru-RU" smtClean="0"/>
              <a:pPr/>
              <a:t>26.09.2017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515A49-059C-4EA9-8978-F3489069B6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02203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79" y="182879"/>
            <a:ext cx="8778240" cy="6492240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2485" y="882376"/>
            <a:ext cx="747522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60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2148" y="3869635"/>
            <a:ext cx="6575895" cy="1388165"/>
          </a:xfrm>
        </p:spPr>
        <p:txBody>
          <a:bodyPr>
            <a:normAutofit/>
          </a:bodyPr>
          <a:lstStyle>
            <a:lvl1pPr marL="0" indent="0" algn="ctr">
              <a:spcBef>
                <a:spcPts val="1000"/>
              </a:spcBef>
              <a:buNone/>
              <a:defRPr sz="1800">
                <a:solidFill>
                  <a:srgbClr val="FFFFFF"/>
                </a:solidFill>
              </a:defRPr>
            </a:lvl1pPr>
            <a:lvl2pPr marL="342900" indent="0" algn="ctr">
              <a:buNone/>
              <a:defRPr sz="18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483995" y="3733800"/>
            <a:ext cx="61722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83982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73947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762000"/>
            <a:ext cx="1743075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7250" y="762000"/>
            <a:ext cx="5572125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87635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000"/>
              </a:spcBef>
              <a:defRPr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0237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9818" y="1173575"/>
            <a:ext cx="747522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60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2446" y="4154520"/>
            <a:ext cx="6576822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485900" y="4020408"/>
            <a:ext cx="61722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10027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7250" y="2057399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709" y="2057400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73845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2001511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7250" y="2721483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1880" y="1999032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1880" y="2719322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45118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80409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32234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9314" y="1097280"/>
            <a:ext cx="4149638" cy="466344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92608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36877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19107" y="1069847"/>
            <a:ext cx="4257703" cy="4645153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1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2656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80" y="182880"/>
            <a:ext cx="8778240" cy="649224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7250" y="609600"/>
            <a:ext cx="740664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1" y="2057400"/>
            <a:ext cx="7404653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7247" y="6223829"/>
            <a:ext cx="17468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61861" y="6223829"/>
            <a:ext cx="35383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7148" y="6223829"/>
            <a:ext cx="12796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413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71450" indent="-137160" algn="l" defTabSz="6858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34290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54864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75438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92012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1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3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15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17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png"/><Relationship Id="rId4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png"/><Relationship Id="rId4" Type="http://schemas.openxmlformats.org/officeDocument/2006/relationships/image" Target="../media/image3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png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6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57158" y="1643050"/>
            <a:ext cx="4543428" cy="485778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> </a:t>
            </a:r>
            <a:br>
              <a:rPr lang="ru-RU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31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>Муниципальное бюджетное дошкольное образовательное учреждение детский сад «Колосок»</a:t>
            </a:r>
            <a:br>
              <a:rPr lang="ru-RU" sz="31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31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>Выполнила воспитатель первой квалификационной категории</a:t>
            </a:r>
            <a:br>
              <a:rPr lang="ru-RU" sz="31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3100" b="1" dirty="0" err="1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>Битунова</a:t>
            </a:r>
            <a:r>
              <a:rPr lang="ru-RU" sz="31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> Л.П.</a:t>
            </a:r>
            <a:br>
              <a:rPr lang="ru-RU" sz="31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31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/>
            </a:r>
            <a:br>
              <a:rPr lang="ru-RU" sz="31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31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>г.Болгар</a:t>
            </a:r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/>
            </a:r>
            <a:br>
              <a:rPr lang="ru-RU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/>
            </a:r>
            <a:br>
              <a:rPr lang="ru-RU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>             </a:t>
            </a:r>
            <a:br>
              <a:rPr lang="ru-RU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" name="Рисунок 2" descr="P1030047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857752" y="571480"/>
            <a:ext cx="4000528" cy="564360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Рисунок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14290"/>
            <a:ext cx="4632200" cy="3146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Рисунок3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1800" y="214290"/>
            <a:ext cx="4632200" cy="3146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Рисунок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43306" y="3429000"/>
            <a:ext cx="5267324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0_153867_8ab520e9_M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034" y="3714752"/>
            <a:ext cx="2857520" cy="2714644"/>
          </a:xfrm>
          <a:prstGeom prst="rect">
            <a:avLst/>
          </a:prstGeom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99586" y="2229250"/>
            <a:ext cx="4689600" cy="351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333937" y="952419"/>
            <a:ext cx="4929222" cy="35958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375160" y="1697014"/>
            <a:ext cx="5037150" cy="3500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596" y="1357298"/>
            <a:ext cx="4209600" cy="31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 descr="4405996-thumb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7290" y="4643446"/>
            <a:ext cx="2309812" cy="1857388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899534" y="3933056"/>
            <a:ext cx="3424237" cy="1401763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4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>«Строю я, строю</a:t>
            </a:r>
          </a:p>
          <a:p>
            <a:pPr algn="ctr">
              <a:buNone/>
            </a:pPr>
            <a:r>
              <a:rPr lang="ru-RU" sz="24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>Из кубиков домик</a:t>
            </a:r>
          </a:p>
          <a:p>
            <a:pPr algn="ctr">
              <a:buNone/>
            </a:pPr>
            <a:r>
              <a:rPr lang="ru-RU" sz="24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>В домик поселится</a:t>
            </a:r>
          </a:p>
          <a:p>
            <a:pPr algn="ctr">
              <a:buNone/>
            </a:pPr>
            <a:r>
              <a:rPr lang="ru-RU" sz="24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>Ласковый гномик».</a:t>
            </a:r>
            <a:endParaRPr lang="ru-RU" sz="2400" b="1" dirty="0">
              <a:latin typeface="Bookman Old Style" pitchFamily="18" charset="0"/>
            </a:endParaRPr>
          </a:p>
        </p:txBody>
      </p:sp>
      <p:pic>
        <p:nvPicPr>
          <p:cNvPr id="7" name="Рисунок 6" descr="C__Data_Users_DefApps_AppData_INTERNETEXPLORER_Temp_Saved Images_0_8df12_e56dd90f_L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454134">
            <a:off x="6646954" y="770144"/>
            <a:ext cx="1524003" cy="101193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14290"/>
            <a:ext cx="4627232" cy="3160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43438" y="285728"/>
            <a:ext cx="4262537" cy="297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63688" y="3393140"/>
            <a:ext cx="2520280" cy="3168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76546136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000496" y="214290"/>
            <a:ext cx="4857784" cy="428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85720" y="857232"/>
            <a:ext cx="3929090" cy="5786478"/>
          </a:xfrm>
        </p:spPr>
        <p:txBody>
          <a:bodyPr>
            <a:normAutofit/>
          </a:bodyPr>
          <a:lstStyle/>
          <a:p>
            <a:pPr algn="l"/>
            <a:r>
              <a:rPr lang="ru-RU" sz="28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>«Утром в садик все пришли</a:t>
            </a:r>
            <a:br>
              <a:rPr lang="ru-RU" sz="28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28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>Играть с друзьями будем мы</a:t>
            </a:r>
            <a:br>
              <a:rPr lang="ru-RU" sz="28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28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>Упражнения, зарядка</a:t>
            </a:r>
            <a:br>
              <a:rPr lang="ru-RU" sz="28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28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>Нам нужны как подзарядка».  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707741851"/>
      </p:ext>
    </p:extLst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1"/>
          <p:cNvPicPr>
            <a:picLocks noGrp="1" noChangeAspect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14313"/>
            <a:ext cx="5237163" cy="30019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045820" y="1097792"/>
            <a:ext cx="4620451" cy="3139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85720" y="3857603"/>
            <a:ext cx="3143273" cy="28575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Рисунок 14" descr="0_7d983_8ff05cca_M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7587" y="4437112"/>
            <a:ext cx="1857388" cy="200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5349166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C__Data_Users_DefApps_AppData_INTERNETEXPLORER_Temp_Saved Images_0_8df12_e56dd90f_L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034" y="3786190"/>
            <a:ext cx="1524003" cy="1011938"/>
          </a:xfrm>
          <a:prstGeom prst="rect">
            <a:avLst/>
          </a:prstGeom>
        </p:spPr>
      </p:pic>
      <p:pic>
        <p:nvPicPr>
          <p:cNvPr id="9" name="Рисунок 8" descr="C__Data_Users_DefApps_AppData_INTERNETEXPLORER_Temp_Saved Images_0_8df12_e56dd90f_L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020968">
            <a:off x="6860478" y="5071706"/>
            <a:ext cx="1524003" cy="101193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214942" y="571480"/>
            <a:ext cx="3143272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232591" y="1589857"/>
            <a:ext cx="5322902" cy="37147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3429000"/>
            <a:ext cx="4209600" cy="31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25089298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332656"/>
            <a:ext cx="4464496" cy="26159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328820"/>
            <a:ext cx="3528392" cy="29039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239" y="3356992"/>
            <a:ext cx="4176464" cy="3192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2020" y="3688579"/>
            <a:ext cx="4032448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93200849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596" y="357166"/>
            <a:ext cx="3929090" cy="33575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3438" y="285728"/>
            <a:ext cx="3755826" cy="3071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9124" y="3500438"/>
            <a:ext cx="4085076" cy="33575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4406256-thumb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0034" y="4286256"/>
            <a:ext cx="2643206" cy="2286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0120482"/>
      </p:ext>
    </p:extLst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58" y="285728"/>
            <a:ext cx="4209600" cy="31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3438" y="214290"/>
            <a:ext cx="4209600" cy="31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Объект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3500438"/>
            <a:ext cx="4209600" cy="31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3429000"/>
            <a:ext cx="4209600" cy="31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260648"/>
            <a:ext cx="7186634" cy="4239922"/>
          </a:xfrm>
        </p:spPr>
        <p:txBody>
          <a:bodyPr>
            <a:normAutofit/>
          </a:bodyPr>
          <a:lstStyle/>
          <a:p>
            <a:r>
              <a:rPr lang="ru-RU" sz="5400" b="1" i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> « Игровые технологии для реализации ФГОС в ДОУ»</a:t>
            </a:r>
            <a:r>
              <a:rPr lang="ru-RU" sz="54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/>
            </a:r>
            <a:br>
              <a:rPr lang="ru-RU" sz="54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</a:br>
            <a:endParaRPr lang="ru-RU" sz="5400" dirty="0"/>
          </a:p>
        </p:txBody>
      </p:sp>
      <p:pic>
        <p:nvPicPr>
          <p:cNvPr id="4" name="Рисунок 3" descr="0_11df9c_5fa55840_L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929318" y="3643318"/>
            <a:ext cx="2857494" cy="3571869"/>
          </a:xfrm>
          <a:prstGeom prst="rect">
            <a:avLst/>
          </a:prstGeom>
        </p:spPr>
      </p:pic>
      <p:pic>
        <p:nvPicPr>
          <p:cNvPr id="5" name="Рисунок 4" descr="0_8e522_1d96d6c3_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34" y="3714752"/>
            <a:ext cx="3286148" cy="2714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2113186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58" y="428604"/>
            <a:ext cx="4209600" cy="31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857752" y="428604"/>
            <a:ext cx="3429024" cy="3000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85720" y="3786190"/>
            <a:ext cx="4209600" cy="30718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3700800"/>
            <a:ext cx="4209600" cy="29429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C__Data_Users_DefApps_AppData_INTERNETEXPLORER_Temp_Saved Images_0_8df12_e56dd90f_L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9454" y="500042"/>
            <a:ext cx="1524003" cy="1011938"/>
          </a:xfrm>
          <a:prstGeom prst="rect">
            <a:avLst/>
          </a:prstGeom>
        </p:spPr>
      </p:pic>
      <p:pic>
        <p:nvPicPr>
          <p:cNvPr id="7" name="Рисунок 6" descr="C__Data_Users_DefApps_AppData_INTERNETEXPLORER_Temp_Saved Images_0_8df12_e56dd90f_L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034" y="428604"/>
            <a:ext cx="1524003" cy="1011938"/>
          </a:xfrm>
          <a:prstGeom prst="rect">
            <a:avLst/>
          </a:prstGeom>
        </p:spPr>
      </p:pic>
      <p:pic>
        <p:nvPicPr>
          <p:cNvPr id="8" name="Рисунок 7" descr="C__Data_Users_DefApps_AppData_INTERNETEXPLORER_Temp_Saved Images_0_8df12_e56dd90f_L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3306" y="5357826"/>
            <a:ext cx="1524003" cy="1011938"/>
          </a:xfrm>
          <a:prstGeom prst="rect">
            <a:avLst/>
          </a:prstGeom>
        </p:spPr>
      </p:pic>
      <p:pic>
        <p:nvPicPr>
          <p:cNvPr id="9" name="Рисунок 8" descr="C__Data_Users_DefApps_AppData_INTERNETEXPLORER_Temp_Saved Images_0_8df12_e56dd90f_L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15206" y="2143116"/>
            <a:ext cx="1524003" cy="101193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285728"/>
            <a:ext cx="4209600" cy="31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3438" y="285728"/>
            <a:ext cx="4209600" cy="31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7709" y="3585804"/>
            <a:ext cx="4209600" cy="31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 descr="0_125097_6f805a67_M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29322" y="3664218"/>
            <a:ext cx="2000264" cy="3000372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785813"/>
            <a:ext cx="7772400" cy="1357312"/>
          </a:xfrm>
        </p:spPr>
        <p:txBody>
          <a:bodyPr>
            <a:norm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026" name="Picture 2" descr="G:\участок 2016 и призентации\Призентации\презенация 2\P102080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214290"/>
            <a:ext cx="4317190" cy="3160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536281" y="1893083"/>
            <a:ext cx="4929222" cy="3286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3500438"/>
            <a:ext cx="4549356" cy="3160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3306" y="214290"/>
            <a:ext cx="5209732" cy="33715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85720" y="3643314"/>
            <a:ext cx="4209600" cy="30143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0_8e524_13269ef3_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29190" y="3929066"/>
            <a:ext cx="3786214" cy="2928934"/>
          </a:xfrm>
          <a:prstGeom prst="rect">
            <a:avLst/>
          </a:prstGeom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642919"/>
            <a:ext cx="700092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latin typeface="Bookman Old Style" pitchFamily="18" charset="0"/>
              </a:rPr>
              <a:t>Уважаемые воспитатели! </a:t>
            </a:r>
            <a:br>
              <a:rPr lang="ru-RU" sz="3200" b="1" i="1" dirty="0" smtClean="0">
                <a:latin typeface="Bookman Old Style" pitchFamily="18" charset="0"/>
              </a:rPr>
            </a:br>
            <a:r>
              <a:rPr lang="ru-RU" sz="3200" b="1" i="1" dirty="0" smtClean="0">
                <a:latin typeface="Bookman Old Style" pitchFamily="18" charset="0"/>
              </a:rPr>
              <a:t>Играйте со своими воспитанниками постоянно,</a:t>
            </a:r>
            <a:br>
              <a:rPr lang="ru-RU" sz="3200" b="1" i="1" dirty="0" smtClean="0">
                <a:latin typeface="Bookman Old Style" pitchFamily="18" charset="0"/>
              </a:rPr>
            </a:br>
            <a:r>
              <a:rPr lang="ru-RU" sz="3200" b="1" i="1" dirty="0" smtClean="0">
                <a:latin typeface="Bookman Old Style" pitchFamily="18" charset="0"/>
              </a:rPr>
              <a:t>Ведь игра -это именно тот вид деятельности, который ребенку доступен больше всего. </a:t>
            </a:r>
            <a:br>
              <a:rPr lang="ru-RU" sz="3200" b="1" i="1" dirty="0" smtClean="0">
                <a:latin typeface="Bookman Old Style" pitchFamily="18" charset="0"/>
              </a:rPr>
            </a:br>
            <a:r>
              <a:rPr lang="ru-RU" sz="3200" b="1" i="1" dirty="0" smtClean="0">
                <a:latin typeface="Bookman Old Style" pitchFamily="18" charset="0"/>
              </a:rPr>
              <a:t>именно в игре ребенок способен овладеть большим количеством знаний, умений и навыков, реализовать себя!</a:t>
            </a:r>
            <a:r>
              <a:rPr lang="ru-RU" sz="3200" b="1" dirty="0" smtClean="0">
                <a:ln>
                  <a:solidFill>
                    <a:schemeClr val="tx1"/>
                  </a:solidFill>
                </a:ln>
                <a:latin typeface="Bookman Old Style" pitchFamily="18" charset="0"/>
              </a:rPr>
              <a:t/>
            </a:r>
            <a:br>
              <a:rPr lang="ru-RU" sz="3200" b="1" dirty="0" smtClean="0">
                <a:ln>
                  <a:solidFill>
                    <a:schemeClr val="tx1"/>
                  </a:solidFill>
                </a:ln>
                <a:latin typeface="Bookman Old Style" pitchFamily="18" charset="0"/>
              </a:rPr>
            </a:br>
            <a:endParaRPr lang="ru-RU" sz="32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57200" y="214313"/>
            <a:ext cx="8686800" cy="6143625"/>
          </a:xfrm>
        </p:spPr>
        <p:txBody>
          <a:bodyPr>
            <a:noAutofit/>
          </a:bodyPr>
          <a:lstStyle/>
          <a:p>
            <a:pPr indent="0" algn="ctr">
              <a:lnSpc>
                <a:spcPct val="110000"/>
              </a:lnSpc>
              <a:buNone/>
            </a:pPr>
            <a:r>
              <a:rPr lang="ru-RU" sz="2800" b="1" i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>«Без игры нет и не может быть полноценного умственного воспитания огонек </a:t>
            </a:r>
            <a:r>
              <a:rPr lang="ru-RU" sz="2800" b="1" i="1" dirty="0" err="1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>пытля</a:t>
            </a:r>
            <a:r>
              <a:rPr lang="ru-RU" sz="2800" b="1" i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>. Игра это огромное светлое окно, через которое в духовный мир ребенка вливается живительный поток представлений, понятий окружающего мира. Игра- это искра зажигающая огонек пытливости и любознательности».</a:t>
            </a:r>
          </a:p>
          <a:p>
            <a:pPr indent="0" algn="r">
              <a:lnSpc>
                <a:spcPct val="110000"/>
              </a:lnSpc>
              <a:buNone/>
            </a:pPr>
            <a:r>
              <a:rPr lang="ru-RU" sz="2800" b="1" i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>В.А. Сухомлинский </a:t>
            </a:r>
            <a:endParaRPr lang="ru-RU" sz="2800" b="1" dirty="0" smtClean="0">
              <a:ln>
                <a:solidFill>
                  <a:schemeClr val="tx1"/>
                </a:solidFill>
              </a:ln>
              <a:latin typeface="Bookman Old Style" pitchFamily="18" charset="0"/>
            </a:endParaRPr>
          </a:p>
        </p:txBody>
      </p:sp>
      <p:pic>
        <p:nvPicPr>
          <p:cNvPr id="8" name="Рисунок 7" descr="4406255-thumb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4286256"/>
            <a:ext cx="2381250" cy="2276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9089693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2" y="1142984"/>
            <a:ext cx="642942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b="1" i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>Спасибо за внимание!</a:t>
            </a:r>
            <a:br>
              <a:rPr lang="ru-RU" sz="6600" b="1" i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</a:br>
            <a:endParaRPr lang="ru-RU" sz="6600" i="1" dirty="0"/>
          </a:p>
        </p:txBody>
      </p:sp>
      <p:pic>
        <p:nvPicPr>
          <p:cNvPr id="6" name="Рисунок 5" descr="5025318-thumb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4546" y="3571876"/>
            <a:ext cx="3571900" cy="3286124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7032274" cy="6192688"/>
          </a:xfrm>
        </p:spPr>
        <p:txBody>
          <a:bodyPr>
            <a:normAutofit fontScale="90000"/>
          </a:bodyPr>
          <a:lstStyle/>
          <a:p>
            <a:r>
              <a:rPr lang="ru-RU" sz="49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> </a:t>
            </a:r>
            <a:r>
              <a:rPr lang="ru-RU" sz="4000" b="1" i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>Цель:   </a:t>
            </a:r>
            <a:r>
              <a:rPr lang="ru-RU" sz="2400" b="1" i="1" dirty="0" smtClean="0">
                <a:latin typeface="Bookman Old Style" pitchFamily="18" charset="0"/>
              </a:rPr>
              <a:t>создание мотивационной </a:t>
            </a:r>
            <a:br>
              <a:rPr lang="ru-RU" sz="2400" b="1" i="1" dirty="0" smtClean="0">
                <a:latin typeface="Bookman Old Style" pitchFamily="18" charset="0"/>
              </a:rPr>
            </a:br>
            <a:r>
              <a:rPr lang="ru-RU" sz="2400" b="1" i="1" dirty="0" smtClean="0">
                <a:latin typeface="Bookman Old Style" pitchFamily="18" charset="0"/>
              </a:rPr>
              <a:t>основы для формирования навыков и умений деятельности и развития детей.</a:t>
            </a:r>
            <a:r>
              <a:rPr lang="ru-RU" sz="24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/>
            </a:r>
            <a:br>
              <a:rPr lang="ru-RU" sz="24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4000" b="1" i="1" dirty="0" smtClean="0">
                <a:ln>
                  <a:solidFill>
                    <a:schemeClr val="tx1"/>
                  </a:solidFill>
                </a:ln>
                <a:latin typeface="Bookman Old Style" pitchFamily="18" charset="0"/>
              </a:rPr>
              <a:t> </a:t>
            </a:r>
            <a:r>
              <a:rPr lang="ru-RU" sz="4000" b="1" i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>Задачи: </a:t>
            </a:r>
            <a: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  <a:t>Достигнуть высокого уровня мотивации, </a:t>
            </a:r>
            <a:b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</a:br>
            <a: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  <a:t>   осознанной потребности в условии знаний и </a:t>
            </a:r>
            <a:b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</a:br>
            <a: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  <a:t>   умений за счёт собственной активности ребенка.</a:t>
            </a:r>
            <a:b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</a:br>
            <a: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  <a:t>2. Подобрать средства, активизирующие </a:t>
            </a:r>
            <a:b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</a:br>
            <a: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  <a:t>   деятельность детей и повышение ее </a:t>
            </a:r>
            <a:b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</a:br>
            <a: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  <a:t>   результативности.</a:t>
            </a:r>
            <a:b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</a:br>
            <a: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  <a:t>3. Сделать воспитательный процесс управляемым.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4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> </a:t>
            </a:r>
            <a:r>
              <a:rPr lang="ru-RU" sz="2400" b="1" dirty="0" smtClean="0">
                <a:ln>
                  <a:solidFill>
                    <a:schemeClr val="tx1"/>
                  </a:solidFill>
                </a:ln>
                <a:latin typeface="Bookman Old Style" pitchFamily="18" charset="0"/>
              </a:rPr>
              <a:t/>
            </a:r>
            <a:br>
              <a:rPr lang="ru-RU" sz="2400" b="1" dirty="0" smtClean="0">
                <a:ln>
                  <a:solidFill>
                    <a:schemeClr val="tx1"/>
                  </a:solidFill>
                </a:ln>
                <a:latin typeface="Bookman Old Style" pitchFamily="18" charset="0"/>
              </a:rPr>
            </a:br>
            <a:endParaRPr lang="ru-RU" sz="2400" b="1" dirty="0"/>
          </a:p>
        </p:txBody>
      </p:sp>
      <p:pic>
        <p:nvPicPr>
          <p:cNvPr id="3" name="Рисунок 2" descr="0_11df9c_5fa55840_L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763654" y="4475987"/>
            <a:ext cx="2097135" cy="2663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8436721"/>
      </p:ext>
    </p:extLst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785794"/>
            <a:ext cx="8229600" cy="473941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b="1" i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>Игра - </a:t>
            </a:r>
            <a:r>
              <a:rPr lang="ru-RU" b="1" i="1" dirty="0" smtClean="0">
                <a:latin typeface="Bookman Old Style" pitchFamily="18" charset="0"/>
              </a:rPr>
              <a:t>одно из замечательных явлений жизни, деятельность, как будто бесполезная и вместе с тем необходимая. Невольно чаруя и привлекая к себе как жизненное явление, игра оказалась весьма серьезной и трудной проблемой для научной мысли.</a:t>
            </a:r>
            <a:endParaRPr lang="ru-RU" b="1" i="1" dirty="0">
              <a:ln>
                <a:solidFill>
                  <a:schemeClr val="tx1"/>
                </a:solidFill>
              </a:ln>
              <a:latin typeface="Bookman Old Style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000760" y="4357693"/>
            <a:ext cx="64294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>
              <a:buNone/>
            </a:pP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4" name="Рисунок 3" descr="0_11df9c_5fa55840_L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697374" y="4413137"/>
            <a:ext cx="2015594" cy="2877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8672621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85795"/>
            <a:ext cx="7772400" cy="1357321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285728"/>
            <a:ext cx="7429552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 algn="ctr">
              <a:buNone/>
            </a:pPr>
            <a:r>
              <a:rPr lang="ru-RU" sz="2400" b="1" i="1" dirty="0" smtClean="0">
                <a:latin typeface="Bookman Old Style" pitchFamily="18" charset="0"/>
              </a:rPr>
              <a:t>Понятие</a:t>
            </a:r>
            <a:r>
              <a:rPr lang="ru-RU" sz="2400" b="1" i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> </a:t>
            </a:r>
            <a:r>
              <a:rPr lang="ru-RU" sz="3200" b="1" i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>«игровые педагогические технологии»</a:t>
            </a:r>
            <a:r>
              <a:rPr lang="ru-RU" sz="3200" b="1" i="1" dirty="0" smtClean="0">
                <a:solidFill>
                  <a:srgbClr val="C00000"/>
                </a:solidFill>
                <a:latin typeface="Bookman Old Style" pitchFamily="18" charset="0"/>
              </a:rPr>
              <a:t> </a:t>
            </a:r>
            <a:r>
              <a:rPr lang="ru-RU" sz="2400" b="1" i="1" dirty="0" smtClean="0">
                <a:latin typeface="Bookman Old Style" pitchFamily="18" charset="0"/>
              </a:rPr>
              <a:t>включает достаточно обширную группу методов и приемов организации педагогического процесса в форме различных педагогических игр. В отличие от игр вообще педагогическая игра обладает существенным признаком — четко поставленной целью обучения и соответствующим ей педагогическим результатом, которые могут быть обоснованы, выделены в явном виде и характеризуются учебно-познавательной направленностью.</a:t>
            </a:r>
            <a:endParaRPr lang="ru-RU" sz="2400" b="1" i="1" dirty="0">
              <a:latin typeface="Bookman Old Style" pitchFamily="18" charset="0"/>
            </a:endParaRPr>
          </a:p>
        </p:txBody>
      </p:sp>
      <p:pic>
        <p:nvPicPr>
          <p:cNvPr id="4" name="Рисунок 3" descr="0_11df9c_5fa55840_L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876285" y="4590289"/>
            <a:ext cx="1749379" cy="2786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1906986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714512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>По характеру педагогического процесса </a:t>
            </a:r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/>
            </a:r>
            <a:br>
              <a:rPr lang="ru-RU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000240"/>
            <a:ext cx="8229600" cy="4525963"/>
          </a:xfrm>
        </p:spPr>
        <p:txBody>
          <a:bodyPr>
            <a:normAutofit/>
          </a:bodyPr>
          <a:lstStyle/>
          <a:p>
            <a:pPr indent="0" algn="ctr">
              <a:lnSpc>
                <a:spcPct val="100000"/>
              </a:lnSpc>
              <a:buNone/>
            </a:pPr>
            <a:r>
              <a:rPr lang="ru-RU" b="1" i="1" dirty="0" smtClean="0">
                <a:latin typeface="Bookman Old Style" pitchFamily="18" charset="0"/>
              </a:rPr>
              <a:t>выделяются следующие группы игр:</a:t>
            </a:r>
          </a:p>
          <a:p>
            <a:pPr indent="0">
              <a:buFont typeface="Wingdings" pitchFamily="2" charset="2"/>
              <a:buChar char="v"/>
            </a:pPr>
            <a:r>
              <a:rPr lang="ru-RU" b="1" i="1" dirty="0" smtClean="0">
                <a:latin typeface="Bookman Old Style" pitchFamily="18" charset="0"/>
              </a:rPr>
              <a:t>обучающие, тренировочные, контролирующие и обобщающие;</a:t>
            </a:r>
          </a:p>
          <a:p>
            <a:pPr indent="0">
              <a:buFont typeface="Wingdings" pitchFamily="2" charset="2"/>
              <a:buChar char="v"/>
            </a:pPr>
            <a:r>
              <a:rPr lang="ru-RU" b="1" i="1" dirty="0" smtClean="0">
                <a:latin typeface="Bookman Old Style" pitchFamily="18" charset="0"/>
              </a:rPr>
              <a:t>познавательные, воспитательные, развивающие;</a:t>
            </a:r>
          </a:p>
          <a:p>
            <a:pPr indent="0">
              <a:buFont typeface="Wingdings" pitchFamily="2" charset="2"/>
              <a:buChar char="v"/>
            </a:pPr>
            <a:r>
              <a:rPr lang="ru-RU" b="1" i="1" dirty="0" smtClean="0">
                <a:latin typeface="Bookman Old Style" pitchFamily="18" charset="0"/>
              </a:rPr>
              <a:t>репродуктивные, продуктивные, творческие;</a:t>
            </a:r>
          </a:p>
          <a:p>
            <a:pPr indent="0">
              <a:buFont typeface="Wingdings" pitchFamily="2" charset="2"/>
              <a:buChar char="v"/>
            </a:pPr>
            <a:r>
              <a:rPr lang="ru-RU" b="1" i="1" dirty="0" smtClean="0">
                <a:latin typeface="Bookman Old Style" pitchFamily="18" charset="0"/>
              </a:rPr>
              <a:t>коммуникативные, диагностические, </a:t>
            </a:r>
            <a:r>
              <a:rPr lang="ru-RU" b="1" i="1" dirty="0" err="1" smtClean="0">
                <a:latin typeface="Bookman Old Style" pitchFamily="18" charset="0"/>
              </a:rPr>
              <a:t>профориентационные</a:t>
            </a:r>
            <a:r>
              <a:rPr lang="ru-RU" b="1" i="1" dirty="0" smtClean="0">
                <a:latin typeface="Bookman Old Style" pitchFamily="18" charset="0"/>
              </a:rPr>
              <a:t>, психотехнические и др.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57200" y="214313"/>
            <a:ext cx="8686800" cy="6143625"/>
          </a:xfrm>
        </p:spPr>
        <p:txBody>
          <a:bodyPr>
            <a:noAutofit/>
          </a:bodyPr>
          <a:lstStyle/>
          <a:p>
            <a:pPr indent="0" algn="ctr">
              <a:lnSpc>
                <a:spcPct val="110000"/>
              </a:lnSpc>
              <a:buNone/>
            </a:pPr>
            <a:r>
              <a:rPr lang="ru-RU" sz="4000" b="1" i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>Игровая технология </a:t>
            </a:r>
            <a:endParaRPr lang="ru-RU" sz="4000" dirty="0" smtClean="0"/>
          </a:p>
          <a:p>
            <a:pPr indent="0">
              <a:lnSpc>
                <a:spcPct val="110000"/>
              </a:lnSpc>
              <a:buNone/>
            </a:pPr>
            <a:r>
              <a:rPr lang="ru-RU" sz="2000" b="1" i="1" dirty="0" smtClean="0">
                <a:latin typeface="Bookman Old Style" pitchFamily="18" charset="0"/>
              </a:rPr>
              <a:t>Строится как целостное образование, охватывающее определенную часть учебного процесса и объединенное общим содержанием, сюжетом, персонажем. В нее включаются последовательно: </a:t>
            </a:r>
          </a:p>
          <a:p>
            <a:pPr indent="0">
              <a:lnSpc>
                <a:spcPct val="110000"/>
              </a:lnSpc>
              <a:buNone/>
            </a:pPr>
            <a:r>
              <a:rPr lang="ru-RU" sz="2000" b="1" i="1" dirty="0" smtClean="0">
                <a:latin typeface="Bookman Old Style" pitchFamily="18" charset="0"/>
              </a:rPr>
              <a:t>игры и упражнения, формирующие умение выделять основные, характерные признаки предметов, сравнивать, сопоставлять их; </a:t>
            </a:r>
          </a:p>
          <a:p>
            <a:pPr indent="0">
              <a:lnSpc>
                <a:spcPct val="110000"/>
              </a:lnSpc>
              <a:buNone/>
            </a:pPr>
            <a:r>
              <a:rPr lang="ru-RU" sz="2000" b="1" i="1" dirty="0" smtClean="0">
                <a:latin typeface="Bookman Old Style" pitchFamily="18" charset="0"/>
              </a:rPr>
              <a:t>группы игр на обобщение предметов по определенным признакам; </a:t>
            </a:r>
          </a:p>
          <a:p>
            <a:pPr indent="0">
              <a:lnSpc>
                <a:spcPct val="110000"/>
              </a:lnSpc>
              <a:buNone/>
            </a:pPr>
            <a:r>
              <a:rPr lang="ru-RU" sz="2000" b="1" i="1" dirty="0" smtClean="0">
                <a:latin typeface="Bookman Old Style" pitchFamily="18" charset="0"/>
              </a:rPr>
              <a:t>группы игр, в процессе которых у дошкольников развивается умение отличать реальные явления от нереальных;</a:t>
            </a:r>
          </a:p>
          <a:p>
            <a:pPr indent="0">
              <a:lnSpc>
                <a:spcPct val="110000"/>
              </a:lnSpc>
              <a:buNone/>
            </a:pPr>
            <a:r>
              <a:rPr lang="ru-RU" sz="2000" b="1" i="1" dirty="0" smtClean="0">
                <a:latin typeface="Bookman Old Style" pitchFamily="18" charset="0"/>
              </a:rPr>
              <a:t> группы игр, воспитывающих умение владеть собой, быстроту реакции на слово, фонематический слух, смекалку и др. </a:t>
            </a:r>
          </a:p>
          <a:p>
            <a:pPr algn="ctr">
              <a:buNone/>
            </a:pPr>
            <a:endParaRPr lang="ru-RU" sz="2400" b="1" dirty="0" smtClean="0">
              <a:ln>
                <a:solidFill>
                  <a:schemeClr val="tx1"/>
                </a:solidFill>
              </a:ln>
              <a:latin typeface="Bookman Old Style" pitchFamily="18" charset="0"/>
            </a:endParaRPr>
          </a:p>
        </p:txBody>
      </p:sp>
      <p:pic>
        <p:nvPicPr>
          <p:cNvPr id="4" name="Рисунок 3" descr="C__Data_Users_DefApps_AppData_INTERNETEXPLORER_Temp_Saved Images_0_8df12_e56dd90f_L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15206" y="6000768"/>
            <a:ext cx="1524003" cy="857232"/>
          </a:xfrm>
          <a:prstGeom prst="rect">
            <a:avLst/>
          </a:prstGeom>
        </p:spPr>
      </p:pic>
      <p:pic>
        <p:nvPicPr>
          <p:cNvPr id="5" name="Рисунок 4" descr="C__Data_Users_DefApps_AppData_INTERNETEXPLORER_Temp_Saved Images_0_8df12_e56dd90f_L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690830">
            <a:off x="105763" y="-32746"/>
            <a:ext cx="1524003" cy="1011938"/>
          </a:xfrm>
          <a:prstGeom prst="rect">
            <a:avLst/>
          </a:prstGeom>
        </p:spPr>
      </p:pic>
      <p:pic>
        <p:nvPicPr>
          <p:cNvPr id="6" name="Рисунок 5" descr="C__Data_Users_DefApps_AppData_INTERNETEXPLORER_Temp_Saved Images_0_8df12_e56dd90f_L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137736">
            <a:off x="3929058" y="5846062"/>
            <a:ext cx="1524003" cy="1011938"/>
          </a:xfrm>
          <a:prstGeom prst="rect">
            <a:avLst/>
          </a:prstGeom>
        </p:spPr>
      </p:pic>
      <p:pic>
        <p:nvPicPr>
          <p:cNvPr id="7" name="Рисунок 6" descr="C__Data_Users_DefApps_AppData_INTERNETEXPLORER_Temp_Saved Images_0_8df12_e56dd90f_L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866500">
            <a:off x="5435998" y="6020205"/>
            <a:ext cx="1524003" cy="1011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9089693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11288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>Применение технологий</a:t>
            </a:r>
            <a:endParaRPr lang="ru-RU" i="1" dirty="0"/>
          </a:p>
        </p:txBody>
      </p:sp>
      <p:pic>
        <p:nvPicPr>
          <p:cNvPr id="4" name="Рисунок 3" descr="C__Data_Users_DefApps_AppData_INTERNETEXPLORER_Temp_Saved Images_0_8df12_e56dd90f_L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929198"/>
            <a:ext cx="1524003" cy="1011938"/>
          </a:xfrm>
          <a:prstGeom prst="rect">
            <a:avLst/>
          </a:prstGeom>
        </p:spPr>
      </p:pic>
      <p:pic>
        <p:nvPicPr>
          <p:cNvPr id="5" name="Рисунок 4" descr="C__Data_Users_DefApps_AppData_INTERNETEXPLORER_Temp_Saved Images_0_8df12_e56dd90f_L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58082" y="4929198"/>
            <a:ext cx="1524003" cy="1011938"/>
          </a:xfrm>
          <a:prstGeom prst="rect">
            <a:avLst/>
          </a:prstGeom>
        </p:spPr>
      </p:pic>
      <p:pic>
        <p:nvPicPr>
          <p:cNvPr id="6" name="Рисунок 5" descr="C__Data_Users_DefApps_AppData_INTERNETEXPLORER_Temp_Saved Images_0_8df12_e56dd90f_L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16" y="571480"/>
            <a:ext cx="1524003" cy="1011938"/>
          </a:xfrm>
          <a:prstGeom prst="rect">
            <a:avLst/>
          </a:prstGeom>
        </p:spPr>
      </p:pic>
      <p:pic>
        <p:nvPicPr>
          <p:cNvPr id="8" name="Рисунок 7" descr="C__Data_Users_DefApps_AppData_INTERNETEXPLORER_Temp_Saved Images_0_8df12_e56dd90f_L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237061">
            <a:off x="2857488" y="5846062"/>
            <a:ext cx="1524003" cy="1011938"/>
          </a:xfrm>
          <a:prstGeom prst="rect">
            <a:avLst/>
          </a:prstGeom>
        </p:spPr>
      </p:pic>
      <p:pic>
        <p:nvPicPr>
          <p:cNvPr id="9" name="Рисунок 8" descr="C__Data_Users_DefApps_AppData_INTERNETEXPLORER_Temp_Saved Images_0_8df12_e56dd90f_L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141458">
            <a:off x="5357818" y="5643578"/>
            <a:ext cx="1524003" cy="1011938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285720" y="1785926"/>
            <a:ext cx="864396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latin typeface="Bookman Old Style" pitchFamily="18" charset="0"/>
              </a:rPr>
              <a:t>Используя игровые технологии в работе с детьми, нужно быть доброжелательной, </a:t>
            </a:r>
          </a:p>
          <a:p>
            <a:pPr algn="ctr"/>
            <a:r>
              <a:rPr lang="ru-RU" sz="3200" b="1" i="1" dirty="0" smtClean="0">
                <a:latin typeface="Bookman Old Style" pitchFamily="18" charset="0"/>
              </a:rPr>
              <a:t>осуществлять эмоциональную поддержку, </a:t>
            </a:r>
          </a:p>
          <a:p>
            <a:pPr algn="ctr"/>
            <a:r>
              <a:rPr lang="ru-RU" sz="3200" b="1" i="1" dirty="0" smtClean="0">
                <a:latin typeface="Bookman Old Style" pitchFamily="18" charset="0"/>
              </a:rPr>
              <a:t>создавать радостную обстановку, </a:t>
            </a:r>
          </a:p>
          <a:p>
            <a:pPr algn="ctr"/>
            <a:r>
              <a:rPr lang="ru-RU" sz="3200" b="1" i="1" dirty="0" smtClean="0">
                <a:latin typeface="Bookman Old Style" pitchFamily="18" charset="0"/>
              </a:rPr>
              <a:t>поощрять любую выдумку и фантазию ребенка.</a:t>
            </a:r>
            <a:endParaRPr lang="ru-RU" sz="3200" b="1" i="1" dirty="0"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880837"/>
      </p:ext>
    </p:extLst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357167"/>
            <a:ext cx="8229600" cy="150019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i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>Развитие с помощью игровых технологий</a:t>
            </a:r>
            <a:endParaRPr lang="ru-RU" sz="4000" b="1" dirty="0" smtClean="0">
              <a:ln>
                <a:solidFill>
                  <a:schemeClr val="tx1"/>
                </a:solidFill>
              </a:ln>
              <a:solidFill>
                <a:srgbClr val="FF0000"/>
              </a:solidFill>
              <a:latin typeface="Bookman Old Style" pitchFamily="18" charset="0"/>
            </a:endParaRPr>
          </a:p>
          <a:p>
            <a:pPr algn="r">
              <a:buNone/>
            </a:pPr>
            <a:endParaRPr lang="ru-RU" b="1" dirty="0">
              <a:ln>
                <a:solidFill>
                  <a:schemeClr val="tx1"/>
                </a:solidFill>
              </a:ln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000760" y="4357693"/>
            <a:ext cx="64294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>
              <a:buNone/>
            </a:pP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1785927"/>
            <a:ext cx="757242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Bookman Old Style" pitchFamily="18" charset="0"/>
              </a:rPr>
              <a:t>В деятельности с помощью игровых технологий </a:t>
            </a:r>
          </a:p>
          <a:p>
            <a:pPr algn="ctr"/>
            <a:r>
              <a:rPr lang="ru-RU" sz="2800" b="1" dirty="0" smtClean="0">
                <a:latin typeface="Bookman Old Style" pitchFamily="18" charset="0"/>
              </a:rPr>
              <a:t>у детей развиваются психические процессы:</a:t>
            </a:r>
            <a:r>
              <a:rPr lang="ru-RU" sz="3200" b="1" i="1" dirty="0" smtClean="0">
                <a:latin typeface="Bookman Old Style" pitchFamily="18" charset="0"/>
              </a:rPr>
              <a:t> </a:t>
            </a:r>
          </a:p>
          <a:p>
            <a:pPr>
              <a:buFont typeface="Wingdings" pitchFamily="2" charset="2"/>
              <a:buChar char="v"/>
            </a:pPr>
            <a:r>
              <a:rPr lang="ru-RU" sz="3200" b="1" i="1" dirty="0" smtClean="0">
                <a:latin typeface="Bookman Old Style" pitchFamily="18" charset="0"/>
              </a:rPr>
              <a:t> - восприятие,</a:t>
            </a:r>
          </a:p>
          <a:p>
            <a:pPr>
              <a:buFont typeface="Wingdings" pitchFamily="2" charset="2"/>
              <a:buChar char="v"/>
            </a:pPr>
            <a:r>
              <a:rPr lang="ru-RU" sz="3200" b="1" i="1" dirty="0" smtClean="0">
                <a:latin typeface="Bookman Old Style" pitchFamily="18" charset="0"/>
              </a:rPr>
              <a:t> - внимание,</a:t>
            </a:r>
          </a:p>
          <a:p>
            <a:pPr>
              <a:buFont typeface="Wingdings" pitchFamily="2" charset="2"/>
              <a:buChar char="v"/>
            </a:pPr>
            <a:r>
              <a:rPr lang="ru-RU" sz="3200" b="1" i="1" dirty="0" smtClean="0">
                <a:latin typeface="Bookman Old Style" pitchFamily="18" charset="0"/>
              </a:rPr>
              <a:t> - память,</a:t>
            </a:r>
          </a:p>
          <a:p>
            <a:pPr>
              <a:buFont typeface="Wingdings" pitchFamily="2" charset="2"/>
              <a:buChar char="v"/>
            </a:pPr>
            <a:r>
              <a:rPr lang="ru-RU" sz="3200" b="1" i="1" dirty="0" smtClean="0">
                <a:latin typeface="Bookman Old Style" pitchFamily="18" charset="0"/>
              </a:rPr>
              <a:t> - воображение,</a:t>
            </a:r>
          </a:p>
          <a:p>
            <a:pPr>
              <a:buFont typeface="Wingdings" pitchFamily="2" charset="2"/>
              <a:buChar char="v"/>
            </a:pPr>
            <a:r>
              <a:rPr lang="ru-RU" sz="3200" b="1" i="1" dirty="0" smtClean="0">
                <a:latin typeface="Bookman Old Style" pitchFamily="18" charset="0"/>
              </a:rPr>
              <a:t> - мышление</a:t>
            </a:r>
          </a:p>
          <a:p>
            <a:endParaRPr lang="ru-RU" sz="3200" dirty="0"/>
          </a:p>
        </p:txBody>
      </p:sp>
      <p:pic>
        <p:nvPicPr>
          <p:cNvPr id="7" name="Рисунок 6" descr="0_15385c_cf3c0da8_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8" y="3286124"/>
            <a:ext cx="3071834" cy="3571876"/>
          </a:xfrm>
          <a:prstGeom prst="rect">
            <a:avLst/>
          </a:prstGeom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Базис">
  <a:themeElements>
    <a:clrScheme name="Базис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D9D01AC2-EE7D-4E49-99EE-8E62E4E7E8A7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TM03457444[[fn=Основа]]</Template>
  <TotalTime>583</TotalTime>
  <Words>381</Words>
  <Application>Microsoft Office PowerPoint</Application>
  <PresentationFormat>Экран (4:3)</PresentationFormat>
  <Paragraphs>42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1" baseType="lpstr">
      <vt:lpstr>Bookman Old Style</vt:lpstr>
      <vt:lpstr>Calibri</vt:lpstr>
      <vt:lpstr>Corbel</vt:lpstr>
      <vt:lpstr>Wingdings</vt:lpstr>
      <vt:lpstr>Базис</vt:lpstr>
      <vt:lpstr>   Муниципальное бюджетное дошкольное образовательное учреждение детский сад «Колосок» Выполнила воспитатель первой квалификационной категории Битунова Л.П.  г.Болгар                  </vt:lpstr>
      <vt:lpstr> « Игровые технологии для реализации ФГОС в ДОУ» </vt:lpstr>
      <vt:lpstr> Цель:   создание мотивационной  основы для формирования навыков и умений деятельности и развития детей.  Задачи: Достигнуть высокого уровня мотивации,     осознанной потребности в условии знаний и     умений за счёт собственной активности ребенка. 2. Подобрать средства, активизирующие     деятельность детей и повышение ее     результативности. 3. Сделать воспитательный процесс управляемым.   </vt:lpstr>
      <vt:lpstr>Презентация PowerPoint</vt:lpstr>
      <vt:lpstr> </vt:lpstr>
      <vt:lpstr>По характеру педагогического процесса  </vt:lpstr>
      <vt:lpstr>Презентация PowerPoint</vt:lpstr>
      <vt:lpstr>Применение технологий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«Утром в садик все пришли Играть с друзьями будем мы Упражнения, зарядка Нам нужны как подзарядка».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детский сад «Колосок»  г.Болгар</dc:title>
  <dc:creator>МОЙ</dc:creator>
  <cp:lastModifiedBy>Пользователь Windows</cp:lastModifiedBy>
  <cp:revision>94</cp:revision>
  <dcterms:created xsi:type="dcterms:W3CDTF">2016-04-06T13:54:28Z</dcterms:created>
  <dcterms:modified xsi:type="dcterms:W3CDTF">2017-09-26T12:19:27Z</dcterms:modified>
</cp:coreProperties>
</file>