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56" r:id="rId3"/>
    <p:sldId id="260" r:id="rId4"/>
    <p:sldId id="261" r:id="rId5"/>
    <p:sldId id="271" r:id="rId6"/>
    <p:sldId id="272" r:id="rId7"/>
    <p:sldId id="275" r:id="rId8"/>
    <p:sldId id="277" r:id="rId9"/>
    <p:sldId id="273" r:id="rId10"/>
    <p:sldId id="274" r:id="rId11"/>
    <p:sldId id="276" r:id="rId12"/>
    <p:sldId id="278" r:id="rId13"/>
    <p:sldId id="279" r:id="rId14"/>
    <p:sldId id="280" r:id="rId15"/>
    <p:sldId id="281" r:id="rId16"/>
    <p:sldId id="282" r:id="rId17"/>
    <p:sldId id="283" r:id="rId18"/>
    <p:sldId id="262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57" autoAdjust="0"/>
    <p:restoredTop sz="94660"/>
  </p:normalViewPr>
  <p:slideViewPr>
    <p:cSldViewPr snapToGrid="0">
      <p:cViewPr>
        <p:scale>
          <a:sx n="81" d="100"/>
          <a:sy n="81" d="100"/>
        </p:scale>
        <p:origin x="-228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CE21E5-E720-43EC-8E7C-C25B477F0970}" type="doc">
      <dgm:prSet loTypeId="urn:microsoft.com/office/officeart/2005/8/layout/hProcess9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19D7BE3-1962-44CA-A82B-608589BEC07F}">
      <dgm:prSet custT="1"/>
      <dgm:spPr/>
      <dgm:t>
        <a:bodyPr/>
        <a:lstStyle/>
        <a:p>
          <a:pPr rtl="0"/>
          <a:r>
            <a:rPr lang="ru-RU" sz="2000" b="1" dirty="0" smtClean="0"/>
            <a:t>ПЛАНИ-РОВАНИЕ</a:t>
          </a:r>
          <a:endParaRPr lang="ru-RU" sz="2000" b="1" dirty="0"/>
        </a:p>
      </dgm:t>
    </dgm:pt>
    <dgm:pt modelId="{29C50470-CFD0-40BD-AA29-5431DD5B6E00}" type="parTrans" cxnId="{5B71F9E8-9FE7-43F9-927B-58D783F8C759}">
      <dgm:prSet/>
      <dgm:spPr/>
      <dgm:t>
        <a:bodyPr/>
        <a:lstStyle/>
        <a:p>
          <a:endParaRPr lang="ru-RU"/>
        </a:p>
      </dgm:t>
    </dgm:pt>
    <dgm:pt modelId="{49EFD752-0296-4192-93CD-8683B05FED42}" type="sibTrans" cxnId="{5B71F9E8-9FE7-43F9-927B-58D783F8C759}">
      <dgm:prSet/>
      <dgm:spPr/>
      <dgm:t>
        <a:bodyPr/>
        <a:lstStyle/>
        <a:p>
          <a:endParaRPr lang="ru-RU"/>
        </a:p>
      </dgm:t>
    </dgm:pt>
    <dgm:pt modelId="{FC9F756D-5CF6-4A93-8968-E4DEABF50FDF}">
      <dgm:prSet custT="1"/>
      <dgm:spPr/>
      <dgm:t>
        <a:bodyPr/>
        <a:lstStyle/>
        <a:p>
          <a:pPr rtl="0"/>
          <a:r>
            <a:rPr lang="ru-RU" sz="2000" b="1" smtClean="0"/>
            <a:t>ПОДГОТОВКА </a:t>
          </a:r>
          <a:endParaRPr lang="ru-RU" sz="2000" b="1" dirty="0"/>
        </a:p>
      </dgm:t>
    </dgm:pt>
    <dgm:pt modelId="{285EC480-37DA-4254-B13C-D2FA429A45F9}" type="parTrans" cxnId="{20D8E572-E73D-4D1C-AC54-DA3308594B46}">
      <dgm:prSet/>
      <dgm:spPr/>
      <dgm:t>
        <a:bodyPr/>
        <a:lstStyle/>
        <a:p>
          <a:endParaRPr lang="ru-RU"/>
        </a:p>
      </dgm:t>
    </dgm:pt>
    <dgm:pt modelId="{7B7FE4E6-09DF-4E22-9C83-273A2E40C927}" type="sibTrans" cxnId="{20D8E572-E73D-4D1C-AC54-DA3308594B46}">
      <dgm:prSet/>
      <dgm:spPr/>
      <dgm:t>
        <a:bodyPr/>
        <a:lstStyle/>
        <a:p>
          <a:endParaRPr lang="ru-RU"/>
        </a:p>
      </dgm:t>
    </dgm:pt>
    <dgm:pt modelId="{2BB98977-40E2-4FE1-9BC6-4A9A44B8D224}">
      <dgm:prSet custT="1"/>
      <dgm:spPr/>
      <dgm:t>
        <a:bodyPr/>
        <a:lstStyle/>
        <a:p>
          <a:pPr algn="l" rtl="0"/>
          <a:r>
            <a:rPr lang="ru-RU" sz="2000" b="1" smtClean="0"/>
            <a:t>ПРОВЕДЕНИЕ</a:t>
          </a:r>
          <a:endParaRPr lang="ru-RU" sz="2000" b="1" dirty="0"/>
        </a:p>
      </dgm:t>
    </dgm:pt>
    <dgm:pt modelId="{130C7250-8140-478A-98BD-DF1F635C169A}" type="parTrans" cxnId="{49794A81-AF5E-4F4D-98AC-378BA49C17CC}">
      <dgm:prSet/>
      <dgm:spPr/>
      <dgm:t>
        <a:bodyPr/>
        <a:lstStyle/>
        <a:p>
          <a:endParaRPr lang="ru-RU"/>
        </a:p>
      </dgm:t>
    </dgm:pt>
    <dgm:pt modelId="{405E0B8C-9373-4C6C-9524-3BF852DF1344}" type="sibTrans" cxnId="{49794A81-AF5E-4F4D-98AC-378BA49C17CC}">
      <dgm:prSet/>
      <dgm:spPr/>
      <dgm:t>
        <a:bodyPr/>
        <a:lstStyle/>
        <a:p>
          <a:endParaRPr lang="ru-RU"/>
        </a:p>
      </dgm:t>
    </dgm:pt>
    <dgm:pt modelId="{57D4CDF9-532B-4621-BB0B-0BB6502443E7}">
      <dgm:prSet custT="1"/>
      <dgm:spPr/>
      <dgm:t>
        <a:bodyPr/>
        <a:lstStyle/>
        <a:p>
          <a:pPr rtl="0"/>
          <a:r>
            <a:rPr lang="ru-RU" sz="2000" b="1" smtClean="0"/>
            <a:t>АНАЛИЗ</a:t>
          </a:r>
          <a:endParaRPr lang="ru-RU" sz="2000" b="1" dirty="0"/>
        </a:p>
      </dgm:t>
    </dgm:pt>
    <dgm:pt modelId="{3171DBBC-25C7-4F24-9BE9-6A1D8ED2D976}" type="parTrans" cxnId="{73AC21D1-E678-42FA-A1DB-344FC2087571}">
      <dgm:prSet/>
      <dgm:spPr/>
      <dgm:t>
        <a:bodyPr/>
        <a:lstStyle/>
        <a:p>
          <a:endParaRPr lang="ru-RU"/>
        </a:p>
      </dgm:t>
    </dgm:pt>
    <dgm:pt modelId="{1F1950DB-3828-4776-84C4-997BA6CCBE52}" type="sibTrans" cxnId="{73AC21D1-E678-42FA-A1DB-344FC2087571}">
      <dgm:prSet/>
      <dgm:spPr/>
      <dgm:t>
        <a:bodyPr/>
        <a:lstStyle/>
        <a:p>
          <a:endParaRPr lang="ru-RU"/>
        </a:p>
      </dgm:t>
    </dgm:pt>
    <dgm:pt modelId="{F12FA752-E510-4EC0-BA7E-29FE4AD51436}">
      <dgm:prSet custT="1"/>
      <dgm:spPr/>
      <dgm:t>
        <a:bodyPr/>
        <a:lstStyle/>
        <a:p>
          <a:pPr rtl="0"/>
          <a:r>
            <a:rPr lang="ru-RU" sz="2000" b="1" smtClean="0"/>
            <a:t>ПОСЛЕДЕЙСТВИЕ</a:t>
          </a:r>
          <a:endParaRPr lang="ru-RU" sz="2000" b="1" dirty="0"/>
        </a:p>
      </dgm:t>
    </dgm:pt>
    <dgm:pt modelId="{58374C35-65B4-4B7F-AF6A-A5B1C4C5F4D4}" type="parTrans" cxnId="{480C9335-E0A1-446F-A85B-DA2A8C3E7546}">
      <dgm:prSet/>
      <dgm:spPr/>
      <dgm:t>
        <a:bodyPr/>
        <a:lstStyle/>
        <a:p>
          <a:endParaRPr lang="ru-RU"/>
        </a:p>
      </dgm:t>
    </dgm:pt>
    <dgm:pt modelId="{BE6891CB-2AA8-4AC5-8003-2E49A6F528DA}" type="sibTrans" cxnId="{480C9335-E0A1-446F-A85B-DA2A8C3E7546}">
      <dgm:prSet/>
      <dgm:spPr/>
      <dgm:t>
        <a:bodyPr/>
        <a:lstStyle/>
        <a:p>
          <a:endParaRPr lang="ru-RU"/>
        </a:p>
      </dgm:t>
    </dgm:pt>
    <dgm:pt modelId="{0B2757EC-FD01-4502-A1BD-5171FFE500BD}" type="pres">
      <dgm:prSet presAssocID="{51CE21E5-E720-43EC-8E7C-C25B477F097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AB7B6F-A582-4C09-9BC7-8C4629A5ECF4}" type="pres">
      <dgm:prSet presAssocID="{51CE21E5-E720-43EC-8E7C-C25B477F0970}" presName="arrow" presStyleLbl="bgShp" presStyleIdx="0" presStyleCnt="1"/>
      <dgm:spPr/>
    </dgm:pt>
    <dgm:pt modelId="{5B09BFF7-ACA6-4108-B8DF-A617E0093032}" type="pres">
      <dgm:prSet presAssocID="{51CE21E5-E720-43EC-8E7C-C25B477F0970}" presName="linearProcess" presStyleCnt="0"/>
      <dgm:spPr/>
    </dgm:pt>
    <dgm:pt modelId="{EFC1B4F7-B3B6-438F-B6C8-5A78ADD1A52C}" type="pres">
      <dgm:prSet presAssocID="{519D7BE3-1962-44CA-A82B-608589BEC07F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81394-B6CC-4B15-B564-7CE6BD8A4B35}" type="pres">
      <dgm:prSet presAssocID="{49EFD752-0296-4192-93CD-8683B05FED42}" presName="sibTrans" presStyleCnt="0"/>
      <dgm:spPr/>
    </dgm:pt>
    <dgm:pt modelId="{AF91BDFE-CC6F-48C9-A930-E780F081089C}" type="pres">
      <dgm:prSet presAssocID="{FC9F756D-5CF6-4A93-8968-E4DEABF50FDF}" presName="textNode" presStyleLbl="node1" presStyleIdx="1" presStyleCnt="5" custScaleX="138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93CD6-B665-47A5-AEDB-30A5F93F137E}" type="pres">
      <dgm:prSet presAssocID="{7B7FE4E6-09DF-4E22-9C83-273A2E40C927}" presName="sibTrans" presStyleCnt="0"/>
      <dgm:spPr/>
    </dgm:pt>
    <dgm:pt modelId="{D15C03E2-DECA-4F3E-AAD5-7F9BA1A4F922}" type="pres">
      <dgm:prSet presAssocID="{2BB98977-40E2-4FE1-9BC6-4A9A44B8D224}" presName="textNode" presStyleLbl="node1" presStyleIdx="2" presStyleCnt="5" custScaleX="134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05DCA-65D6-47E0-B0D2-25C14BF38109}" type="pres">
      <dgm:prSet presAssocID="{405E0B8C-9373-4C6C-9524-3BF852DF1344}" presName="sibTrans" presStyleCnt="0"/>
      <dgm:spPr/>
    </dgm:pt>
    <dgm:pt modelId="{778DD2E8-528C-46A7-AA18-60481F10671F}" type="pres">
      <dgm:prSet presAssocID="{57D4CDF9-532B-4621-BB0B-0BB6502443E7}" presName="textNode" presStyleLbl="node1" presStyleIdx="3" presStyleCnt="5" custScaleX="100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A27EB-7C92-45CA-B5AF-D77452891E30}" type="pres">
      <dgm:prSet presAssocID="{1F1950DB-3828-4776-84C4-997BA6CCBE52}" presName="sibTrans" presStyleCnt="0"/>
      <dgm:spPr/>
    </dgm:pt>
    <dgm:pt modelId="{41785AC5-6F0A-4C38-B719-796473AC0715}" type="pres">
      <dgm:prSet presAssocID="{F12FA752-E510-4EC0-BA7E-29FE4AD51436}" presName="textNode" presStyleLbl="node1" presStyleIdx="4" presStyleCnt="5" custScaleX="167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290A6D-3650-42BD-802C-3206757CC9D1}" type="presOf" srcId="{57D4CDF9-532B-4621-BB0B-0BB6502443E7}" destId="{778DD2E8-528C-46A7-AA18-60481F10671F}" srcOrd="0" destOrd="0" presId="urn:microsoft.com/office/officeart/2005/8/layout/hProcess9"/>
    <dgm:cxn modelId="{5EE31DA6-AA8D-4BAC-9FA7-555CA7613159}" type="presOf" srcId="{51CE21E5-E720-43EC-8E7C-C25B477F0970}" destId="{0B2757EC-FD01-4502-A1BD-5171FFE500BD}" srcOrd="0" destOrd="0" presId="urn:microsoft.com/office/officeart/2005/8/layout/hProcess9"/>
    <dgm:cxn modelId="{1A1B3186-7EDF-41DE-A586-55F77D0092FA}" type="presOf" srcId="{519D7BE3-1962-44CA-A82B-608589BEC07F}" destId="{EFC1B4F7-B3B6-438F-B6C8-5A78ADD1A52C}" srcOrd="0" destOrd="0" presId="urn:microsoft.com/office/officeart/2005/8/layout/hProcess9"/>
    <dgm:cxn modelId="{49794A81-AF5E-4F4D-98AC-378BA49C17CC}" srcId="{51CE21E5-E720-43EC-8E7C-C25B477F0970}" destId="{2BB98977-40E2-4FE1-9BC6-4A9A44B8D224}" srcOrd="2" destOrd="0" parTransId="{130C7250-8140-478A-98BD-DF1F635C169A}" sibTransId="{405E0B8C-9373-4C6C-9524-3BF852DF1344}"/>
    <dgm:cxn modelId="{0CEEC7D7-B1DC-40E1-9EE7-5798A24EEF28}" type="presOf" srcId="{F12FA752-E510-4EC0-BA7E-29FE4AD51436}" destId="{41785AC5-6F0A-4C38-B719-796473AC0715}" srcOrd="0" destOrd="0" presId="urn:microsoft.com/office/officeart/2005/8/layout/hProcess9"/>
    <dgm:cxn modelId="{5B71F9E8-9FE7-43F9-927B-58D783F8C759}" srcId="{51CE21E5-E720-43EC-8E7C-C25B477F0970}" destId="{519D7BE3-1962-44CA-A82B-608589BEC07F}" srcOrd="0" destOrd="0" parTransId="{29C50470-CFD0-40BD-AA29-5431DD5B6E00}" sibTransId="{49EFD752-0296-4192-93CD-8683B05FED42}"/>
    <dgm:cxn modelId="{480C9335-E0A1-446F-A85B-DA2A8C3E7546}" srcId="{51CE21E5-E720-43EC-8E7C-C25B477F0970}" destId="{F12FA752-E510-4EC0-BA7E-29FE4AD51436}" srcOrd="4" destOrd="0" parTransId="{58374C35-65B4-4B7F-AF6A-A5B1C4C5F4D4}" sibTransId="{BE6891CB-2AA8-4AC5-8003-2E49A6F528DA}"/>
    <dgm:cxn modelId="{73AC21D1-E678-42FA-A1DB-344FC2087571}" srcId="{51CE21E5-E720-43EC-8E7C-C25B477F0970}" destId="{57D4CDF9-532B-4621-BB0B-0BB6502443E7}" srcOrd="3" destOrd="0" parTransId="{3171DBBC-25C7-4F24-9BE9-6A1D8ED2D976}" sibTransId="{1F1950DB-3828-4776-84C4-997BA6CCBE52}"/>
    <dgm:cxn modelId="{D658EBAD-E10B-48D1-89FA-C3831C71D5AB}" type="presOf" srcId="{2BB98977-40E2-4FE1-9BC6-4A9A44B8D224}" destId="{D15C03E2-DECA-4F3E-AAD5-7F9BA1A4F922}" srcOrd="0" destOrd="0" presId="urn:microsoft.com/office/officeart/2005/8/layout/hProcess9"/>
    <dgm:cxn modelId="{8546EA6F-EAA6-4686-954B-380E86CD1B45}" type="presOf" srcId="{FC9F756D-5CF6-4A93-8968-E4DEABF50FDF}" destId="{AF91BDFE-CC6F-48C9-A930-E780F081089C}" srcOrd="0" destOrd="0" presId="urn:microsoft.com/office/officeart/2005/8/layout/hProcess9"/>
    <dgm:cxn modelId="{20D8E572-E73D-4D1C-AC54-DA3308594B46}" srcId="{51CE21E5-E720-43EC-8E7C-C25B477F0970}" destId="{FC9F756D-5CF6-4A93-8968-E4DEABF50FDF}" srcOrd="1" destOrd="0" parTransId="{285EC480-37DA-4254-B13C-D2FA429A45F9}" sibTransId="{7B7FE4E6-09DF-4E22-9C83-273A2E40C927}"/>
    <dgm:cxn modelId="{50A01F00-E348-49A7-B0E4-AAC4471218C0}" type="presParOf" srcId="{0B2757EC-FD01-4502-A1BD-5171FFE500BD}" destId="{53AB7B6F-A582-4C09-9BC7-8C4629A5ECF4}" srcOrd="0" destOrd="0" presId="urn:microsoft.com/office/officeart/2005/8/layout/hProcess9"/>
    <dgm:cxn modelId="{F6D0994C-F29C-4518-B85F-1EE0E3552786}" type="presParOf" srcId="{0B2757EC-FD01-4502-A1BD-5171FFE500BD}" destId="{5B09BFF7-ACA6-4108-B8DF-A617E0093032}" srcOrd="1" destOrd="0" presId="urn:microsoft.com/office/officeart/2005/8/layout/hProcess9"/>
    <dgm:cxn modelId="{AB17F110-A305-4A06-ABAB-E6ED1A3BB66A}" type="presParOf" srcId="{5B09BFF7-ACA6-4108-B8DF-A617E0093032}" destId="{EFC1B4F7-B3B6-438F-B6C8-5A78ADD1A52C}" srcOrd="0" destOrd="0" presId="urn:microsoft.com/office/officeart/2005/8/layout/hProcess9"/>
    <dgm:cxn modelId="{3E05C24A-0EC3-4348-9C7A-862CF44015B7}" type="presParOf" srcId="{5B09BFF7-ACA6-4108-B8DF-A617E0093032}" destId="{0BD81394-B6CC-4B15-B564-7CE6BD8A4B35}" srcOrd="1" destOrd="0" presId="urn:microsoft.com/office/officeart/2005/8/layout/hProcess9"/>
    <dgm:cxn modelId="{7855DF7C-1BA4-4695-8170-E021A850BBAF}" type="presParOf" srcId="{5B09BFF7-ACA6-4108-B8DF-A617E0093032}" destId="{AF91BDFE-CC6F-48C9-A930-E780F081089C}" srcOrd="2" destOrd="0" presId="urn:microsoft.com/office/officeart/2005/8/layout/hProcess9"/>
    <dgm:cxn modelId="{238F5888-292C-4656-9E47-3C0532D43B5D}" type="presParOf" srcId="{5B09BFF7-ACA6-4108-B8DF-A617E0093032}" destId="{06C93CD6-B665-47A5-AEDB-30A5F93F137E}" srcOrd="3" destOrd="0" presId="urn:microsoft.com/office/officeart/2005/8/layout/hProcess9"/>
    <dgm:cxn modelId="{2864C747-9DC9-453A-9BB7-615A436C064C}" type="presParOf" srcId="{5B09BFF7-ACA6-4108-B8DF-A617E0093032}" destId="{D15C03E2-DECA-4F3E-AAD5-7F9BA1A4F922}" srcOrd="4" destOrd="0" presId="urn:microsoft.com/office/officeart/2005/8/layout/hProcess9"/>
    <dgm:cxn modelId="{A4A791D0-2E05-436D-AD0E-95AFD1D145CE}" type="presParOf" srcId="{5B09BFF7-ACA6-4108-B8DF-A617E0093032}" destId="{63C05DCA-65D6-47E0-B0D2-25C14BF38109}" srcOrd="5" destOrd="0" presId="urn:microsoft.com/office/officeart/2005/8/layout/hProcess9"/>
    <dgm:cxn modelId="{5845120A-4231-4640-8380-DC8C110B22D7}" type="presParOf" srcId="{5B09BFF7-ACA6-4108-B8DF-A617E0093032}" destId="{778DD2E8-528C-46A7-AA18-60481F10671F}" srcOrd="6" destOrd="0" presId="urn:microsoft.com/office/officeart/2005/8/layout/hProcess9"/>
    <dgm:cxn modelId="{4FF5C4B4-F04F-4FB6-B772-8A258C964B22}" type="presParOf" srcId="{5B09BFF7-ACA6-4108-B8DF-A617E0093032}" destId="{AD5A27EB-7C92-45CA-B5AF-D77452891E30}" srcOrd="7" destOrd="0" presId="urn:microsoft.com/office/officeart/2005/8/layout/hProcess9"/>
    <dgm:cxn modelId="{0AE78532-0669-4EC2-BEC7-52AA6E1F6DE2}" type="presParOf" srcId="{5B09BFF7-ACA6-4108-B8DF-A617E0093032}" destId="{41785AC5-6F0A-4C38-B719-796473AC0715}" srcOrd="8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B7B6F-A582-4C09-9BC7-8C4629A5ECF4}">
      <dsp:nvSpPr>
        <dsp:cNvPr id="0" name=""/>
        <dsp:cNvSpPr/>
      </dsp:nvSpPr>
      <dsp:spPr>
        <a:xfrm>
          <a:off x="908245" y="0"/>
          <a:ext cx="10293447" cy="665870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FC1B4F7-B3B6-438F-B6C8-5A78ADD1A52C}">
      <dsp:nvSpPr>
        <dsp:cNvPr id="0" name=""/>
        <dsp:cNvSpPr/>
      </dsp:nvSpPr>
      <dsp:spPr>
        <a:xfrm>
          <a:off x="5641" y="1997612"/>
          <a:ext cx="1710055" cy="26634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ПЛАНИ-РОВАНИЕ</a:t>
          </a:r>
          <a:endParaRPr lang="ru-RU" sz="2000" b="1" kern="1200" dirty="0"/>
        </a:p>
      </dsp:txBody>
      <dsp:txXfrm>
        <a:off x="89119" y="2081090"/>
        <a:ext cx="1543099" cy="2496527"/>
      </dsp:txXfrm>
    </dsp:sp>
    <dsp:sp modelId="{AF91BDFE-CC6F-48C9-A930-E780F081089C}">
      <dsp:nvSpPr>
        <dsp:cNvPr id="0" name=""/>
        <dsp:cNvSpPr/>
      </dsp:nvSpPr>
      <dsp:spPr>
        <a:xfrm>
          <a:off x="2000706" y="1997612"/>
          <a:ext cx="2372804" cy="266348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ПОДГОТОВКА </a:t>
          </a:r>
          <a:endParaRPr lang="ru-RU" sz="2000" b="1" kern="1200" dirty="0"/>
        </a:p>
      </dsp:txBody>
      <dsp:txXfrm>
        <a:off x="2116537" y="2113443"/>
        <a:ext cx="2141142" cy="2431821"/>
      </dsp:txXfrm>
    </dsp:sp>
    <dsp:sp modelId="{D15C03E2-DECA-4F3E-AAD5-7F9BA1A4F922}">
      <dsp:nvSpPr>
        <dsp:cNvPr id="0" name=""/>
        <dsp:cNvSpPr/>
      </dsp:nvSpPr>
      <dsp:spPr>
        <a:xfrm>
          <a:off x="4658520" y="1997612"/>
          <a:ext cx="2300914" cy="266348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ПРОВЕДЕНИЕ</a:t>
          </a:r>
          <a:endParaRPr lang="ru-RU" sz="2000" b="1" kern="1200" dirty="0"/>
        </a:p>
      </dsp:txBody>
      <dsp:txXfrm>
        <a:off x="4770841" y="2109933"/>
        <a:ext cx="2076272" cy="2438841"/>
      </dsp:txXfrm>
    </dsp:sp>
    <dsp:sp modelId="{778DD2E8-528C-46A7-AA18-60481F10671F}">
      <dsp:nvSpPr>
        <dsp:cNvPr id="0" name=""/>
        <dsp:cNvSpPr/>
      </dsp:nvSpPr>
      <dsp:spPr>
        <a:xfrm>
          <a:off x="7244443" y="1997612"/>
          <a:ext cx="1717272" cy="266348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АНАЛИЗ</a:t>
          </a:r>
          <a:endParaRPr lang="ru-RU" sz="2000" b="1" kern="1200" dirty="0"/>
        </a:p>
      </dsp:txBody>
      <dsp:txXfrm>
        <a:off x="7328273" y="2081442"/>
        <a:ext cx="1549612" cy="2495823"/>
      </dsp:txXfrm>
    </dsp:sp>
    <dsp:sp modelId="{41785AC5-6F0A-4C38-B719-796473AC0715}">
      <dsp:nvSpPr>
        <dsp:cNvPr id="0" name=""/>
        <dsp:cNvSpPr/>
      </dsp:nvSpPr>
      <dsp:spPr>
        <a:xfrm>
          <a:off x="9246725" y="1997612"/>
          <a:ext cx="2857571" cy="2663483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ПОСЛЕДЕЙСТВИЕ</a:t>
          </a:r>
          <a:endParaRPr lang="ru-RU" sz="2000" b="1" kern="1200" dirty="0"/>
        </a:p>
      </dsp:txBody>
      <dsp:txXfrm>
        <a:off x="9376746" y="2127633"/>
        <a:ext cx="2597529" cy="240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PNG\005110753ae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95" y="0"/>
            <a:ext cx="11258305" cy="6201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7462" y="2028092"/>
            <a:ext cx="9601200" cy="3845171"/>
          </a:xfrm>
        </p:spPr>
        <p:txBody>
          <a:bodyPr>
            <a:normAutofit fontScale="90000"/>
          </a:bodyPr>
          <a:lstStyle/>
          <a:p>
            <a:r>
              <a:rPr lang="ru-RU" sz="6000" b="0" dirty="0" smtClean="0"/>
              <a:t>Технология </a:t>
            </a:r>
            <a:r>
              <a:rPr lang="ru-RU" sz="6000" b="0" dirty="0"/>
              <a:t>коллективного творческого воспитания</a:t>
            </a:r>
            <a:br>
              <a:rPr lang="ru-RU" sz="6000" b="0" dirty="0"/>
            </a:br>
            <a:r>
              <a:rPr lang="ru-RU" sz="6000" b="0" dirty="0"/>
              <a:t>Игоря Петровича </a:t>
            </a:r>
            <a:r>
              <a:rPr lang="ru-RU" sz="6000" b="0" dirty="0" smtClean="0"/>
              <a:t>Иванова</a:t>
            </a:r>
            <a:r>
              <a:rPr lang="ru-RU" b="0" dirty="0"/>
              <a:t/>
            </a:r>
            <a:br>
              <a:rPr lang="ru-RU" b="0" dirty="0"/>
            </a:br>
            <a:endParaRPr lang="ru-RU" sz="5400" b="1" i="0" dirty="0">
              <a:solidFill>
                <a:srgbClr val="323232"/>
              </a:solidFill>
              <a:latin typeface="Book Antiqu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4461" y="1430216"/>
            <a:ext cx="6420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этап – Стадия предварительной работы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8739" y="1874792"/>
            <a:ext cx="86242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первой стадии педагог решает , какая основная идея должна стать КТД, в какой форме можно провести и т.д. </a:t>
            </a:r>
            <a:r>
              <a:rPr lang="ru-RU" sz="2000" dirty="0"/>
              <a:t> </a:t>
            </a:r>
            <a:r>
              <a:rPr lang="ru-RU" sz="2000" dirty="0" smtClean="0"/>
              <a:t>Ему необходимо провести «стартовую беседу», где педагог должен «зажечь» детей. </a:t>
            </a:r>
          </a:p>
          <a:p>
            <a:r>
              <a:rPr lang="ru-RU" sz="2000" u="sng" dirty="0" smtClean="0"/>
              <a:t>В нашем случаем</a:t>
            </a:r>
          </a:p>
          <a:p>
            <a:r>
              <a:rPr lang="ru-RU" sz="2000" dirty="0" smtClean="0"/>
              <a:t>педагог  рассказывает детям о том, что через месяц у подготовительной группы будет выпускной , где выступить или помочь может любой желающий. На выпускном можно спеть, станцевать, нарисовать плакаты и многое другое.</a:t>
            </a:r>
          </a:p>
          <a:p>
            <a:r>
              <a:rPr lang="ru-RU" sz="2000" b="1" dirty="0" smtClean="0"/>
              <a:t>Стоит обратить внимание, что педагог не должен навязывать детям дело, а только дать волю для размышления! Ребята должны сами увидеть, что они могут сделать.</a:t>
            </a:r>
          </a:p>
          <a:p>
            <a:r>
              <a:rPr lang="ru-RU" sz="2000" dirty="0" smtClean="0"/>
              <a:t>Если детей увлекла эта идея, и они хотят выступить/помочь провести вечер, то коллективно с педагогом решаются примерные вопросы  </a:t>
            </a:r>
            <a:r>
              <a:rPr lang="ru-RU" sz="2000" i="1" dirty="0" smtClean="0"/>
              <a:t>кто и что хочет сделать, чем могут помочь.</a:t>
            </a:r>
          </a:p>
        </p:txBody>
      </p:sp>
      <p:pic>
        <p:nvPicPr>
          <p:cNvPr id="5122" name="Picture 2" descr="C:\Users\Екатерина\Desktop\PNG\kniga9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830" y="914400"/>
            <a:ext cx="2522170" cy="55415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6908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3784" y="1472478"/>
            <a:ext cx="106797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 этап - коллективное планирование КТД</a:t>
            </a:r>
          </a:p>
          <a:p>
            <a:endParaRPr lang="ru-RU" dirty="0"/>
          </a:p>
          <a:p>
            <a:r>
              <a:rPr lang="ru-RU" b="1" dirty="0" smtClean="0"/>
              <a:t>Планирование </a:t>
            </a:r>
            <a:r>
              <a:rPr lang="ru-RU" b="1" dirty="0"/>
              <a:t>происходит в микрогруппах, а также на общем собрании детского коллектива. Составляется общий план </a:t>
            </a:r>
            <a:r>
              <a:rPr lang="ru-RU" b="1" dirty="0" smtClean="0"/>
              <a:t>работы </a:t>
            </a:r>
            <a:r>
              <a:rPr lang="ru-RU" b="1" dirty="0"/>
              <a:t>коллектива и планируется конкретное КТД. </a:t>
            </a:r>
            <a:endParaRPr lang="ru-RU" b="1" dirty="0" smtClean="0"/>
          </a:p>
          <a:p>
            <a:endParaRPr lang="ru-RU" dirty="0" smtClean="0"/>
          </a:p>
          <a:p>
            <a:r>
              <a:rPr lang="ru-RU" dirty="0" smtClean="0"/>
              <a:t>При обсуждении проведения  выпускного  выявляются несколько микрогрупп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Дети, которые хотят выступать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Дети, готовые помощь в украшении зала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Дети,  которые займутся костюмами для выступающих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Отвечающие за приглашение гостей и пр.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Ведущие.</a:t>
            </a:r>
          </a:p>
          <a:p>
            <a:endParaRPr lang="ru-RU" dirty="0"/>
          </a:p>
          <a:p>
            <a:r>
              <a:rPr lang="ru-RU" dirty="0" smtClean="0"/>
              <a:t>Проводится обсуждение, в котором, педагог на равных с детьми предлагает свои идеи для реализации выпускного., так же группа делится на микрогруппы и выбирается руководитель всего коллектива.  Коллектив определяет в каком формате будет проходить вечер, нужно ли помощь от других групп детского сада, и в последствии составляется примерный план вечера.</a:t>
            </a:r>
            <a:endParaRPr lang="ru-RU" dirty="0"/>
          </a:p>
        </p:txBody>
      </p:sp>
      <p:pic>
        <p:nvPicPr>
          <p:cNvPr id="6" name="Picture 1" descr="C:\Users\Екатерина\Desktop\PNG\4bb97ff07cc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576" y="1187755"/>
            <a:ext cx="2580424" cy="51661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2524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2738" y="1474653"/>
            <a:ext cx="1196926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3 этап - </a:t>
            </a:r>
            <a:r>
              <a:rPr lang="ru-RU" sz="2400" b="1" dirty="0"/>
              <a:t>коллективная подготовка КТД. </a:t>
            </a:r>
            <a:endParaRPr lang="ru-RU" sz="2400" b="1" dirty="0" smtClean="0"/>
          </a:p>
          <a:p>
            <a:r>
              <a:rPr lang="ru-RU" sz="2000" dirty="0" smtClean="0"/>
              <a:t>Для </a:t>
            </a:r>
            <a:r>
              <a:rPr lang="ru-RU" sz="2000" dirty="0"/>
              <a:t>подготовки и проведения выбранного КТД создается специальный орган-</a:t>
            </a:r>
            <a:r>
              <a:rPr lang="ru-RU" sz="2000" b="1" dirty="0"/>
              <a:t>Совет дела</a:t>
            </a:r>
            <a:r>
              <a:rPr lang="ru-RU" sz="2000" dirty="0"/>
              <a:t>, в который входят представители </a:t>
            </a:r>
            <a:r>
              <a:rPr lang="ru-RU" sz="2000" dirty="0" smtClean="0"/>
              <a:t>каждой микрогруппы.</a:t>
            </a:r>
          </a:p>
          <a:p>
            <a:endParaRPr lang="ru-RU" sz="2000" dirty="0"/>
          </a:p>
          <a:p>
            <a:r>
              <a:rPr lang="ru-RU" sz="2000" dirty="0" smtClean="0"/>
              <a:t>На совете дела представители микрогрупп и руководитель коллектива еще раз рассматривают план проведения выпускного вечера, решают, что необходимо сделать и распределяют задачи по имеющимся </a:t>
            </a:r>
            <a:r>
              <a:rPr lang="ru-RU" sz="2000" dirty="0" err="1" smtClean="0"/>
              <a:t>микрогруппам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 микрогруппах  так же распределяют  выбранные советом задачи и приступают к реализации выполнения.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2738" y="4239619"/>
            <a:ext cx="118637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i="1" dirty="0" smtClean="0"/>
              <a:t>Выступающие дети- получили свои роли, слова  и начинают их разучивать </a:t>
            </a:r>
            <a:endParaRPr lang="ru-RU" sz="2000" i="1" dirty="0"/>
          </a:p>
          <a:p>
            <a:pPr marL="285750" indent="-285750">
              <a:buFontTx/>
              <a:buChar char="-"/>
            </a:pPr>
            <a:r>
              <a:rPr lang="ru-RU" sz="2000" i="1" dirty="0"/>
              <a:t>Дети,  </a:t>
            </a:r>
            <a:r>
              <a:rPr lang="ru-RU" sz="2000" i="1" dirty="0" smtClean="0"/>
              <a:t>которые украшают зал – рисуют плакаты, надувают шарики, расставляют декорации.</a:t>
            </a:r>
            <a:endParaRPr lang="ru-RU" sz="2000" i="1" dirty="0"/>
          </a:p>
          <a:p>
            <a:pPr marL="285750" indent="-285750">
              <a:buFontTx/>
              <a:buChar char="-"/>
            </a:pPr>
            <a:r>
              <a:rPr lang="ru-RU" sz="2000" i="1" dirty="0" smtClean="0"/>
              <a:t>Костюмеры, подбирают необходимые костюмы, при необходимости дополняют их.</a:t>
            </a:r>
            <a:endParaRPr lang="ru-RU" sz="2000" i="1" dirty="0"/>
          </a:p>
          <a:p>
            <a:pPr marL="285750" indent="-285750">
              <a:buFontTx/>
              <a:buChar char="-"/>
            </a:pPr>
            <a:r>
              <a:rPr lang="ru-RU" sz="2000" i="1" dirty="0"/>
              <a:t>Отвечающие за приглашение </a:t>
            </a:r>
            <a:r>
              <a:rPr lang="ru-RU" sz="2000" i="1" dirty="0" smtClean="0"/>
              <a:t>гостей, рисуют пригласительные, рассчитывают сколько мест понадобится в зале</a:t>
            </a:r>
          </a:p>
          <a:p>
            <a:pPr marL="285750" indent="-285750">
              <a:buFontTx/>
              <a:buChar char="-"/>
            </a:pPr>
            <a:r>
              <a:rPr lang="ru-RU" sz="2000" i="1" dirty="0" smtClean="0"/>
              <a:t>Ведущие  составляют сценарий и свою речь </a:t>
            </a:r>
          </a:p>
          <a:p>
            <a:pPr marL="285750" indent="-285750">
              <a:buFontTx/>
              <a:buChar char="-"/>
            </a:pPr>
            <a:r>
              <a:rPr lang="ru-RU" sz="2000" i="1" dirty="0" smtClean="0"/>
              <a:t>Руководитель контролирует все действия микрогрупп и при необходимости помогает</a:t>
            </a: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3232475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катерина\Desktop\PNG\16328f65414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12" y="1883654"/>
            <a:ext cx="5637288" cy="4974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414" y="1546784"/>
            <a:ext cx="6881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4 этап - </a:t>
            </a:r>
            <a:r>
              <a:rPr lang="ru-RU" sz="2400" b="1" dirty="0"/>
              <a:t>проведение </a:t>
            </a:r>
            <a:r>
              <a:rPr lang="ru-RU" sz="2400" b="1" dirty="0" smtClean="0"/>
              <a:t>коллективной творческой деятельности</a:t>
            </a:r>
          </a:p>
          <a:p>
            <a:r>
              <a:rPr lang="ru-RU" sz="2000" dirty="0" smtClean="0"/>
              <a:t>На этом этапе дети реализуют свой проект. </a:t>
            </a:r>
          </a:p>
          <a:p>
            <a:endParaRPr lang="ru-RU" sz="2000" dirty="0"/>
          </a:p>
          <a:p>
            <a:r>
              <a:rPr lang="ru-RU" sz="2000" dirty="0" smtClean="0"/>
              <a:t>Проведение выпускного  для детей в роли, организаторов это большое событие. Но не стоит забывать, что кто то из детей может не справится со своими обязанностями, для предупреждения эмоциональных расстройств  </a:t>
            </a:r>
            <a:r>
              <a:rPr lang="ru-RU" sz="2000" dirty="0"/>
              <a:t>педагогу необходимо создать психологический комфорт для каждого ребенка: поддерживать, подбадривать, хвалить.</a:t>
            </a:r>
          </a:p>
          <a:p>
            <a:r>
              <a:rPr lang="ru-RU" sz="2000" i="1" dirty="0"/>
              <a:t>Проведение дела - результат подготовки, испытание для коллектива, общее волнение и радость, сплачивающие коллектив. </a:t>
            </a:r>
            <a:endParaRPr lang="ru-RU" sz="2000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1489391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катерина\Desktop\PNG\0_833e9_d1cacb4b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23" y="4691551"/>
            <a:ext cx="9132277" cy="21664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8" y="1338457"/>
            <a:ext cx="1208649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5 этап </a:t>
            </a:r>
            <a:r>
              <a:rPr lang="ru-RU" sz="2000" b="1" dirty="0"/>
              <a:t>коллективного подведения </a:t>
            </a:r>
            <a:r>
              <a:rPr lang="ru-RU" sz="2000" b="1" dirty="0" smtClean="0"/>
              <a:t>итогов</a:t>
            </a:r>
          </a:p>
          <a:p>
            <a:r>
              <a:rPr lang="ru-RU" sz="2000" dirty="0" smtClean="0"/>
              <a:t>Подведение итогов происходит на общем сборе, сразу после проведения выпускного вечера. </a:t>
            </a:r>
            <a:r>
              <a:rPr lang="ru-RU" sz="2000" dirty="0"/>
              <a:t>Педагог должен иметь в виду, что коллективный анализ включает в себя три ключевых момента: отметить все </a:t>
            </a:r>
            <a:r>
              <a:rPr lang="ru-RU" sz="2000" dirty="0" smtClean="0"/>
              <a:t>положительное, обсудить </a:t>
            </a:r>
            <a:r>
              <a:rPr lang="ru-RU" sz="2000" dirty="0"/>
              <a:t>негативные моменты, имевшие место в подготовке и проведении </a:t>
            </a:r>
            <a:r>
              <a:rPr lang="ru-RU" sz="2000" dirty="0" smtClean="0"/>
              <a:t>дела и  наметить </a:t>
            </a:r>
            <a:r>
              <a:rPr lang="ru-RU" sz="2000" dirty="0"/>
              <a:t>перспективы позитивного развития детского коллектива и отдельных личностей.</a:t>
            </a:r>
          </a:p>
          <a:p>
            <a:r>
              <a:rPr lang="ru-RU" sz="2000" dirty="0" smtClean="0"/>
              <a:t>Дети рассаживаются в круг , в удобной позе, и начинается обсуждение с таких вопросов:</a:t>
            </a:r>
            <a:endParaRPr lang="ru-RU" sz="2000" dirty="0"/>
          </a:p>
          <a:p>
            <a:pPr marL="342900" indent="-342900">
              <a:buAutoNum type="arabicPeriod"/>
            </a:pPr>
            <a:r>
              <a:rPr lang="ru-RU" sz="2000" dirty="0" smtClean="0"/>
              <a:t>Что </a:t>
            </a:r>
            <a:r>
              <a:rPr lang="ru-RU" sz="2000" dirty="0"/>
              <a:t>у нас было хорошего и почему</a:t>
            </a:r>
            <a:r>
              <a:rPr lang="ru-RU" sz="2000" dirty="0" smtClean="0"/>
              <a:t>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Что </a:t>
            </a:r>
            <a:r>
              <a:rPr lang="ru-RU" sz="2000" dirty="0"/>
              <a:t>не удалось и почему</a:t>
            </a:r>
            <a:r>
              <a:rPr lang="ru-RU" sz="2000" dirty="0" smtClean="0"/>
              <a:t>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Какие </a:t>
            </a:r>
            <a:r>
              <a:rPr lang="ru-RU" sz="2000" dirty="0"/>
              <a:t>уроки извлечем на будущее</a:t>
            </a:r>
            <a:r>
              <a:rPr lang="ru-RU" sz="2000" dirty="0" smtClean="0"/>
              <a:t>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</a:t>
            </a:r>
            <a:r>
              <a:rPr lang="ru-RU" sz="2000" dirty="0"/>
              <a:t>Чему научились ребята, работая коллективно</a:t>
            </a:r>
            <a:r>
              <a:rPr lang="ru-RU" sz="2000" dirty="0" smtClean="0"/>
              <a:t>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</a:t>
            </a:r>
            <a:r>
              <a:rPr lang="ru-RU" sz="2000" dirty="0"/>
              <a:t>Были ли выполнены задания дела</a:t>
            </a:r>
            <a:r>
              <a:rPr lang="ru-RU" sz="2000" dirty="0" smtClean="0"/>
              <a:t>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 </a:t>
            </a:r>
            <a:r>
              <a:rPr lang="ru-RU" sz="2000" dirty="0"/>
              <a:t>Как сработали организаторы </a:t>
            </a:r>
            <a:r>
              <a:rPr lang="ru-RU" sz="2000" dirty="0" smtClean="0"/>
              <a:t>дела?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. </a:t>
            </a:r>
            <a:r>
              <a:rPr lang="ru-RU" sz="2000" dirty="0"/>
              <a:t>Кому скажем “спасибо</a:t>
            </a:r>
            <a:r>
              <a:rPr lang="ru-RU" sz="2000" dirty="0" smtClean="0"/>
              <a:t>”?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0507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катерина\Desktop\PNG\275114_html_m6631b07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214" y="1066801"/>
            <a:ext cx="4952880" cy="47356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155" y="658457"/>
            <a:ext cx="1069848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Подготовка и проведение Коллективно Творческой Деятельности в старшей группе дошкольного учреждения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953" y="1934307"/>
            <a:ext cx="66352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6 этап</a:t>
            </a:r>
            <a:r>
              <a:rPr lang="ru-RU" sz="2000" b="1" dirty="0"/>
              <a:t> - последействие. </a:t>
            </a:r>
            <a:endParaRPr lang="ru-RU" sz="2000" b="1" dirty="0" smtClean="0"/>
          </a:p>
          <a:p>
            <a:r>
              <a:rPr lang="ru-RU" sz="2000" dirty="0"/>
              <a:t>Определяется цепочка новых добрых дел по итогам проведенного </a:t>
            </a:r>
            <a:r>
              <a:rPr lang="ru-RU" sz="2000" dirty="0" smtClean="0"/>
              <a:t>КТД, в соответствии выводами, которые были сделаны. </a:t>
            </a:r>
          </a:p>
          <a:p>
            <a:endParaRPr lang="ru-RU" sz="2000" dirty="0"/>
          </a:p>
          <a:p>
            <a:r>
              <a:rPr lang="ru-RU" sz="2000" dirty="0" smtClean="0"/>
              <a:t>Дети могу предложить еще несколько добрых , коллективных дел. Например, такие как – </a:t>
            </a:r>
          </a:p>
          <a:p>
            <a:r>
              <a:rPr lang="ru-RU" sz="2000" dirty="0" smtClean="0"/>
              <a:t>Проведение других мероприятий для младших групп – «веселые старты», «летный праздник»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629893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569" y="328246"/>
            <a:ext cx="113244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Пять условий педагогического </a:t>
            </a:r>
            <a:r>
              <a:rPr lang="ru-RU" sz="2000" b="1" dirty="0" smtClean="0"/>
              <a:t>успеха при реализации КТД.</a:t>
            </a:r>
            <a:endParaRPr lang="ru-RU" sz="2000" b="1" dirty="0"/>
          </a:p>
          <a:p>
            <a:r>
              <a:rPr lang="ru-RU" sz="2000" b="1" dirty="0"/>
              <a:t>Первое условие </a:t>
            </a:r>
            <a:r>
              <a:rPr lang="ru-RU" sz="2000" i="1" dirty="0"/>
              <a:t>-  общая забота.</a:t>
            </a:r>
          </a:p>
          <a:p>
            <a:r>
              <a:rPr lang="ru-RU" sz="2000" dirty="0"/>
              <a:t>Надо научиться включать каждого воспитанника, как своего младшего товарища в совместные действия на радость и пользу; в поиск дел, нужных людям;  в опыт творения добра и преодоления того, что мешает добру, в оценку сделанного и извлечение уроков на будущее.</a:t>
            </a:r>
          </a:p>
          <a:p>
            <a:r>
              <a:rPr lang="ru-RU" sz="2000" b="1" dirty="0"/>
              <a:t>Второе условие </a:t>
            </a:r>
            <a:r>
              <a:rPr lang="ru-RU" sz="2000" i="1" dirty="0"/>
              <a:t>- единство уважения и товарищеской требовательности.</a:t>
            </a:r>
          </a:p>
          <a:p>
            <a:r>
              <a:rPr lang="ru-RU" sz="2000" dirty="0"/>
              <a:t> Исходным является товарищеское уважение: вера в творческие силы, возможности человека как все более умелого и увлеченного участника  общей гражданской заботы; понимание сильных и слабых сторон человека, стремление раскрывать, развивать лучшие стороны и преодолевать недостатки, слабости. Из товарищеского уважения вытекает и товарищеская требовательность. </a:t>
            </a:r>
          </a:p>
        </p:txBody>
      </p:sp>
      <p:pic>
        <p:nvPicPr>
          <p:cNvPr id="13314" name="Picture 2" descr="C:\Users\Екатерина\Desktop\PNG\91828509_2418775_klipart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315" y="3927231"/>
            <a:ext cx="5715000" cy="2930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70067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Екатерина\Desktop\PNG\91828509_2418775_klipart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315" y="3845169"/>
            <a:ext cx="5715000" cy="3012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7569" y="328246"/>
            <a:ext cx="113244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Пять условий педагогического успеха.</a:t>
            </a:r>
          </a:p>
          <a:p>
            <a:r>
              <a:rPr lang="ru-RU" sz="2000" b="1" dirty="0" smtClean="0"/>
              <a:t>Третье </a:t>
            </a:r>
            <a:r>
              <a:rPr lang="ru-RU" sz="2000" b="1" dirty="0"/>
              <a:t>условие </a:t>
            </a:r>
            <a:r>
              <a:rPr lang="ru-RU" sz="2000" i="1" dirty="0"/>
              <a:t>- единство мыслей и действий, воли и чувств.</a:t>
            </a:r>
          </a:p>
          <a:p>
            <a:r>
              <a:rPr lang="ru-RU" sz="2000" dirty="0"/>
              <a:t>Надо научиться воздействовать так, чтобы развивать в единстве все три стороны личности растущего человека: познавательно- мировоззренческую, эмоционально-волевую и действенную; формировать научные знания, взгляды, убеждения, идеалы; развивать необходимые каждому гражданину нашего общества умения, привычки и черты характера.</a:t>
            </a:r>
          </a:p>
          <a:p>
            <a:r>
              <a:rPr lang="ru-RU" sz="2000" b="1" dirty="0"/>
              <a:t>Четвертое условие </a:t>
            </a:r>
            <a:r>
              <a:rPr lang="ru-RU" sz="2000" i="1" dirty="0"/>
              <a:t>- единый коллектив.</a:t>
            </a:r>
          </a:p>
          <a:p>
            <a:r>
              <a:rPr lang="ru-RU" sz="2000" dirty="0"/>
              <a:t>Каждую личность воспитывает единый воспитательный коллектив старших и младших, воздействуя на общую жизнь, улучшая ее и обеспечивая ее воспитательную результативность.</a:t>
            </a:r>
          </a:p>
          <a:p>
            <a:r>
              <a:rPr lang="ru-RU" sz="2000" b="1" dirty="0"/>
              <a:t>Пятое условие </a:t>
            </a:r>
            <a:r>
              <a:rPr lang="ru-RU" sz="2000" i="1" dirty="0"/>
              <a:t>- творчество, а не шаблон.</a:t>
            </a:r>
          </a:p>
          <a:p>
            <a:r>
              <a:rPr lang="ru-RU" sz="2000" dirty="0"/>
              <a:t>Использовать различные виды воспитательного воздействия непременно </a:t>
            </a:r>
            <a:r>
              <a:rPr lang="ru-RU" sz="2000" dirty="0" smtClean="0"/>
              <a:t>творчески.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00644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98430"/>
            <a:ext cx="11347938" cy="3991473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400" i="1" dirty="0"/>
              <a:t> «Каждое дело - творчески, иначе – </a:t>
            </a:r>
            <a:r>
              <a:rPr lang="ru-RU" sz="4400" i="1" dirty="0" smtClean="0"/>
              <a:t>зачем!</a:t>
            </a:r>
            <a:br>
              <a:rPr lang="ru-RU" sz="4400" i="1" dirty="0" smtClean="0"/>
            </a:br>
            <a:r>
              <a:rPr lang="ru-RU" sz="4400" i="1" dirty="0" smtClean="0"/>
              <a:t>Каждое </a:t>
            </a:r>
            <a:r>
              <a:rPr lang="ru-RU" sz="4400" i="1" dirty="0"/>
              <a:t>дело - с пользой, иначе - зачем</a:t>
            </a:r>
            <a:r>
              <a:rPr lang="ru-RU" sz="4400" i="1" dirty="0" smtClean="0"/>
              <a:t>?</a:t>
            </a:r>
            <a:r>
              <a:rPr lang="ru-RU" sz="4400" i="1" dirty="0"/>
              <a:t/>
            </a:r>
            <a:br>
              <a:rPr lang="ru-RU" sz="4400" i="1" dirty="0"/>
            </a:br>
            <a:r>
              <a:rPr lang="ru-RU" sz="4400" i="1" dirty="0"/>
              <a:t>Каждое дело - людям, иначе - зачем?»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7441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532227" y="117231"/>
            <a:ext cx="6677465" cy="6928337"/>
          </a:xfrm>
        </p:spPr>
        <p:txBody>
          <a:bodyPr>
            <a:normAutofit/>
          </a:bodyPr>
          <a:lstStyle/>
          <a:p>
            <a:pPr marL="45720" indent="0">
              <a:lnSpc>
                <a:spcPct val="100000"/>
              </a:lnSpc>
              <a:buNone/>
            </a:pPr>
            <a:r>
              <a:rPr lang="ru-RU" sz="2800" b="1" i="1" dirty="0"/>
              <a:t>Иванов Игорь </a:t>
            </a:r>
            <a:r>
              <a:rPr lang="ru-RU" sz="2800" b="1" i="1" dirty="0" smtClean="0"/>
              <a:t>Петрович </a:t>
            </a:r>
            <a:r>
              <a:rPr lang="ru-RU" sz="2400" i="1" dirty="0" smtClean="0"/>
              <a:t>(1923 </a:t>
            </a:r>
            <a:r>
              <a:rPr lang="ru-RU" sz="2400" i="1" dirty="0"/>
              <a:t>— </a:t>
            </a:r>
            <a:r>
              <a:rPr lang="ru-RU" sz="2400" i="1" dirty="0" smtClean="0"/>
              <a:t>1992) </a:t>
            </a:r>
            <a:r>
              <a:rPr lang="ru-RU" sz="2400" i="1" dirty="0"/>
              <a:t> </a:t>
            </a:r>
            <a:r>
              <a:rPr lang="ru-RU" sz="2400" dirty="0"/>
              <a:t>– российский педагог-новатор, представитель педагогики сотрудничества, профессор Ленинградского государственного педагогического института, академик Российской академии образования.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ru-RU" sz="2400" dirty="0"/>
              <a:t>Руководил коммуной юных </a:t>
            </a:r>
            <a:r>
              <a:rPr lang="ru-RU" sz="2400" dirty="0" smtClean="0"/>
              <a:t>и </a:t>
            </a:r>
            <a:r>
              <a:rPr lang="ru-RU" sz="2400" dirty="0"/>
              <a:t>коммуной им. А.С. Макаренко в Ленинграде, успешно воплотил </a:t>
            </a:r>
            <a:r>
              <a:rPr lang="ru-RU" sz="2400" dirty="0" smtClean="0"/>
              <a:t>идеи Антона Семеновича о воспитании </a:t>
            </a:r>
            <a:r>
              <a:rPr lang="ru-RU" sz="2400" dirty="0"/>
              <a:t>в коллективе в современной городской школе.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ru-RU" sz="2400" dirty="0"/>
              <a:t>Автор методики коммунарского воспитания (иначе: методика коллективных творческих дел, методика КТД, «</a:t>
            </a:r>
            <a:r>
              <a:rPr lang="ru-RU" sz="2400" dirty="0" err="1"/>
              <a:t>орлятская</a:t>
            </a:r>
            <a:r>
              <a:rPr lang="ru-RU" sz="2400" dirty="0"/>
              <a:t>» методика).</a:t>
            </a:r>
          </a:p>
          <a:p>
            <a:endParaRPr lang="ru-RU" dirty="0"/>
          </a:p>
        </p:txBody>
      </p:sp>
      <p:pic>
        <p:nvPicPr>
          <p:cNvPr id="2050" name="Picture 2" descr="http://www.kommunarstvo.ru/ivan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54" y="150691"/>
            <a:ext cx="4123836" cy="5773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418716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коллективного творческого воспитания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4091" y="1481574"/>
            <a:ext cx="76903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Цель технологии:</a:t>
            </a:r>
            <a:r>
              <a:rPr lang="ru-RU" sz="3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 воспитать социально активную творческую личность, способную внести вклад в построение правового демократи­ческого общества</a:t>
            </a:r>
            <a:r>
              <a:rPr lang="ru-RU" sz="2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.</a:t>
            </a:r>
          </a:p>
        </p:txBody>
      </p:sp>
      <p:pic>
        <p:nvPicPr>
          <p:cNvPr id="3074" name="Picture 2" descr="C:\Users\Екатерина\Desktop\PNG\7b5d85c8097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3511">
            <a:off x="7804888" y="1524972"/>
            <a:ext cx="3979605" cy="4658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2283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коллективного творческого воспитания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9969" y="799303"/>
            <a:ext cx="1143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Концептуальные идеи: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сотрудничество</a:t>
            </a:r>
            <a:r>
              <a:rPr lang="ru-RU" sz="2400" dirty="0"/>
              <a:t>, сотворчество детей и взрослых;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коллективная </a:t>
            </a:r>
            <a:r>
              <a:rPr lang="ru-RU" sz="2400" dirty="0"/>
              <a:t>деятельность, позволяющая создать мощное творческое поле;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свободные </a:t>
            </a:r>
            <a:r>
              <a:rPr lang="ru-RU" sz="2400" dirty="0"/>
              <a:t>группы, в которых ребенок чувствует себя раскованно, не чувствует подчинения учителю;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сочетание </a:t>
            </a:r>
            <a:r>
              <a:rPr lang="ru-RU" sz="2400" dirty="0"/>
              <a:t>разнообразных методов коллективной творческой работы (мозговая атака, игра, свободная дискуссия);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диалог </a:t>
            </a:r>
            <a:r>
              <a:rPr lang="ru-RU" sz="2400" dirty="0"/>
              <a:t>всех возникающих точек зрения;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уважение </a:t>
            </a:r>
            <a:r>
              <a:rPr lang="ru-RU" sz="2400" dirty="0"/>
              <a:t>личности ребенка, его уникальной позиции в мире;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социально </a:t>
            </a:r>
            <a:r>
              <a:rPr lang="ru-RU" sz="2400" dirty="0"/>
              <a:t>полезная направленность деятельности;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использование </a:t>
            </a:r>
            <a:r>
              <a:rPr lang="ru-RU" sz="2400" dirty="0"/>
              <a:t>феномена группового влияния на индивидуальные способно­сти личности;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постепенный </a:t>
            </a:r>
            <a:r>
              <a:rPr lang="ru-RU" sz="2400" dirty="0"/>
              <a:t>переход от близких перспектив к средним, от средних к далеким (в соответствии с принципом перспективных линий, открытым А.С. Макаренко).</a:t>
            </a:r>
          </a:p>
        </p:txBody>
      </p:sp>
    </p:spTree>
    <p:extLst>
      <p:ext uri="{BB962C8B-B14F-4D97-AF65-F5344CB8AC3E}">
        <p14:creationId xmlns="" xmlns:p14="http://schemas.microsoft.com/office/powerpoint/2010/main" val="3375454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катерина\Desktop\PNG\52fc753c00b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341" y="2965939"/>
            <a:ext cx="5980660" cy="3892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коллективного творческого воспитания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262" y="1118157"/>
            <a:ext cx="105859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Основная форма организации воспитания в технологии И.П. Иванова </a:t>
            </a:r>
            <a:r>
              <a:rPr lang="ru-RU" sz="2400" dirty="0" smtClean="0"/>
              <a:t>–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b="1" dirty="0"/>
              <a:t>коллективное творческое дело.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1" y="2237491"/>
            <a:ext cx="62601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Коллективное творческое дело </a:t>
            </a:r>
            <a:r>
              <a:rPr lang="ru-RU" sz="2400" dirty="0"/>
              <a:t>(КТД)–особая форма организации воспитания, направленная на заботу об окружающих людях, улучшение окружающей жизни и заключающаяся в совместном социальном творчестве воспитанников и взрослых на всех этапах (выбор дела, планирование, организация, проведение, подведение итогов).</a:t>
            </a:r>
          </a:p>
        </p:txBody>
      </p:sp>
    </p:spTree>
    <p:extLst>
      <p:ext uri="{BB962C8B-B14F-4D97-AF65-F5344CB8AC3E}">
        <p14:creationId xmlns="" xmlns:p14="http://schemas.microsoft.com/office/powerpoint/2010/main" val="658135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Коллективная творческая деятельность состоит из: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95755" y="836913"/>
            <a:ext cx="8639903" cy="1384995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/>
              <a:t>коллективная</a:t>
            </a:r>
            <a:r>
              <a:rPr lang="ru-RU" sz="2000" dirty="0"/>
              <a:t> – планируется, организуется, осуществляется, обсуждается воспитанниками и педагогами в общей совместной деятельности по реализации общих и индивидуальных целей, при отношениях ответственной зависимости</a:t>
            </a:r>
            <a:r>
              <a:rPr lang="ru-RU" sz="2000" dirty="0" smtClean="0"/>
              <a:t>;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5755" y="2468129"/>
            <a:ext cx="8639904" cy="1384995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/>
              <a:t>творческая</a:t>
            </a:r>
            <a:r>
              <a:rPr lang="ru-RU" sz="2400" dirty="0"/>
              <a:t> </a:t>
            </a:r>
            <a:r>
              <a:rPr lang="ru-RU" sz="2000" dirty="0"/>
              <a:t>– осуществляется не по шаблону, стандарту, а выступает в новых вариантах, предполагает импровизацию участников, личностную, индивидуальную окраску, поиск новых нетрадиционных способов взаимодействия</a:t>
            </a:r>
            <a:r>
              <a:rPr lang="ru-RU" sz="2000" dirty="0" smtClean="0"/>
              <a:t>;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95755" y="4119815"/>
            <a:ext cx="8639904" cy="2000548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-</a:t>
            </a:r>
            <a:r>
              <a:rPr lang="ru-RU" sz="2400" b="1" i="1" dirty="0" smtClean="0"/>
              <a:t>деятельность</a:t>
            </a:r>
            <a:r>
              <a:rPr lang="ru-RU" sz="2400" dirty="0"/>
              <a:t> </a:t>
            </a:r>
            <a:r>
              <a:rPr lang="ru-RU" sz="2000" dirty="0"/>
              <a:t>– технология направлена на активное преобразование действительности, себя, своего взаимодействия участниками педагогического процесса; в ее основе лежит разнообразие и смена видов деятельности в педагогическом процессе, </a:t>
            </a:r>
            <a:r>
              <a:rPr lang="ru-RU" sz="2000" dirty="0" err="1"/>
              <a:t>деятельностный</a:t>
            </a:r>
            <a:r>
              <a:rPr lang="ru-RU" sz="2000" dirty="0"/>
              <a:t> подход к его организации.  </a:t>
            </a:r>
          </a:p>
          <a:p>
            <a:r>
              <a:rPr lang="ru-RU" sz="2000" dirty="0"/>
              <a:t>   Выделяют 6 стадий коллективной творческой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1653966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коллективного творческого воспитания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1" y="1126094"/>
            <a:ext cx="756138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+mn-lt"/>
                <a:cs typeface="+mn-cs"/>
              </a:rPr>
              <a:t>Суть КТД </a:t>
            </a:r>
            <a:r>
              <a:rPr lang="ru-RU" altLang="ru-RU" sz="2800" dirty="0">
                <a:latin typeface="+mn-lt"/>
                <a:cs typeface="+mn-cs"/>
              </a:rPr>
              <a:t>– в социальном творчестве детей и взрослых. Это, по сути, органическое продолжение идеи Н.К. Крупской о главной задаче детского движения – улучшать окружающую жизнь и думать, как это сделать</a:t>
            </a:r>
            <a:r>
              <a:rPr lang="ru-RU" altLang="ru-RU" sz="2800" dirty="0" smtClean="0">
                <a:latin typeface="+mn-lt"/>
                <a:cs typeface="+mn-cs"/>
              </a:rPr>
              <a:t>.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dirty="0">
              <a:latin typeface="+mn-lt"/>
              <a:cs typeface="+mn-cs"/>
            </a:endParaRP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+mn-lt"/>
                <a:cs typeface="+mn-cs"/>
              </a:rPr>
              <a:t>Основу КТД </a:t>
            </a:r>
            <a:r>
              <a:rPr lang="ru-RU" altLang="ru-RU" sz="2800" dirty="0">
                <a:latin typeface="+mn-lt"/>
                <a:cs typeface="+mn-cs"/>
              </a:rPr>
              <a:t>составляет совместная деятельность детей и взрослых, при которой все члены группы участвуют в планировании и анализе, вносят вклад в создание социального про­дукта. </a:t>
            </a:r>
            <a:endParaRPr kumimoji="0" lang="ru-RU" alt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Екатерина\Desktop\PNG\0_8327f_bfdda6ba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408358"/>
            <a:ext cx="4913371" cy="4613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89494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катерина\Desktop\PNG\c06dc952559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92" y="2467384"/>
            <a:ext cx="5140585" cy="4496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0" y="0"/>
            <a:ext cx="10698480" cy="1233424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коллективного творческого воспитания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4462" y="996804"/>
            <a:ext cx="9144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i="1" dirty="0" smtClean="0">
                <a:latin typeface="+mn-lt"/>
                <a:cs typeface="+mn-cs"/>
              </a:rPr>
              <a:t>Чаще </a:t>
            </a:r>
            <a:r>
              <a:rPr lang="ru-RU" altLang="ru-RU" sz="2400" i="1" dirty="0">
                <a:latin typeface="+mn-lt"/>
                <a:cs typeface="+mn-cs"/>
              </a:rPr>
              <a:t>всего КТД связаны с какими-либо общественными событиями или событиями из жизни коллектива школы, класса.</a:t>
            </a:r>
            <a:r>
              <a:rPr lang="ru-RU" altLang="ru-RU" sz="2400" dirty="0">
                <a:latin typeface="+mn-lt"/>
                <a:cs typeface="+mn-cs"/>
              </a:rPr>
              <a:t> Как правило, КТД предполагают более или менее длительную подготовку и приобретают характер традиции школы (класса</a:t>
            </a:r>
            <a:r>
              <a:rPr lang="ru-RU" altLang="ru-RU" sz="2400" dirty="0" smtClean="0">
                <a:latin typeface="+mn-lt"/>
                <a:cs typeface="+mn-cs"/>
              </a:rPr>
              <a:t>).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+mn-lt"/>
              <a:cs typeface="+mn-cs"/>
            </a:endParaRP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dirty="0">
                <a:latin typeface="+mn-lt"/>
                <a:cs typeface="+mn-cs"/>
              </a:rPr>
              <a:t>Виды КТД: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>
                <a:latin typeface="+mn-lt"/>
                <a:cs typeface="+mn-cs"/>
              </a:rPr>
              <a:t>О</a:t>
            </a:r>
            <a:r>
              <a:rPr lang="ru-RU" altLang="ru-RU" sz="2400" dirty="0" smtClean="0">
                <a:latin typeface="+mn-lt"/>
                <a:cs typeface="+mn-cs"/>
              </a:rPr>
              <a:t>бщественно-политические;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cs typeface="+mn-cs"/>
              </a:rPr>
              <a:t>Трудовые;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cs typeface="+mn-cs"/>
              </a:rPr>
              <a:t>Познавательные;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cs typeface="+mn-cs"/>
              </a:rPr>
              <a:t>Экологические;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cs typeface="+mn-cs"/>
              </a:rPr>
              <a:t>Художественные;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 smtClean="0">
                <a:latin typeface="+mn-lt"/>
                <a:cs typeface="+mn-cs"/>
              </a:rPr>
              <a:t>Спортивные; </a:t>
            </a:r>
          </a:p>
          <a:p>
            <a:pPr marL="342900" marR="0" lvl="0" indent="-3429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400" dirty="0">
                <a:latin typeface="+mn-lt"/>
                <a:cs typeface="+mn-cs"/>
              </a:rPr>
              <a:t>Д</a:t>
            </a:r>
            <a:r>
              <a:rPr lang="ru-RU" altLang="ru-RU" sz="2400" dirty="0" smtClean="0">
                <a:latin typeface="+mn-lt"/>
                <a:cs typeface="+mn-cs"/>
              </a:rPr>
              <a:t>осуговые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Verdana" pitchFamily="34" charset="0"/>
                <a:cs typeface="Arial" pitchFamily="34" charset="0"/>
              </a:rPr>
              <a:t>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32600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440131784"/>
              </p:ext>
            </p:extLst>
          </p:nvPr>
        </p:nvGraphicFramePr>
        <p:xfrm>
          <a:off x="0" y="0"/>
          <a:ext cx="12109938" cy="6658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15" y="93785"/>
            <a:ext cx="10698480" cy="1233424"/>
          </a:xfrm>
        </p:spPr>
        <p:txBody>
          <a:bodyPr>
            <a:normAutofit/>
          </a:bodyPr>
          <a:lstStyle/>
          <a:p>
            <a:r>
              <a:rPr lang="ru-RU" dirty="0" smtClean="0"/>
              <a:t>Схема КТД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85691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00997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TS102900997</Template>
  <TotalTime>0</TotalTime>
  <Words>1109</Words>
  <Application>Microsoft Office PowerPoint</Application>
  <PresentationFormat>Произвольный</PresentationFormat>
  <Paragraphs>116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TS102900997</vt:lpstr>
      <vt:lpstr>Технология коллективного творческого воспитания Игоря Петровича Иванова </vt:lpstr>
      <vt:lpstr>Слайд 2</vt:lpstr>
      <vt:lpstr>Технология коллективного творческого воспитания </vt:lpstr>
      <vt:lpstr>Технология коллективного творческого воспитания </vt:lpstr>
      <vt:lpstr>Технология коллективного творческого воспитания </vt:lpstr>
      <vt:lpstr>Коллективная творческая деятельность состоит из: </vt:lpstr>
      <vt:lpstr>Технология коллективного творческого воспитания </vt:lpstr>
      <vt:lpstr>Технология коллективного творческого воспитания </vt:lpstr>
      <vt:lpstr>Схема КТД </vt:lpstr>
      <vt:lpstr>Подготовка и проведение Коллективно Творческой Деятельности в старшей группе дошкольного учреждения </vt:lpstr>
      <vt:lpstr>Подготовка и проведение Коллективно Творческой Деятельности в старшей группе дошкольного учреждения </vt:lpstr>
      <vt:lpstr>Подготовка и проведение Коллективно Творческой Деятельности в старшей группе дошкольного учреждения </vt:lpstr>
      <vt:lpstr>Подготовка и проведение Коллективно Творческой Деятельности в старшей группе дошкольного учреждения </vt:lpstr>
      <vt:lpstr>Подготовка и проведение Коллективно Творческой Деятельности в старшей группе дошкольного учреждения </vt:lpstr>
      <vt:lpstr>Подготовка и проведение Коллективно Творческой Деятельности в старшей группе дошкольного учреждения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2014-05-27T14:50:24Z</dcterms:created>
  <dcterms:modified xsi:type="dcterms:W3CDTF">2017-09-27T19:13:48Z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