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41"/>
  </p:notesMasterIdLst>
  <p:sldIdLst>
    <p:sldId id="256" r:id="rId2"/>
    <p:sldId id="258" r:id="rId3"/>
    <p:sldId id="265" r:id="rId4"/>
    <p:sldId id="260" r:id="rId5"/>
    <p:sldId id="261" r:id="rId6"/>
    <p:sldId id="262" r:id="rId7"/>
    <p:sldId id="264" r:id="rId8"/>
    <p:sldId id="266" r:id="rId9"/>
    <p:sldId id="267" r:id="rId10"/>
    <p:sldId id="284" r:id="rId11"/>
    <p:sldId id="268" r:id="rId12"/>
    <p:sldId id="269" r:id="rId13"/>
    <p:sldId id="271" r:id="rId14"/>
    <p:sldId id="272" r:id="rId15"/>
    <p:sldId id="277" r:id="rId16"/>
    <p:sldId id="278" r:id="rId17"/>
    <p:sldId id="279" r:id="rId18"/>
    <p:sldId id="280" r:id="rId19"/>
    <p:sldId id="281" r:id="rId20"/>
    <p:sldId id="282" r:id="rId21"/>
    <p:sldId id="273" r:id="rId22"/>
    <p:sldId id="275" r:id="rId23"/>
    <p:sldId id="276" r:id="rId24"/>
    <p:sldId id="283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30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9565E-5904-41F6-B13F-9BC08D5DEC8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5080D61-89B5-4F05-A04E-731398146675}">
      <dgm:prSet phldrT="[Текст]" custT="1"/>
      <dgm:spPr/>
      <dgm:t>
        <a:bodyPr/>
        <a:lstStyle/>
        <a:p>
          <a:pPr algn="ctr" rtl="0" fontAlgn="base">
            <a:spcBef>
              <a:spcPct val="0"/>
            </a:spcBef>
            <a:spcAft>
              <a:spcPct val="0"/>
            </a:spcAft>
          </a:pPr>
          <a:r>
            <a:rPr lang="ru-RU" sz="16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Педагог</a:t>
          </a:r>
        </a:p>
      </dgm:t>
    </dgm:pt>
    <dgm:pt modelId="{74D4115A-8387-4C3C-99DF-AE89856EB759}" type="parTrans" cxnId="{ABEEBA17-0E95-443F-A5D0-3DA710A27851}">
      <dgm:prSet/>
      <dgm:spPr/>
      <dgm:t>
        <a:bodyPr/>
        <a:lstStyle/>
        <a:p>
          <a:endParaRPr lang="ru-RU"/>
        </a:p>
      </dgm:t>
    </dgm:pt>
    <dgm:pt modelId="{4330AF96-FDCE-46C3-B3E3-7F04A79C56DC}" type="sibTrans" cxnId="{ABEEBA17-0E95-443F-A5D0-3DA710A27851}">
      <dgm:prSet/>
      <dgm:spPr/>
      <dgm:t>
        <a:bodyPr/>
        <a:lstStyle/>
        <a:p>
          <a:endParaRPr lang="ru-RU"/>
        </a:p>
      </dgm:t>
    </dgm:pt>
    <dgm:pt modelId="{C4F3D5BD-19A6-431E-9F1A-0F697B462129}">
      <dgm:prSet phldrT="[Текст]" custT="1"/>
      <dgm:spPr/>
      <dgm:t>
        <a:bodyPr/>
        <a:lstStyle/>
        <a:p>
          <a:pPr marL="0" algn="ctr" defTabSz="914400" rtl="0" eaLnBrk="1" fontAlgn="base" latinLnBrk="0" hangingPunct="1">
            <a:spcBef>
              <a:spcPct val="0"/>
            </a:spcBef>
            <a:spcAft>
              <a:spcPct val="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Муниципальный район</a:t>
          </a:r>
          <a:endParaRPr lang="en-US" sz="1400" b="1" kern="1200" dirty="0" smtClean="0">
            <a:solidFill>
              <a:schemeClr val="tx1">
                <a:lumMod val="65000"/>
                <a:lumOff val="3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l" defTabSz="1778000"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gm:t>
    </dgm:pt>
    <dgm:pt modelId="{01AA0530-0E16-470A-9A4C-DCA10A5601EB}" type="parTrans" cxnId="{3EE5D507-3DFD-4B95-8B7A-7F5B7F10D2CD}">
      <dgm:prSet/>
      <dgm:spPr/>
      <dgm:t>
        <a:bodyPr/>
        <a:lstStyle/>
        <a:p>
          <a:endParaRPr lang="ru-RU"/>
        </a:p>
      </dgm:t>
    </dgm:pt>
    <dgm:pt modelId="{BF970041-27C2-4E95-9D38-A864729099E9}" type="sibTrans" cxnId="{3EE5D507-3DFD-4B95-8B7A-7F5B7F10D2CD}">
      <dgm:prSet/>
      <dgm:spPr/>
      <dgm:t>
        <a:bodyPr/>
        <a:lstStyle/>
        <a:p>
          <a:endParaRPr lang="ru-RU"/>
        </a:p>
      </dgm:t>
    </dgm:pt>
    <dgm:pt modelId="{44C0870B-B788-4202-924D-DC1B8BBB8EF3}">
      <dgm:prSet/>
      <dgm:spPr/>
      <dgm:t>
        <a:bodyPr/>
        <a:lstStyle/>
        <a:p>
          <a:endParaRPr lang="ru-RU" dirty="0"/>
        </a:p>
      </dgm:t>
    </dgm:pt>
    <dgm:pt modelId="{79A68562-90EE-4584-A3CC-53F8B58B69EE}" type="parTrans" cxnId="{7495B282-EB6F-4484-81E6-B27ECD7FA93D}">
      <dgm:prSet/>
      <dgm:spPr/>
      <dgm:t>
        <a:bodyPr/>
        <a:lstStyle/>
        <a:p>
          <a:endParaRPr lang="ru-RU"/>
        </a:p>
      </dgm:t>
    </dgm:pt>
    <dgm:pt modelId="{FB7CD4CE-1C68-4826-9CCF-136395FE7737}" type="sibTrans" cxnId="{7495B282-EB6F-4484-81E6-B27ECD7FA93D}">
      <dgm:prSet/>
      <dgm:spPr/>
      <dgm:t>
        <a:bodyPr/>
        <a:lstStyle/>
        <a:p>
          <a:endParaRPr lang="ru-RU"/>
        </a:p>
      </dgm:t>
    </dgm:pt>
    <dgm:pt modelId="{14ABC2B3-56D0-4CE2-8908-5B8F6BDD427D}">
      <dgm:prSet/>
      <dgm:spPr/>
      <dgm:t>
        <a:bodyPr/>
        <a:lstStyle/>
        <a:p>
          <a:endParaRPr lang="ru-RU" dirty="0"/>
        </a:p>
      </dgm:t>
    </dgm:pt>
    <dgm:pt modelId="{394F8A82-B828-459D-84F2-B0BDE1DEF2F2}" type="parTrans" cxnId="{C48A1BBE-18FA-4A93-9EC2-4327FA66D577}">
      <dgm:prSet/>
      <dgm:spPr/>
      <dgm:t>
        <a:bodyPr/>
        <a:lstStyle/>
        <a:p>
          <a:endParaRPr lang="ru-RU"/>
        </a:p>
      </dgm:t>
    </dgm:pt>
    <dgm:pt modelId="{B35FC844-7147-46E1-BCC2-1A04DF3B8AEB}" type="sibTrans" cxnId="{C48A1BBE-18FA-4A93-9EC2-4327FA66D577}">
      <dgm:prSet/>
      <dgm:spPr/>
      <dgm:t>
        <a:bodyPr/>
        <a:lstStyle/>
        <a:p>
          <a:endParaRPr lang="ru-RU"/>
        </a:p>
      </dgm:t>
    </dgm:pt>
    <dgm:pt modelId="{3A3E3121-0D35-45AB-8BA2-7BE3C752CF2F}" type="pres">
      <dgm:prSet presAssocID="{4B89565E-5904-41F6-B13F-9BC08D5DEC86}" presName="arrowDiagram" presStyleCnt="0">
        <dgm:presLayoutVars>
          <dgm:chMax val="5"/>
          <dgm:dir/>
          <dgm:resizeHandles val="exact"/>
        </dgm:presLayoutVars>
      </dgm:prSet>
      <dgm:spPr/>
    </dgm:pt>
    <dgm:pt modelId="{486C02DB-97F0-47E5-AE41-DC8D2C1A3A07}" type="pres">
      <dgm:prSet presAssocID="{4B89565E-5904-41F6-B13F-9BC08D5DEC86}" presName="arrow" presStyleLbl="bgShp" presStyleIdx="0" presStyleCnt="1" custScaleX="110502" custScaleY="91175" custLinFactNeighborX="13396" custLinFactNeighborY="-22794"/>
      <dgm:spPr/>
      <dgm:t>
        <a:bodyPr/>
        <a:lstStyle/>
        <a:p>
          <a:endParaRPr lang="ru-RU"/>
        </a:p>
      </dgm:t>
    </dgm:pt>
    <dgm:pt modelId="{3FB8D9BF-6390-4558-A771-FF27BC13679C}" type="pres">
      <dgm:prSet presAssocID="{4B89565E-5904-41F6-B13F-9BC08D5DEC86}" presName="arrowDiagram4" presStyleCnt="0"/>
      <dgm:spPr/>
    </dgm:pt>
    <dgm:pt modelId="{49AB1F06-67F9-4C9A-B494-2B434C7040BF}" type="pres">
      <dgm:prSet presAssocID="{F5080D61-89B5-4F05-A04E-731398146675}" presName="bullet4a" presStyleLbl="node1" presStyleIdx="0" presStyleCnt="4" custLinFactX="152217" custLinFactNeighborX="200000" custLinFactNeighborY="-558"/>
      <dgm:spPr/>
    </dgm:pt>
    <dgm:pt modelId="{05846817-5CB4-4F1B-A803-138D83F8350D}" type="pres">
      <dgm:prSet presAssocID="{F5080D61-89B5-4F05-A04E-731398146675}" presName="textBox4a" presStyleLbl="revTx" presStyleIdx="0" presStyleCnt="4" custScaleX="156152" custScaleY="39263" custLinFactNeighborX="48093" custLinFactNeighborY="-18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E2196-4E3B-451D-ABAB-8565D1C1428B}" type="pres">
      <dgm:prSet presAssocID="{44C0870B-B788-4202-924D-DC1B8BBB8EF3}" presName="bullet4b" presStyleLbl="node1" presStyleIdx="1" presStyleCnt="4" custLinFactX="100000" custLinFactNeighborX="163689" custLinFactNeighborY="5829"/>
      <dgm:spPr/>
    </dgm:pt>
    <dgm:pt modelId="{4C7C2C6E-0935-4800-9040-E1CBD884E9F4}" type="pres">
      <dgm:prSet presAssocID="{44C0870B-B788-4202-924D-DC1B8BBB8EF3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DE684-9329-4FE3-985B-CB5A58EF6A51}" type="pres">
      <dgm:prSet presAssocID="{C4F3D5BD-19A6-431E-9F1A-0F697B462129}" presName="bullet4c" presStyleLbl="node1" presStyleIdx="2" presStyleCnt="4" custLinFactX="88799" custLinFactNeighborX="100000" custLinFactNeighborY="12571"/>
      <dgm:spPr/>
      <dgm:t>
        <a:bodyPr/>
        <a:lstStyle/>
        <a:p>
          <a:endParaRPr lang="ru-RU"/>
        </a:p>
      </dgm:t>
    </dgm:pt>
    <dgm:pt modelId="{8FCC2E5A-DE4A-47E7-8D94-231FA4E0FE7A}" type="pres">
      <dgm:prSet presAssocID="{C4F3D5BD-19A6-431E-9F1A-0F697B462129}" presName="textBox4c" presStyleLbl="revTx" presStyleIdx="2" presStyleCnt="4" custScaleX="179380" custScaleY="18828" custLinFactNeighborX="72213" custLinFactNeighborY="-22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C73BCB-6D48-4E49-8D7A-ED5ECA17C4CE}" type="pres">
      <dgm:prSet presAssocID="{14ABC2B3-56D0-4CE2-8908-5B8F6BDD427D}" presName="bullet4d" presStyleLbl="node1" presStyleIdx="3" presStyleCnt="4" custScaleX="129884" custScaleY="141098" custLinFactX="200000" custLinFactNeighborX="276650" custLinFactNeighborY="-61622"/>
      <dgm:spPr/>
      <dgm:t>
        <a:bodyPr/>
        <a:lstStyle/>
        <a:p>
          <a:endParaRPr lang="ru-RU"/>
        </a:p>
      </dgm:t>
    </dgm:pt>
    <dgm:pt modelId="{095F3FB7-B084-40A9-A874-25EBCDB9FF61}" type="pres">
      <dgm:prSet presAssocID="{14ABC2B3-56D0-4CE2-8908-5B8F6BDD427D}" presName="textBox4d" presStyleLbl="revTx" presStyleIdx="3" presStyleCnt="4" custLinFactNeighborX="-21723" custLinFactNeighborY="-3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95B282-EB6F-4484-81E6-B27ECD7FA93D}" srcId="{4B89565E-5904-41F6-B13F-9BC08D5DEC86}" destId="{44C0870B-B788-4202-924D-DC1B8BBB8EF3}" srcOrd="1" destOrd="0" parTransId="{79A68562-90EE-4584-A3CC-53F8B58B69EE}" sibTransId="{FB7CD4CE-1C68-4826-9CCF-136395FE7737}"/>
    <dgm:cxn modelId="{3EE5D507-3DFD-4B95-8B7A-7F5B7F10D2CD}" srcId="{4B89565E-5904-41F6-B13F-9BC08D5DEC86}" destId="{C4F3D5BD-19A6-431E-9F1A-0F697B462129}" srcOrd="2" destOrd="0" parTransId="{01AA0530-0E16-470A-9A4C-DCA10A5601EB}" sibTransId="{BF970041-27C2-4E95-9D38-A864729099E9}"/>
    <dgm:cxn modelId="{ABEEBA17-0E95-443F-A5D0-3DA710A27851}" srcId="{4B89565E-5904-41F6-B13F-9BC08D5DEC86}" destId="{F5080D61-89B5-4F05-A04E-731398146675}" srcOrd="0" destOrd="0" parTransId="{74D4115A-8387-4C3C-99DF-AE89856EB759}" sibTransId="{4330AF96-FDCE-46C3-B3E3-7F04A79C56DC}"/>
    <dgm:cxn modelId="{F715BD59-ECA5-4D63-9C17-9D868A74EC26}" type="presOf" srcId="{4B89565E-5904-41F6-B13F-9BC08D5DEC86}" destId="{3A3E3121-0D35-45AB-8BA2-7BE3C752CF2F}" srcOrd="0" destOrd="0" presId="urn:microsoft.com/office/officeart/2005/8/layout/arrow2"/>
    <dgm:cxn modelId="{33CF5C7F-0D7E-4CE5-B344-61233B653256}" type="presOf" srcId="{14ABC2B3-56D0-4CE2-8908-5B8F6BDD427D}" destId="{095F3FB7-B084-40A9-A874-25EBCDB9FF61}" srcOrd="0" destOrd="0" presId="urn:microsoft.com/office/officeart/2005/8/layout/arrow2"/>
    <dgm:cxn modelId="{C48A1BBE-18FA-4A93-9EC2-4327FA66D577}" srcId="{4B89565E-5904-41F6-B13F-9BC08D5DEC86}" destId="{14ABC2B3-56D0-4CE2-8908-5B8F6BDD427D}" srcOrd="3" destOrd="0" parTransId="{394F8A82-B828-459D-84F2-B0BDE1DEF2F2}" sibTransId="{B35FC844-7147-46E1-BCC2-1A04DF3B8AEB}"/>
    <dgm:cxn modelId="{F8AA1BB1-66D1-409F-93A5-E64E029E157D}" type="presOf" srcId="{44C0870B-B788-4202-924D-DC1B8BBB8EF3}" destId="{4C7C2C6E-0935-4800-9040-E1CBD884E9F4}" srcOrd="0" destOrd="0" presId="urn:microsoft.com/office/officeart/2005/8/layout/arrow2"/>
    <dgm:cxn modelId="{7B1EB8BE-9BE1-4A30-A049-097732048D65}" type="presOf" srcId="{C4F3D5BD-19A6-431E-9F1A-0F697B462129}" destId="{8FCC2E5A-DE4A-47E7-8D94-231FA4E0FE7A}" srcOrd="0" destOrd="0" presId="urn:microsoft.com/office/officeart/2005/8/layout/arrow2"/>
    <dgm:cxn modelId="{C3C0958E-C40E-48EC-B47A-CCF4C995CBE3}" type="presOf" srcId="{F5080D61-89B5-4F05-A04E-731398146675}" destId="{05846817-5CB4-4F1B-A803-138D83F8350D}" srcOrd="0" destOrd="0" presId="urn:microsoft.com/office/officeart/2005/8/layout/arrow2"/>
    <dgm:cxn modelId="{2D66DB72-CD52-4381-A74F-E4AC212447C0}" type="presParOf" srcId="{3A3E3121-0D35-45AB-8BA2-7BE3C752CF2F}" destId="{486C02DB-97F0-47E5-AE41-DC8D2C1A3A07}" srcOrd="0" destOrd="0" presId="urn:microsoft.com/office/officeart/2005/8/layout/arrow2"/>
    <dgm:cxn modelId="{69BF396E-D893-47A4-AA00-D20EBC79DB9E}" type="presParOf" srcId="{3A3E3121-0D35-45AB-8BA2-7BE3C752CF2F}" destId="{3FB8D9BF-6390-4558-A771-FF27BC13679C}" srcOrd="1" destOrd="0" presId="urn:microsoft.com/office/officeart/2005/8/layout/arrow2"/>
    <dgm:cxn modelId="{49CB49D8-30F3-42D5-8869-4794BBD79BD0}" type="presParOf" srcId="{3FB8D9BF-6390-4558-A771-FF27BC13679C}" destId="{49AB1F06-67F9-4C9A-B494-2B434C7040BF}" srcOrd="0" destOrd="0" presId="urn:microsoft.com/office/officeart/2005/8/layout/arrow2"/>
    <dgm:cxn modelId="{74A658BF-E0A0-48A3-A6EE-307A2F29218E}" type="presParOf" srcId="{3FB8D9BF-6390-4558-A771-FF27BC13679C}" destId="{05846817-5CB4-4F1B-A803-138D83F8350D}" srcOrd="1" destOrd="0" presId="urn:microsoft.com/office/officeart/2005/8/layout/arrow2"/>
    <dgm:cxn modelId="{9C3DAD04-1940-410A-B49E-D7ADC618A01B}" type="presParOf" srcId="{3FB8D9BF-6390-4558-A771-FF27BC13679C}" destId="{8FBE2196-4E3B-451D-ABAB-8565D1C1428B}" srcOrd="2" destOrd="0" presId="urn:microsoft.com/office/officeart/2005/8/layout/arrow2"/>
    <dgm:cxn modelId="{325A58E9-1AEB-40B3-A529-61E7D9EB30FD}" type="presParOf" srcId="{3FB8D9BF-6390-4558-A771-FF27BC13679C}" destId="{4C7C2C6E-0935-4800-9040-E1CBD884E9F4}" srcOrd="3" destOrd="0" presId="urn:microsoft.com/office/officeart/2005/8/layout/arrow2"/>
    <dgm:cxn modelId="{239C0D21-6078-43DE-B6BD-0F5CF2A00E91}" type="presParOf" srcId="{3FB8D9BF-6390-4558-A771-FF27BC13679C}" destId="{E66DE684-9329-4FE3-985B-CB5A58EF6A51}" srcOrd="4" destOrd="0" presId="urn:microsoft.com/office/officeart/2005/8/layout/arrow2"/>
    <dgm:cxn modelId="{F3AFD2C7-3183-4D93-A5C1-764BDF6C3EAF}" type="presParOf" srcId="{3FB8D9BF-6390-4558-A771-FF27BC13679C}" destId="{8FCC2E5A-DE4A-47E7-8D94-231FA4E0FE7A}" srcOrd="5" destOrd="0" presId="urn:microsoft.com/office/officeart/2005/8/layout/arrow2"/>
    <dgm:cxn modelId="{5E945CEA-072F-47DC-9566-AFC29465E3AC}" type="presParOf" srcId="{3FB8D9BF-6390-4558-A771-FF27BC13679C}" destId="{02C73BCB-6D48-4E49-8D7A-ED5ECA17C4CE}" srcOrd="6" destOrd="0" presId="urn:microsoft.com/office/officeart/2005/8/layout/arrow2"/>
    <dgm:cxn modelId="{CEB6CD15-4D61-44AC-9921-436E0DB2AB66}" type="presParOf" srcId="{3FB8D9BF-6390-4558-A771-FF27BC13679C}" destId="{095F3FB7-B084-40A9-A874-25EBCDB9FF6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C02DB-97F0-47E5-AE41-DC8D2C1A3A07}">
      <dsp:nvSpPr>
        <dsp:cNvPr id="0" name=""/>
        <dsp:cNvSpPr/>
      </dsp:nvSpPr>
      <dsp:spPr>
        <a:xfrm>
          <a:off x="1866689" y="0"/>
          <a:ext cx="6953768" cy="358596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AB1F06-67F9-4C9A-B494-2B434C7040BF}">
      <dsp:nvSpPr>
        <dsp:cNvPr id="0" name=""/>
        <dsp:cNvSpPr/>
      </dsp:nvSpPr>
      <dsp:spPr>
        <a:xfrm>
          <a:off x="2483769" y="2837039"/>
          <a:ext cx="144736" cy="144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846817-5CB4-4F1B-A803-138D83F8350D}">
      <dsp:nvSpPr>
        <dsp:cNvPr id="0" name=""/>
        <dsp:cNvSpPr/>
      </dsp:nvSpPr>
      <dsp:spPr>
        <a:xfrm>
          <a:off x="2261750" y="3024336"/>
          <a:ext cx="1680326" cy="36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93" tIns="0" rIns="0" bIns="0" numCol="1" spcCol="1270" anchor="t" anchorCtr="0">
          <a:noAutofit/>
        </a:bodyPr>
        <a:lstStyle/>
        <a:p>
          <a:pPr lvl="0" algn="ctr" defTabSz="711200" rtl="0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6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Педагог</a:t>
          </a:r>
        </a:p>
      </dsp:txBody>
      <dsp:txXfrm>
        <a:off x="2261750" y="3024336"/>
        <a:ext cx="1680326" cy="367528"/>
      </dsp:txXfrm>
    </dsp:sp>
    <dsp:sp modelId="{8FBE2196-4E3B-451D-ABAB-8565D1C1428B}">
      <dsp:nvSpPr>
        <dsp:cNvPr id="0" name=""/>
        <dsp:cNvSpPr/>
      </dsp:nvSpPr>
      <dsp:spPr>
        <a:xfrm>
          <a:off x="3660323" y="1937691"/>
          <a:ext cx="251715" cy="2517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C2C6E-0935-4800-9040-E1CBD884E9F4}">
      <dsp:nvSpPr>
        <dsp:cNvPr id="0" name=""/>
        <dsp:cNvSpPr/>
      </dsp:nvSpPr>
      <dsp:spPr>
        <a:xfrm>
          <a:off x="3122435" y="2048876"/>
          <a:ext cx="1321506" cy="1797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79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122435" y="2048876"/>
        <a:ext cx="1321506" cy="1797406"/>
      </dsp:txXfrm>
    </dsp:sp>
    <dsp:sp modelId="{E66DE684-9329-4FE3-985B-CB5A58EF6A51}">
      <dsp:nvSpPr>
        <dsp:cNvPr id="0" name=""/>
        <dsp:cNvSpPr/>
      </dsp:nvSpPr>
      <dsp:spPr>
        <a:xfrm>
          <a:off x="4932040" y="1290819"/>
          <a:ext cx="333523" cy="3335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CC2E5A-DE4A-47E7-8D94-231FA4E0FE7A}">
      <dsp:nvSpPr>
        <dsp:cNvPr id="0" name=""/>
        <dsp:cNvSpPr/>
      </dsp:nvSpPr>
      <dsp:spPr>
        <a:xfrm>
          <a:off x="4898907" y="1856181"/>
          <a:ext cx="2370518" cy="457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727" tIns="0" rIns="0" bIns="0" numCol="1" spcCol="1270" anchor="t" anchorCtr="0">
          <a:noAutofit/>
        </a:bodyPr>
        <a:lstStyle/>
        <a:p>
          <a:pPr marL="0" lvl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rPr>
            <a:t>Муниципальный район</a:t>
          </a:r>
          <a:endParaRPr lang="en-US" sz="1400" b="1" kern="1200" dirty="0" smtClean="0">
            <a:solidFill>
              <a:schemeClr val="tx1">
                <a:lumMod val="65000"/>
                <a:lumOff val="3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898907" y="1856181"/>
        <a:ext cx="2370518" cy="457638"/>
      </dsp:txXfrm>
    </dsp:sp>
    <dsp:sp modelId="{02C73BCB-6D48-4E49-8D7A-ED5ECA17C4CE}">
      <dsp:nvSpPr>
        <dsp:cNvPr id="0" name=""/>
        <dsp:cNvSpPr/>
      </dsp:nvSpPr>
      <dsp:spPr>
        <a:xfrm>
          <a:off x="7787434" y="435748"/>
          <a:ext cx="580315" cy="6304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5F3FB7-B084-40A9-A874-25EBCDB9FF61}">
      <dsp:nvSpPr>
        <dsp:cNvPr id="0" name=""/>
        <dsp:cNvSpPr/>
      </dsp:nvSpPr>
      <dsp:spPr>
        <a:xfrm>
          <a:off x="5660871" y="934857"/>
          <a:ext cx="1321506" cy="28200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747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660871" y="934857"/>
        <a:ext cx="1321506" cy="2820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F399D-7476-4CAB-AC90-AD3EE376A65E}" type="datetimeFigureOut">
              <a:rPr lang="ru-RU" smtClean="0"/>
              <a:t>10.05.2016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ED05-AF0E-41E3-9A76-E7F7787BA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424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9475"/>
            <a:ext cx="4217987" cy="31623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78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1853" y="4350457"/>
            <a:ext cx="4739099" cy="3511073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9475"/>
            <a:ext cx="4217987" cy="31623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88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1853" y="4350457"/>
            <a:ext cx="4739099" cy="3511073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A79B9-795D-4F33-951B-5918FBFCB101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143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47260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85C4A-1BDB-40AF-9D85-BDB4F5BBB4DA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8FFE-40F0-485E-BB54-E840FAEFC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854696" cy="309634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Аттестация педагогических работников образования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r" eaLnBrk="1" hangingPunct="1"/>
            <a:endParaRPr lang="ru-RU" altLang="ru-RU" sz="12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107950" y="169863"/>
            <a:ext cx="8785225" cy="60753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alt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ru-RU" alt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ru-RU" alt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Отказ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работника от прохождения аттестации с целью 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подтверждения  соответствия занимаемой  должности 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является  нарушением трудовой дисциплины, влекущее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за собой дисциплинарные взыскания в соответствии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со  статьей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192 ТК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РФ</a:t>
            </a:r>
          </a:p>
          <a:p>
            <a:pPr algn="just">
              <a:spcBef>
                <a:spcPct val="20000"/>
              </a:spcBef>
            </a:pPr>
            <a:endParaRPr lang="ru-RU" altLang="ru-RU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ОТВЕТСТВЕННОСТЬ РАБОТОДАТЕЛЯ</a:t>
            </a:r>
            <a:endParaRPr lang="ru-RU" altLang="ru-RU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за своевременное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проведение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аттестации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целью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подтверждения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соответствия  занимаемой  должности 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работником</a:t>
            </a:r>
            <a:endParaRPr lang="ru-RU" alt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990000"/>
                </a:solidFill>
                <a:latin typeface="Times New Roman" pitchFamily="18" charset="0"/>
              </a:rPr>
              <a:t>- </a:t>
            </a:r>
          </a:p>
        </p:txBody>
      </p:sp>
      <p:sp>
        <p:nvSpPr>
          <p:cNvPr id="33796" name="Заголовок 2"/>
          <p:cNvSpPr>
            <a:spLocks/>
          </p:cNvSpPr>
          <p:nvPr/>
        </p:nvSpPr>
        <p:spPr bwMode="auto">
          <a:xfrm>
            <a:off x="401300" y="-387424"/>
            <a:ext cx="8516937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ОТВЕТСТВЕННОСТЬ РАБОТНИКА</a:t>
            </a:r>
          </a:p>
        </p:txBody>
      </p:sp>
    </p:spTree>
    <p:extLst>
      <p:ext uri="{BB962C8B-B14F-4D97-AF65-F5344CB8AC3E}">
        <p14:creationId xmlns:p14="http://schemas.microsoft.com/office/powerpoint/2010/main" val="241972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733246"/>
            <a:ext cx="878687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Аттеста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ционная комиссия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организации создается распорядительным актом работодателя в составе председателя комиссии, заместителя председателя, секретаря и членов комиссии.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состав аттестационной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комиссии организации в обязательном порядке включается представитель выборного органа соответствующей первичной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профсоюзной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организации (при наличии такого органа).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 Аттестация педагогических работников проводится в соответствии с распорядительным актом работодателя.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9. Работодатель знакомит педагогических работников с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распорядительным актом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содержащим список работников организации, подлежащих аттестации, график проведения аттестации, под роспись не менее чем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 30 календарных дней до дня проведения их аттестации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 графику.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Приказ МО и Н РФ от 07 апреля 2014 г. № 276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892971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Для проведения аттестации на каждого педагогического работника работодатель вносит в аттестационную комиссию организации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 В представлении содержатся следующие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фамилия, имя, отчество (при наличии);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наименование должности на дату проведения аттестации;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дата заключения по этой должности трудового договора;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г) уровень образования и (или) квалификации по специальности или направлению подготовки;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информация о получении дополнительного профессионального образования по профилю педагогической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е) результаты предыдущих аттестаций (в случае их проведения);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ж) мотивированная всесторонняя и объективная оценка профессиональных, деловых качеств, результатов профессиональной деятельности педагогического работника по выполнению трудовых обязанностей, возложенных на него трудовым договором.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Приказ МО и Н РФ от 07 апреля 2014 г. № 276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ПОРЯДОК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ПРОВЕДЕНИЯ АТТЕСТАЦИИ</a:t>
            </a: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представление</a:t>
            </a:r>
            <a:r>
              <a:rPr lang="ru-RU" altLang="ru-RU" sz="2400" b="1" dirty="0" smtClean="0"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latin typeface="Times New Roman" pitchFamily="18" charset="0"/>
              </a:rPr>
              <a:t>работодателя (под роспись за месяц</a:t>
            </a: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 до заседания АК);  </a:t>
            </a:r>
            <a:endParaRPr lang="ru-RU" altLang="ru-RU" sz="2400" b="1" dirty="0">
              <a:latin typeface="Times New Roman" pitchFamily="18" charset="0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latin typeface="Times New Roman" pitchFamily="18" charset="0"/>
              </a:rPr>
              <a:t>информация </a:t>
            </a:r>
            <a:r>
              <a:rPr lang="ru-RU" altLang="ru-RU" sz="2400" b="1" dirty="0">
                <a:latin typeface="Times New Roman" pitchFamily="18" charset="0"/>
              </a:rPr>
              <a:t>о сроках </a:t>
            </a:r>
            <a:r>
              <a:rPr lang="ru-RU" altLang="ru-RU" sz="2400" b="1" dirty="0" smtClean="0">
                <a:latin typeface="Times New Roman" pitchFamily="18" charset="0"/>
              </a:rPr>
              <a:t>проведения </a:t>
            </a:r>
            <a:r>
              <a:rPr lang="ru-RU" altLang="ru-RU" sz="2400" b="1" dirty="0">
                <a:latin typeface="Times New Roman" pitchFamily="18" charset="0"/>
              </a:rPr>
              <a:t>оценки знаний </a:t>
            </a:r>
            <a:endParaRPr lang="ru-RU" altLang="ru-RU" sz="2400" b="1" dirty="0" smtClean="0"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сообщается </a:t>
            </a:r>
            <a:r>
              <a:rPr lang="ru-RU" altLang="ru-RU" sz="2400" b="1" dirty="0">
                <a:latin typeface="Times New Roman" pitchFamily="18" charset="0"/>
              </a:rPr>
              <a:t>работнику за месяц;</a:t>
            </a: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- работодатель </a:t>
            </a:r>
            <a:r>
              <a:rPr lang="ru-RU" altLang="ru-RU" sz="2400" b="1" dirty="0">
                <a:latin typeface="Times New Roman" pitchFamily="18" charset="0"/>
              </a:rPr>
              <a:t>издает 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приказ </a:t>
            </a:r>
            <a:r>
              <a:rPr lang="ru-RU" altLang="ru-RU" sz="2400" b="1" dirty="0">
                <a:latin typeface="Times New Roman" pitchFamily="18" charset="0"/>
              </a:rPr>
              <a:t>о проведении </a:t>
            </a:r>
            <a:endParaRPr lang="ru-RU" altLang="ru-RU" sz="2400" b="1" dirty="0" smtClean="0"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оценки </a:t>
            </a:r>
            <a:r>
              <a:rPr lang="ru-RU" altLang="ru-RU" sz="2400" b="1" dirty="0">
                <a:latin typeface="Times New Roman" pitchFamily="18" charset="0"/>
              </a:rPr>
              <a:t>знаний;</a:t>
            </a: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- работник </a:t>
            </a:r>
            <a:r>
              <a:rPr lang="ru-RU" altLang="ru-RU" sz="2400" b="1" dirty="0">
                <a:latin typeface="Times New Roman" pitchFamily="18" charset="0"/>
              </a:rPr>
              <a:t>информирует аттестационную </a:t>
            </a:r>
            <a:r>
              <a:rPr lang="ru-RU" altLang="ru-RU" sz="2400" b="1" dirty="0" smtClean="0">
                <a:latin typeface="Times New Roman" pitchFamily="18" charset="0"/>
              </a:rPr>
              <a:t>комиссию</a:t>
            </a: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 </a:t>
            </a:r>
            <a:r>
              <a:rPr lang="ru-RU" altLang="ru-RU" sz="2400" b="1" dirty="0">
                <a:latin typeface="Times New Roman" pitchFamily="18" charset="0"/>
              </a:rPr>
              <a:t>о форме</a:t>
            </a:r>
            <a:r>
              <a:rPr lang="ru-RU" altLang="ru-RU" sz="2400" b="1" dirty="0" smtClean="0">
                <a:latin typeface="Times New Roman" pitchFamily="18" charset="0"/>
              </a:rPr>
              <a:t>,  </a:t>
            </a:r>
            <a:r>
              <a:rPr lang="ru-RU" altLang="ru-RU" sz="2400" b="1" dirty="0">
                <a:latin typeface="Times New Roman" pitchFamily="18" charset="0"/>
              </a:rPr>
              <a:t>предмете, классе, рабочей программе;</a:t>
            </a: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- в </a:t>
            </a:r>
            <a:r>
              <a:rPr lang="ru-RU" altLang="ru-RU" sz="2400" b="1" dirty="0">
                <a:latin typeface="Times New Roman" pitchFamily="18" charset="0"/>
              </a:rPr>
              <a:t>назначенный день работник составляет </a:t>
            </a:r>
          </a:p>
          <a:p>
            <a:pPr algn="just" eaLnBrk="1" hangingPunct="1"/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конспект урока </a:t>
            </a:r>
            <a:r>
              <a:rPr lang="ru-RU" altLang="ru-RU" sz="2400" b="1" dirty="0">
                <a:latin typeface="Times New Roman" pitchFamily="18" charset="0"/>
              </a:rPr>
              <a:t>(занятия) на бумагоносителе </a:t>
            </a:r>
          </a:p>
          <a:p>
            <a:pPr algn="just" eaLnBrk="1" hangingPunct="1"/>
            <a:r>
              <a:rPr lang="ru-RU" altLang="ru-RU" sz="2400" b="1" dirty="0">
                <a:latin typeface="Times New Roman" pitchFamily="18" charset="0"/>
              </a:rPr>
              <a:t>в присутствии экспертов </a:t>
            </a:r>
            <a:r>
              <a:rPr lang="ru-RU" altLang="ru-RU" sz="2400" b="1" dirty="0" smtClean="0">
                <a:latin typeface="Times New Roman" pitchFamily="18" charset="0"/>
              </a:rPr>
              <a:t>ОО и члена </a:t>
            </a:r>
            <a:r>
              <a:rPr lang="ru-RU" altLang="ru-RU" sz="2400" b="1" dirty="0">
                <a:latin typeface="Times New Roman" pitchFamily="18" charset="0"/>
              </a:rPr>
              <a:t>экспертной </a:t>
            </a:r>
            <a:endParaRPr lang="ru-RU" altLang="ru-RU" sz="2400" b="1" dirty="0" smtClean="0"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>
                <a:latin typeface="Times New Roman" pitchFamily="18" charset="0"/>
              </a:rPr>
              <a:t>к</a:t>
            </a:r>
            <a:r>
              <a:rPr lang="ru-RU" altLang="ru-RU" sz="2400" b="1" dirty="0" smtClean="0">
                <a:latin typeface="Times New Roman" pitchFamily="18" charset="0"/>
              </a:rPr>
              <a:t>омиссии</a:t>
            </a:r>
            <a:r>
              <a:rPr lang="ru-RU" altLang="ru-RU" sz="2400" b="1" dirty="0">
                <a:latin typeface="Times New Roman" pitchFamily="18" charset="0"/>
              </a:rPr>
              <a:t>;</a:t>
            </a:r>
          </a:p>
          <a:p>
            <a:pPr algn="just" eaLnBrk="1" hangingPunct="1"/>
            <a:r>
              <a:rPr lang="ru-RU" altLang="ru-RU" sz="2400" b="1" dirty="0" smtClean="0">
                <a:latin typeface="Times New Roman" pitchFamily="18" charset="0"/>
              </a:rPr>
              <a:t>- тему </a:t>
            </a:r>
            <a:r>
              <a:rPr lang="ru-RU" altLang="ru-RU" sz="2400" b="1" dirty="0">
                <a:latin typeface="Times New Roman" pitchFamily="18" charset="0"/>
              </a:rPr>
              <a:t>урока предлагает комиссия из числа 10 тем</a:t>
            </a:r>
          </a:p>
          <a:p>
            <a:pPr algn="just" eaLnBrk="1" hangingPunct="1"/>
            <a:r>
              <a:rPr lang="ru-RU" altLang="ru-RU" sz="2400" b="1" dirty="0">
                <a:latin typeface="Times New Roman" pitchFamily="18" charset="0"/>
              </a:rPr>
              <a:t> по изучению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нового материала</a:t>
            </a:r>
            <a:r>
              <a:rPr lang="ru-RU" altLang="ru-RU" sz="2400" b="1" dirty="0">
                <a:latin typeface="Times New Roman" pitchFamily="18" charset="0"/>
              </a:rPr>
              <a:t>, указанных</a:t>
            </a:r>
          </a:p>
          <a:p>
            <a:pPr algn="just" eaLnBrk="1" hangingPunct="1"/>
            <a:r>
              <a:rPr lang="ru-RU" altLang="ru-RU" sz="2400" b="1" dirty="0">
                <a:latin typeface="Times New Roman" pitchFamily="18" charset="0"/>
              </a:rPr>
              <a:t> в рабочей программе</a:t>
            </a:r>
          </a:p>
        </p:txBody>
      </p:sp>
    </p:spTree>
    <p:extLst>
      <p:ext uri="{BB962C8B-B14F-4D97-AF65-F5344CB8AC3E}">
        <p14:creationId xmlns:p14="http://schemas.microsoft.com/office/powerpoint/2010/main" val="873531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21429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соответствии с разработанным  профессиональным стандартом  квалификация педагога может быть описана как совокупность шести основных компетентностей: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омпетентность в области личностных качеств.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в постановке целей и задач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педагогической деятельности.</a:t>
            </a:r>
            <a:endParaRPr kumimoji="0" lang="ru-RU" sz="2800" b="0" i="0" u="none" strike="noStrike" cap="none" normalizeH="0" baseline="0" dirty="0" smtClean="0" bmk="OLE_LINK3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в мотивировании обучающихся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(воспитанников) на осуществление учебной деятельности.</a:t>
            </a:r>
            <a:endParaRPr kumimoji="0" lang="ru-RU" sz="2800" b="0" i="0" u="none" strike="noStrike" cap="none" normalizeH="0" baseline="0" dirty="0" smtClean="0" bmk="OLE_LINK3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в разработке программы деятельности и принятии педагогических решений.</a:t>
            </a:r>
            <a:endParaRPr kumimoji="0" lang="ru-RU" sz="2800" b="0" i="0" u="none" strike="noStrike" cap="none" normalizeH="0" baseline="0" dirty="0" smtClean="0" bmk="OLE_LINK3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в обеспечении информационной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 педагогической деятельности.</a:t>
            </a:r>
            <a:endParaRPr kumimoji="0" lang="ru-RU" sz="2800" b="0" i="0" u="none" strike="noStrike" cap="none" normalizeH="0" baseline="0" dirty="0" smtClean="0" bmk="OLE_LINK3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Компетентность в организации педагогической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 bmk="OLE_LINK3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55119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1. </a:t>
            </a:r>
            <a: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</a:rPr>
              <a:t>Компетентность в области личностных качеств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95536" y="1484785"/>
            <a:ext cx="8640960" cy="5087488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/>
              <a:t>любовь к детям;</a:t>
            </a:r>
          </a:p>
          <a:p>
            <a:r>
              <a:rPr lang="ru-RU" sz="3500" dirty="0" smtClean="0"/>
              <a:t>общую культуру;</a:t>
            </a:r>
          </a:p>
          <a:p>
            <a:r>
              <a:rPr lang="ru-RU" sz="3500" dirty="0" smtClean="0"/>
              <a:t>способность организовать свою работу;</a:t>
            </a:r>
          </a:p>
          <a:p>
            <a:r>
              <a:rPr lang="ru-RU" sz="3500" dirty="0" smtClean="0"/>
              <a:t>направленность на педагогическую деятельность</a:t>
            </a:r>
          </a:p>
          <a:p>
            <a:pPr marL="45720" indent="0">
              <a:buNone/>
            </a:pPr>
            <a:endParaRPr lang="ru-RU" sz="3500" b="1" dirty="0"/>
          </a:p>
          <a:p>
            <a:pPr marL="45720" indent="0">
              <a:buNone/>
            </a:pPr>
            <a:r>
              <a:rPr lang="ru-RU" sz="3500" b="1" dirty="0" smtClean="0">
                <a:solidFill>
                  <a:schemeClr val="tx1"/>
                </a:solidFill>
              </a:rPr>
              <a:t>1.1. </a:t>
            </a:r>
            <a:r>
              <a:rPr lang="ru-RU" sz="3500" b="1" dirty="0" err="1" smtClean="0">
                <a:solidFill>
                  <a:schemeClr val="tx1"/>
                </a:solidFill>
              </a:rPr>
              <a:t>эмпатийность</a:t>
            </a:r>
            <a:r>
              <a:rPr lang="ru-RU" sz="3500" b="1" dirty="0" smtClean="0">
                <a:solidFill>
                  <a:schemeClr val="tx1"/>
                </a:solidFill>
              </a:rPr>
              <a:t> и </a:t>
            </a:r>
            <a:r>
              <a:rPr lang="ru-RU" sz="3500" b="1" dirty="0" err="1" smtClean="0">
                <a:solidFill>
                  <a:schemeClr val="tx1"/>
                </a:solidFill>
              </a:rPr>
              <a:t>социорефлексия</a:t>
            </a:r>
            <a:r>
              <a:rPr lang="ru-RU" sz="3500" b="1" dirty="0" smtClean="0">
                <a:solidFill>
                  <a:schemeClr val="tx1"/>
                </a:solidFill>
                <a:hlinkClick r:id="rId2" action="ppaction://hlinksldjump"/>
              </a:rPr>
              <a:t>,</a:t>
            </a:r>
            <a:endParaRPr lang="ru-RU" sz="35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3500" b="1" dirty="0" smtClean="0">
                <a:solidFill>
                  <a:schemeClr val="tx1"/>
                </a:solidFill>
              </a:rPr>
              <a:t>1.2. </a:t>
            </a:r>
            <a:r>
              <a:rPr lang="ru-RU" sz="3500" b="1" dirty="0" err="1" smtClean="0">
                <a:solidFill>
                  <a:schemeClr val="tx1"/>
                </a:solidFill>
              </a:rPr>
              <a:t>самоорганизованность</a:t>
            </a:r>
            <a:r>
              <a:rPr lang="ru-RU" sz="3500" b="1" dirty="0" smtClean="0">
                <a:solidFill>
                  <a:schemeClr val="tx1"/>
                </a:solidFill>
              </a:rPr>
              <a:t>, </a:t>
            </a:r>
          </a:p>
          <a:p>
            <a:pPr marL="45720" indent="0">
              <a:buNone/>
            </a:pPr>
            <a:r>
              <a:rPr lang="ru-RU" sz="3500" b="1" dirty="0" smtClean="0">
                <a:solidFill>
                  <a:schemeClr val="tx1"/>
                </a:solidFill>
              </a:rPr>
              <a:t>1.3. общая культура.</a:t>
            </a:r>
            <a:endParaRPr lang="ru-RU" sz="3500" b="1" kern="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838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886397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32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</a:rPr>
              <a:t>Компетентность в области постановки целей и задач </a:t>
            </a:r>
            <a:endParaRPr lang="ru-RU" sz="3200" b="1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95536" y="1556792"/>
            <a:ext cx="8382000" cy="47525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2.1</a:t>
            </a:r>
            <a:r>
              <a:rPr lang="ru-RU" sz="3200" dirty="0"/>
              <a:t> </a:t>
            </a:r>
            <a:r>
              <a:rPr lang="ru-RU" sz="3200" dirty="0" smtClean="0"/>
              <a:t>умение ставить цели и задачи в соответствии с возрастными и индивидуальными особенностями обучающихся (воспитанников);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2.2</a:t>
            </a:r>
            <a:r>
              <a:rPr lang="ru-RU" sz="3200" dirty="0" smtClean="0"/>
              <a:t> умение перевести тему урока в педагогическую задачу;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2.3 </a:t>
            </a:r>
            <a:r>
              <a:rPr lang="ru-RU" sz="3200" dirty="0" smtClean="0"/>
              <a:t> умение вовлечь обучающихся (воспитанников) в процесс формулирования целей и задач.</a:t>
            </a:r>
          </a:p>
        </p:txBody>
      </p:sp>
    </p:spTree>
    <p:extLst>
      <p:ext uri="{BB962C8B-B14F-4D97-AF65-F5344CB8AC3E}">
        <p14:creationId xmlns:p14="http://schemas.microsoft.com/office/powerpoint/2010/main" val="9623833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77279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3. </a:t>
            </a:r>
            <a: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Компетентность в области мотивирования обучающихся  на осуществление учебной </a:t>
            </a:r>
            <a:b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деятельности </a:t>
            </a:r>
            <a:endParaRPr lang="ru-RU" sz="3200" b="1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0345" y="2348880"/>
            <a:ext cx="9036496" cy="450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3.1 </a:t>
            </a:r>
            <a:r>
              <a:rPr lang="ru-RU" sz="3200" b="1" dirty="0" smtClean="0"/>
              <a:t>умение создавать ситуации, обеспечивающие успех в учебной</a:t>
            </a:r>
            <a:r>
              <a:rPr lang="ru-RU" sz="3200" dirty="0" smtClean="0"/>
              <a:t> </a:t>
            </a:r>
            <a:r>
              <a:rPr lang="ru-RU" sz="3200" b="1" dirty="0" smtClean="0"/>
              <a:t> деятельности,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3.2</a:t>
            </a:r>
            <a:r>
              <a:rPr lang="ru-RU" sz="3200" b="1" dirty="0" smtClean="0"/>
              <a:t> умение создавать условия обеспечения</a:t>
            </a:r>
            <a:r>
              <a:rPr lang="ru-RU" sz="3200" dirty="0" smtClean="0"/>
              <a:t> </a:t>
            </a:r>
            <a:r>
              <a:rPr lang="ru-RU" sz="3200" b="1" dirty="0" smtClean="0"/>
              <a:t>позитивной мотивации обучающихся,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3.3. </a:t>
            </a:r>
            <a:r>
              <a:rPr lang="ru-RU" sz="3200" b="1" dirty="0" smtClean="0"/>
              <a:t>умение создавать</a:t>
            </a:r>
            <a:r>
              <a:rPr lang="ru-RU" sz="3200" dirty="0" smtClean="0"/>
              <a:t> </a:t>
            </a:r>
            <a:r>
              <a:rPr lang="ru-RU" sz="3200" b="1" dirty="0" smtClean="0"/>
              <a:t>условия для </a:t>
            </a:r>
            <a:r>
              <a:rPr lang="ru-RU" sz="3200" b="1" dirty="0" err="1" smtClean="0"/>
              <a:t>самомотивирования</a:t>
            </a:r>
            <a:r>
              <a:rPr lang="ru-RU" sz="3200" b="1" dirty="0" smtClean="0"/>
              <a:t> обучающихся.</a:t>
            </a:r>
            <a:endParaRPr lang="ru-RU" sz="3200" dirty="0" smtClean="0"/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944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55119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4. </a:t>
            </a:r>
            <a: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Компетентность в области обеспечения информационной основы деятельности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23528" y="1844824"/>
            <a:ext cx="8526016" cy="4464496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r>
              <a:rPr lang="ru-RU" sz="3200" b="1" dirty="0" smtClean="0">
                <a:solidFill>
                  <a:schemeClr val="tx1"/>
                </a:solidFill>
              </a:rPr>
              <a:t>4.1</a:t>
            </a:r>
            <a:r>
              <a:rPr lang="ru-RU" sz="3200" b="1" dirty="0" smtClean="0"/>
              <a:t> компетентность в методах преподавания, </a:t>
            </a:r>
          </a:p>
          <a:p>
            <a:r>
              <a:rPr lang="ru-RU" sz="3200" b="1" dirty="0" smtClean="0"/>
              <a:t>4.2 компетентность в предмете преподавания,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4.3</a:t>
            </a:r>
            <a:r>
              <a:rPr lang="ru-RU" sz="3200" b="1" dirty="0" smtClean="0"/>
              <a:t> компетентность в субъективных условиях деятельности.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482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772793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5. </a:t>
            </a:r>
            <a: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Компетентность в области разработки программы, методических, дидактических материалов и принятии педагогических решений </a:t>
            </a:r>
            <a:endParaRPr lang="ru-RU" sz="3200" b="1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1520" y="2348880"/>
            <a:ext cx="8640960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5.1  </a:t>
            </a:r>
            <a:r>
              <a:rPr lang="ru-RU" sz="3200" dirty="0" smtClean="0"/>
              <a:t>умение выбрать и реализовать типовые образовательные программы,</a:t>
            </a:r>
          </a:p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5.2 </a:t>
            </a:r>
            <a:r>
              <a:rPr lang="ru-RU" sz="3200" dirty="0" smtClean="0"/>
              <a:t> умение разработать собственные программные, методические и дидактические материалы,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5.3  </a:t>
            </a:r>
            <a:r>
              <a:rPr lang="ru-RU" sz="3200" dirty="0" smtClean="0"/>
              <a:t>умение принимать решения в педагогических ситуациях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757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8AA91BD-06D5-4F9C-9994-9EE04A4ABA9E}" type="slidenum">
              <a:rPr lang="ru-RU" altLang="ru-RU" sz="1200" smtClean="0">
                <a:solidFill>
                  <a:srgbClr val="045C75"/>
                </a:solidFill>
              </a:rPr>
              <a:pPr/>
              <a:t>2</a:t>
            </a:fld>
            <a:endParaRPr lang="ru-RU" altLang="ru-RU" sz="1200" smtClean="0">
              <a:solidFill>
                <a:srgbClr val="045C75"/>
              </a:solidFill>
            </a:endParaRPr>
          </a:p>
        </p:txBody>
      </p:sp>
      <p:sp>
        <p:nvSpPr>
          <p:cNvPr id="8195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836712"/>
            <a:ext cx="8568952" cy="5904656"/>
          </a:xfrm>
        </p:spPr>
        <p:txBody>
          <a:bodyPr rtlCol="0">
            <a:normAutofit fontScale="90000"/>
          </a:bodyPr>
          <a:lstStyle/>
          <a:p>
            <a:pPr lvl="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Федеральный Закон</a:t>
            </a:r>
            <a:b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3200" b="1" i="1" u="sng" dirty="0">
                <a:solidFill>
                  <a:srgbClr val="C00000"/>
                </a:solidFill>
                <a:latin typeface="Times New Roman" panose="02020603050405020304" pitchFamily="18" charset="0"/>
              </a:rPr>
              <a:t>«Об образовании в Российской Федерации»</a:t>
            </a:r>
            <a:r>
              <a:rPr lang="ru-RU" alt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22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49. </a:t>
            </a:r>
            <a:r>
              <a:rPr lang="ru-RU" altLang="ru-RU" sz="2700" b="1" u="sng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</a:t>
            </a:r>
            <a:br>
              <a:rPr lang="ru-RU" altLang="ru-RU" sz="2700" b="1" u="sng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</a:t>
            </a:r>
            <a:r>
              <a:rPr lang="ru-RU" altLang="ru-RU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</a:t>
            </a:r>
            <a:r>
              <a:rPr lang="ru-RU" altLang="ru-RU" sz="27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оценки их профессиональной деятельности</a:t>
            </a:r>
            <a:r>
              <a:rPr lang="ru-RU" altLang="ru-RU" sz="2700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700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</a:t>
            </a:r>
            <a:r>
              <a:rPr lang="ru-RU" altLang="ru-RU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осуществляется аттестационными комиссиями, самостоятельно формируемыми организациями, осуществляющими образовательную деятельность</a:t>
            </a:r>
            <a:b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 </a:t>
            </a:r>
            <a:r>
              <a:rPr lang="ru-RU" altLang="ru-RU" sz="27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 осуществляется уполномоченными органами государственной власти субъектов Российской Федерации</a:t>
            </a:r>
            <a:b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4 </a:t>
            </a:r>
            <a: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порядок проведения аттестации педагогических работников устанавливается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</a:t>
            </a:r>
            <a:br>
              <a:rPr lang="ru-RU" altLang="ru-RU" sz="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700" i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6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0188"/>
            <a:ext cx="8712968" cy="886397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6.Компетентность в области организации педагогической деятельности </a:t>
            </a:r>
            <a:endParaRPr lang="ru-RU" sz="3200" b="1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8257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6.1 </a:t>
            </a:r>
            <a:r>
              <a:rPr lang="ru-RU" sz="3200" dirty="0" smtClean="0"/>
              <a:t>умение устанавливать субъект-субъектные отношения, </a:t>
            </a:r>
          </a:p>
          <a:p>
            <a:r>
              <a:rPr lang="ru-RU" sz="3200" dirty="0" smtClean="0"/>
              <a:t>6.2</a:t>
            </a:r>
            <a:r>
              <a:rPr lang="ru-RU" sz="3200" dirty="0"/>
              <a:t> </a:t>
            </a:r>
            <a:r>
              <a:rPr lang="ru-RU" sz="3200" dirty="0" smtClean="0"/>
              <a:t>умение организовать учебную  деятельность обучающихся,</a:t>
            </a:r>
          </a:p>
          <a:p>
            <a:r>
              <a:rPr lang="ru-RU" sz="3200" dirty="0" smtClean="0"/>
              <a:t> 6.3  умение реализовать педагогическое оценивание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9447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357298"/>
            <a:ext cx="9143999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001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Время, предоставляемое аттестуемому педагогу на написание конспекта урока, составляет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1,5 – 2 часа.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001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Конспект урока должен быть связан с освоением новой темы (нового учебного материала).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001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Конспект предполагает отражение основных этапов урока: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001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организационный момент, опрос учащихся по заданному на дом материалу, объяснение нового материала, закрепление учебного материала, задание на дом.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21429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МЕТОДИКА ОЦЕНКИ УРОВНЯ  КВАЛИФИКАЦИИ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ПЕДАГОГИЧЕСКИХ РАБОТНИКОВ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3124800" y="6245937"/>
            <a:ext cx="2894400" cy="47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305281" y="6245937"/>
            <a:ext cx="2285280" cy="47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300960" y="46086"/>
            <a:ext cx="8700196" cy="11622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36" tIns="45718" rIns="91436" bIns="45718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dirty="0">
                <a:solidFill>
                  <a:srgbClr val="FFFFFF"/>
                </a:solidFill>
              </a:rPr>
              <a:t>  </a:t>
            </a:r>
            <a:r>
              <a:rPr lang="ru-RU" altLang="ru-RU" sz="2400" b="1" dirty="0" smtClean="0">
                <a:solidFill>
                  <a:srgbClr val="FFFFFF"/>
                </a:solidFill>
              </a:rPr>
              <a:t> </a:t>
            </a:r>
            <a:r>
              <a:rPr lang="ru-RU" altLang="ru-RU" sz="2400" b="1" dirty="0">
                <a:solidFill>
                  <a:srgbClr val="C00000"/>
                </a:solidFill>
              </a:rPr>
              <a:t>Оформление результатов аттестации и ознакомление с ними педагогического работника.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85720" y="1214422"/>
            <a:ext cx="8542080" cy="534174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1436" tIns="45718" rIns="91436" bIns="45718"/>
          <a:lstStyle>
            <a:lvl1pPr indent="3429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>
              <a:lnSpc>
                <a:spcPct val="10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аттестации заносятся в протокол, который подписывают председатель, заместитель председателя, секретарь и присутствовавшие на заседании члены аттестационной комиссии . </a:t>
            </a:r>
          </a:p>
          <a:p>
            <a:pPr algn="just">
              <a:lnSpc>
                <a:spcPct val="100000"/>
              </a:lnSpc>
              <a:defRPr/>
            </a:pPr>
            <a:r>
              <a:rPr lang="ru-RU" alt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аттестационного листа не предусмотрено</a:t>
            </a:r>
          </a:p>
          <a:p>
            <a:pPr algn="just">
              <a:lnSpc>
                <a:spcPct val="10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должен ознакомить педагогического работника с выпиской из протокола в течение трех рабочих дней после ее составления под подпись. </a:t>
            </a:r>
          </a:p>
          <a:p>
            <a:pPr>
              <a:lnSpc>
                <a:spcPct val="10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Данный документ должен храниться в личном деле работника.</a:t>
            </a:r>
            <a:b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3124800" y="6245937"/>
            <a:ext cx="2894400" cy="47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5299" name="Text Box 2"/>
          <p:cNvSpPr txBox="1">
            <a:spLocks noChangeArrowheads="1"/>
          </p:cNvSpPr>
          <p:nvPr/>
        </p:nvSpPr>
        <p:spPr bwMode="auto">
          <a:xfrm>
            <a:off x="305281" y="6245937"/>
            <a:ext cx="2285280" cy="475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300960" y="46085"/>
            <a:ext cx="8511840" cy="13249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36" tIns="45718" rIns="91436" bIns="45718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9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285720" y="587582"/>
            <a:ext cx="8648040" cy="568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36" tIns="45718" rIns="91436" bIns="45718"/>
          <a:lstStyle/>
          <a:p>
            <a:pPr indent="311045">
              <a:buClr>
                <a:srgbClr val="0000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ru-RU" altLang="ru-RU" sz="3600" dirty="0"/>
              <a:t> Сохранение  результатов аттестации, проводимой в целях соответствия работников занимаемой должности, после увольнения </a:t>
            </a:r>
            <a:r>
              <a:rPr lang="ru-RU" altLang="ru-RU" sz="3600" b="1" dirty="0"/>
              <a:t>не предусмотрено</a:t>
            </a:r>
          </a:p>
          <a:p>
            <a:pPr indent="311045" algn="just">
              <a:buClr>
                <a:srgbClr val="0000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ru-RU" altLang="ru-RU" sz="3600" dirty="0"/>
          </a:p>
          <a:p>
            <a:pPr indent="311045">
              <a:buClr>
                <a:srgbClr val="0000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ru-RU" altLang="ru-RU" sz="3600" dirty="0"/>
              <a:t>По новому месту работы аттестация педагогического работника проводится на общих основаниях.</a:t>
            </a:r>
          </a:p>
          <a:p>
            <a:pPr indent="311045" algn="just">
              <a:buClr>
                <a:srgbClr val="000000"/>
              </a:buCl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ru-RU" altLang="ru-RU" sz="2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 bwMode="auto">
          <a:xfrm>
            <a:off x="323528" y="188640"/>
            <a:ext cx="8229600" cy="7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0" indent="0" algn="ctr" eaLnBrk="1" hangingPunct="1">
              <a:buNone/>
            </a:pPr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</a:rPr>
              <a:t>ОБЯЗАТЕЛЬНАЯ 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АТТЕСТАЦИЯ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512" y="1071546"/>
            <a:ext cx="8750206" cy="5500726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dirty="0" smtClean="0"/>
              <a:t>Педагогические работники, осуществляющие педагогическую работу </a:t>
            </a:r>
            <a:r>
              <a:rPr lang="ru-RU" sz="5100" b="1" dirty="0" smtClean="0">
                <a:solidFill>
                  <a:srgbClr val="0070C0"/>
                </a:solidFill>
              </a:rPr>
              <a:t>по совместительству</a:t>
            </a:r>
            <a:r>
              <a:rPr lang="ru-RU" sz="5100" dirty="0" smtClean="0"/>
              <a:t>, то есть у другого работодателя, в том числе в такой же должности, что и по основному месту работы, и не имеющие квалификационной категории, </a:t>
            </a:r>
            <a:r>
              <a:rPr lang="ru-RU" sz="5100" b="1" dirty="0" smtClean="0">
                <a:solidFill>
                  <a:srgbClr val="0070C0"/>
                </a:solidFill>
              </a:rPr>
              <a:t>проходят</a:t>
            </a:r>
            <a:r>
              <a:rPr lang="ru-RU" sz="5100" dirty="0" smtClean="0"/>
              <a:t> аттестацию в целях подтверждения соответствия занимаемой должности на общих основаниях (пункт 1 Порядка аттестации) независимо от того, что аттестация по одноименной должности была проведена по месту основной работы. Необходимость и сроки проведения такой аттестации определяются работодателем самостоятельно с учетом положений, предусмотренных пунктами 5 и 22 Порядка аттестации.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325" cy="2952750"/>
          </a:xfrm>
        </p:spPr>
        <p:txBody>
          <a:bodyPr>
            <a:normAutofit fontScale="9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A50021"/>
                </a:solidFill>
              </a:rPr>
              <a:t>Результаты аттестации педагогических работников</a:t>
            </a:r>
            <a:r>
              <a:rPr lang="ru-RU" sz="2800" dirty="0" smtClean="0">
                <a:solidFill>
                  <a:srgbClr val="A50021"/>
                </a:solidFill>
              </a:rPr>
              <a:t>, </a:t>
            </a:r>
            <a:r>
              <a:rPr lang="ru-RU" sz="2800" b="1" dirty="0" smtClean="0">
                <a:solidFill>
                  <a:srgbClr val="A50021"/>
                </a:solidFill>
              </a:rPr>
              <a:t>проводимых с целью подтверждения их СЗД, в трудовую книжку педагогического работника не вносятся. Сведения вносятся только в личную карточку работника (форма № Т-2), утвержденную постановлением Госкомстата России от 05.01.2004 №1, содержащую раздел </a:t>
            </a:r>
            <a:r>
              <a:rPr lang="en-US" sz="2800" b="1" dirty="0" smtClean="0">
                <a:solidFill>
                  <a:srgbClr val="A50021"/>
                </a:solidFill>
              </a:rPr>
              <a:t>IV </a:t>
            </a:r>
            <a:r>
              <a:rPr lang="tt-RU" sz="2800" b="1" dirty="0" smtClean="0">
                <a:solidFill>
                  <a:srgbClr val="A50021"/>
                </a:solidFill>
              </a:rPr>
              <a:t>“Аттеста</a:t>
            </a:r>
            <a:r>
              <a:rPr lang="ru-RU" sz="2800" b="1" dirty="0" err="1" smtClean="0">
                <a:solidFill>
                  <a:srgbClr val="A50021"/>
                </a:solidFill>
              </a:rPr>
              <a:t>ция</a:t>
            </a:r>
            <a:r>
              <a:rPr lang="ru-RU" sz="2800" b="1" dirty="0" smtClean="0">
                <a:solidFill>
                  <a:srgbClr val="A50021"/>
                </a:solidFill>
              </a:rPr>
              <a:t>».</a:t>
            </a:r>
          </a:p>
        </p:txBody>
      </p:sp>
      <p:sp>
        <p:nvSpPr>
          <p:cNvPr id="19459" name="Rectangle 85"/>
          <p:cNvSpPr>
            <a:spLocks noChangeArrowheads="1"/>
          </p:cNvSpPr>
          <p:nvPr/>
        </p:nvSpPr>
        <p:spPr bwMode="auto">
          <a:xfrm>
            <a:off x="0" y="2654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87213" name="Group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23955"/>
              </p:ext>
            </p:extLst>
          </p:nvPr>
        </p:nvGraphicFramePr>
        <p:xfrm>
          <a:off x="107950" y="3284538"/>
          <a:ext cx="8785225" cy="3200400"/>
        </p:xfrm>
        <a:graphic>
          <a:graphicData uri="http://schemas.openxmlformats.org/drawingml/2006/table">
            <a:tbl>
              <a:tblPr/>
              <a:tblGrid>
                <a:gridCol w="1079500"/>
                <a:gridCol w="2613025"/>
                <a:gridCol w="820738"/>
                <a:gridCol w="1030287"/>
                <a:gridCol w="3241675"/>
              </a:tblGrid>
              <a:tr h="56991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аттестации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комиссии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 (протокол)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14.05.2014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Соответствует занимаемой должности учителя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14.05.2014г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а/к от 14.05.2014г, приказ (распоряжение)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05.06.2014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№12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CA4E892C-30EB-4B0F-8F47-4CC34C2099C9}" type="slidenum">
              <a:rPr lang="ru-RU" altLang="ru-RU" sz="1200">
                <a:latin typeface="Verdana" pitchFamily="34" charset="0"/>
              </a:rPr>
              <a:pPr algn="r" eaLnBrk="1" hangingPunct="1"/>
              <a:t>26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40963" name="AutoShape 7"/>
          <p:cNvSpPr>
            <a:spLocks noChangeArrowheads="1"/>
          </p:cNvSpPr>
          <p:nvPr/>
        </p:nvSpPr>
        <p:spPr bwMode="auto">
          <a:xfrm>
            <a:off x="900113" y="188913"/>
            <a:ext cx="7272337" cy="60563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Приказ МО и Н РФ </a:t>
            </a: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от 07 апреля 2014 г. № 276</a:t>
            </a:r>
          </a:p>
          <a:p>
            <a:pPr algn="ctr" eaLnBrk="1" hangingPunct="1"/>
            <a:endParaRPr lang="ru-RU" altLang="ru-RU" sz="3200" b="1" dirty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i="1" dirty="0">
                <a:latin typeface="Times New Roman" pitchFamily="18" charset="0"/>
              </a:rPr>
              <a:t> </a:t>
            </a:r>
            <a:r>
              <a:rPr lang="ru-RU" altLang="ru-RU" sz="2800" b="1" i="1" u="sng" dirty="0">
                <a:latin typeface="Times New Roman" pitchFamily="18" charset="0"/>
              </a:rPr>
              <a:t>«</a:t>
            </a:r>
            <a:r>
              <a:rPr lang="ru-RU" altLang="ru-RU" sz="2800" b="1" u="sng" dirty="0">
                <a:latin typeface="Times New Roman" pitchFamily="18" charset="0"/>
              </a:rPr>
              <a:t>О порядке проведения аттестации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 педагогических  работников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организаций, осуществляющих 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образовательную  деятельность »</a:t>
            </a:r>
          </a:p>
          <a:p>
            <a:pPr algn="ctr" eaLnBrk="1" hangingPunct="1"/>
            <a:r>
              <a:rPr lang="ru-RU" altLang="ru-RU" sz="2800" b="1" u="sng" dirty="0">
                <a:solidFill>
                  <a:srgbClr val="FF0000"/>
                </a:solidFill>
                <a:latin typeface="Times New Roman" pitchFamily="18" charset="0"/>
              </a:rPr>
              <a:t>(заявительная аттестация)</a:t>
            </a:r>
          </a:p>
          <a:p>
            <a:pPr algn="ctr" eaLnBrk="1" hangingPunct="1"/>
            <a:endParaRPr lang="ru-RU" altLang="ru-RU" sz="2800" b="1" u="sng" dirty="0">
              <a:latin typeface="Times New Roman" pitchFamily="18" charset="0"/>
            </a:endParaRPr>
          </a:p>
        </p:txBody>
      </p:sp>
      <p:sp>
        <p:nvSpPr>
          <p:cNvPr id="40964" name="Rectangle 9"/>
          <p:cNvSpPr>
            <a:spLocks noChangeArrowheads="1"/>
          </p:cNvSpPr>
          <p:nvPr/>
        </p:nvSpPr>
        <p:spPr bwMode="auto">
          <a:xfrm>
            <a:off x="323850" y="495300"/>
            <a:ext cx="784860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000" b="1" u="sng" dirty="0">
                <a:solidFill>
                  <a:srgbClr val="C00000"/>
                </a:solidFill>
                <a:latin typeface="Times New Roman" pitchFamily="18" charset="0"/>
              </a:rPr>
              <a:t>Федеральные документы </a:t>
            </a:r>
            <a:r>
              <a:rPr lang="ru-RU" altLang="ru-RU" sz="3600" b="1" u="sng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altLang="ru-RU" sz="3600" b="1" u="sng" dirty="0">
                <a:solidFill>
                  <a:srgbClr val="C00000"/>
                </a:solidFill>
                <a:latin typeface="Times New Roman" pitchFamily="18" charset="0"/>
              </a:rPr>
            </a:br>
            <a:endParaRPr lang="ru-RU" altLang="ru-RU" sz="3600" b="1" u="sng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31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CB30DF79-C70D-4B4B-BE00-47FE8043BDA4}" type="slidenum">
              <a:rPr lang="ru-RU" altLang="ru-RU" sz="1200">
                <a:latin typeface="Verdana" pitchFamily="34" charset="0"/>
              </a:rPr>
              <a:pPr algn="r" eaLnBrk="1" hangingPunct="1"/>
              <a:t>27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23850" y="260350"/>
            <a:ext cx="8461375" cy="60039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b="1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33796" name="Заголовок 2"/>
          <p:cNvSpPr>
            <a:spLocks/>
          </p:cNvSpPr>
          <p:nvPr/>
        </p:nvSpPr>
        <p:spPr bwMode="auto">
          <a:xfrm>
            <a:off x="395288" y="765175"/>
            <a:ext cx="85169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</a:rPr>
              <a:t>Аттестация для присвоения квалификационных категорий</a:t>
            </a:r>
            <a:b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</a:rPr>
              <a:t> (первой или высшей)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95288" y="1989138"/>
            <a:ext cx="8424862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    </a:t>
            </a:r>
            <a:r>
              <a:rPr lang="ru-RU" altLang="ru-RU" sz="2800" b="1" dirty="0">
                <a:latin typeface="Times New Roman" pitchFamily="18" charset="0"/>
              </a:rPr>
              <a:t>Проводится по заявлению педагогических работников  до истечения срока  имеющейся квалификационной категории  </a:t>
            </a:r>
          </a:p>
          <a:p>
            <a:pPr eaLnBrk="1" hangingPunct="1"/>
            <a:r>
              <a:rPr lang="ru-RU" altLang="ru-RU" sz="2800" b="1" dirty="0">
                <a:latin typeface="Times New Roman" pitchFamily="18" charset="0"/>
              </a:rPr>
              <a:t>     </a:t>
            </a:r>
          </a:p>
          <a:p>
            <a:pPr eaLnBrk="1" hangingPunct="1"/>
            <a:r>
              <a:rPr lang="ru-RU" altLang="ru-RU" sz="2800" b="1" dirty="0">
                <a:latin typeface="Times New Roman" pitchFamily="18" charset="0"/>
              </a:rPr>
              <a:t> Досрочная аттестация  разрешается через 2 года после предыдущей аттестации</a:t>
            </a:r>
          </a:p>
          <a:p>
            <a:pPr eaLnBrk="1" hangingPunct="1">
              <a:buFontTx/>
              <a:buChar char="-"/>
            </a:pPr>
            <a:endParaRPr lang="ru-RU" altLang="ru-RU" sz="2800" b="1" dirty="0">
              <a:latin typeface="Times New Roman" pitchFamily="18" charset="0"/>
            </a:endParaRPr>
          </a:p>
          <a:p>
            <a:pPr eaLnBrk="1" hangingPunct="1"/>
            <a:r>
              <a:rPr lang="ru-RU" altLang="ru-RU" sz="2800" b="1" i="1" dirty="0">
                <a:latin typeface="Times New Roman" pitchFamily="18" charset="0"/>
              </a:rPr>
              <a:t>Процедура аттестации: экспертная оценка.</a:t>
            </a:r>
          </a:p>
          <a:p>
            <a:pPr eaLnBrk="1" hangingPunct="1"/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260350"/>
            <a:ext cx="8640762" cy="65079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24.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Аттестация педагогических работников в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целях установления квалификационной категории</a:t>
            </a:r>
            <a:r>
              <a:rPr lang="ru-RU" sz="2200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проводится по их желанию.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результатам аттестации педагогическим работникам устанавливается первая или высшая квалификационная категория.</a:t>
            </a:r>
          </a:p>
          <a:p>
            <a:pPr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Квалификационная категория устанавливается сроком на 5 лет. Срок действия квалификационной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категории продлению не подлежит.</a:t>
            </a:r>
          </a:p>
          <a:p>
            <a:pPr>
              <a:defRPr/>
            </a:pP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Аттестация педагогических работников проводится на основании их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заявлений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29. Заявления о проведении аттестации подаются педагогическими работниками независимо от продолжительности работы в организации, в том числе в </a:t>
            </a:r>
            <a:r>
              <a:rPr lang="ru-RU" sz="2200" b="1" u="sng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период нахождения в отпуске по уходу за ребенком.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30. Заявления о проведении аттестации в целях установления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высшей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квалификационной категории по должности, по которой аттестация будет проводиться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впервые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подаются педагогическими работниками </a:t>
            </a:r>
            <a:r>
              <a:rPr lang="ru-RU" sz="2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ранее чем через два года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после установления по этой должности первой квалификационной категории.</a:t>
            </a:r>
            <a:endParaRPr lang="ru-RU" sz="22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" y="267230"/>
            <a:ext cx="8944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defRPr/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</a:p>
          <a:p>
            <a:pPr eaLnBrk="0" hangingPunct="0">
              <a:defRPr/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249861043"/>
              </p:ext>
            </p:extLst>
          </p:nvPr>
        </p:nvGraphicFramePr>
        <p:xfrm>
          <a:off x="0" y="2924944"/>
          <a:ext cx="9001156" cy="3933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73445" y="5238763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Образовательная организация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29520" y="39957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МОиН</a:t>
            </a: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 РТ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19613" y="165114"/>
            <a:ext cx="6893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Педагогическая аттестация </a:t>
            </a:r>
          </a:p>
          <a:p>
            <a:pPr algn="ctr"/>
            <a:r>
              <a:rPr lang="ru-RU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на портале </a:t>
            </a:r>
            <a:r>
              <a:rPr lang="en-US" sz="28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edu.tatar.ru</a:t>
            </a:r>
            <a:endParaRPr lang="ru-RU" sz="2800" dirty="0">
              <a:solidFill>
                <a:srgbClr val="09025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300192" y="3789040"/>
            <a:ext cx="421058" cy="3810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6246340" y="4365104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Tahoma" pitchFamily="34" charset="0"/>
                <a:ea typeface="+mj-ea"/>
                <a:cs typeface="Tahoma" pitchFamily="34" charset="0"/>
              </a:rPr>
              <a:t>Эксперты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-25583" y="0"/>
            <a:ext cx="1805118" cy="6858000"/>
            <a:chOff x="-25583" y="0"/>
            <a:chExt cx="1805118" cy="6858000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25583" y="0"/>
              <a:ext cx="1403648" cy="6858000"/>
            </a:xfrm>
            <a:prstGeom prst="rect">
              <a:avLst/>
            </a:prstGeom>
          </p:spPr>
        </p:pic>
        <p:pic>
          <p:nvPicPr>
            <p:cNvPr id="16" name="Picture 2" descr="C:\Users\Afanaseva\Desktop\сам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733" y="319842"/>
              <a:ext cx="658802" cy="644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06" y="1543473"/>
            <a:ext cx="3464614" cy="2755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2796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395288" y="333375"/>
            <a:ext cx="8461375" cy="5616575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solidFill>
                  <a:schemeClr val="bg2">
                    <a:lumMod val="10000"/>
                  </a:schemeClr>
                </a:solidFill>
              </a:rPr>
              <a:t>Приказом </a:t>
            </a:r>
            <a:r>
              <a:rPr lang="ru-RU" altLang="ru-RU" sz="3200" dirty="0" err="1" smtClean="0">
                <a:solidFill>
                  <a:schemeClr val="bg2">
                    <a:lumMod val="10000"/>
                  </a:schemeClr>
                </a:solidFill>
              </a:rPr>
              <a:t>Минобрнауки</a:t>
            </a:r>
            <a:r>
              <a:rPr lang="ru-RU" altLang="ru-RU" sz="3200" dirty="0" smtClean="0">
                <a:solidFill>
                  <a:schemeClr val="bg2">
                    <a:lumMod val="10000"/>
                  </a:schemeClr>
                </a:solidFill>
              </a:rPr>
              <a:t> РФ </a:t>
            </a:r>
            <a:r>
              <a:rPr lang="ru-RU" altLang="ru-RU" sz="3200" b="1" u="sng" dirty="0" smtClean="0">
                <a:solidFill>
                  <a:srgbClr val="C00000"/>
                </a:solidFill>
              </a:rPr>
              <a:t>от 7 апреля 2014 года N 276</a:t>
            </a:r>
            <a:r>
              <a:rPr lang="ru-RU" altLang="ru-RU" sz="3200" dirty="0" smtClean="0">
                <a:solidFill>
                  <a:srgbClr val="C00000"/>
                </a:solidFill>
              </a:rPr>
              <a:t> </a:t>
            </a:r>
            <a:r>
              <a:rPr lang="ru-RU" altLang="ru-RU" sz="3200" dirty="0" smtClean="0">
                <a:solidFill>
                  <a:schemeClr val="bg2">
                    <a:lumMod val="10000"/>
                  </a:schemeClr>
                </a:solidFill>
              </a:rPr>
              <a:t>(зарегистрировано в Минюсте РФ 23 мая 2014 г. Регистрационный N 32408) утвержден новый </a:t>
            </a:r>
            <a:r>
              <a:rPr lang="ru-RU" altLang="ru-RU" sz="3200" b="1" u="sng" dirty="0" smtClean="0">
                <a:solidFill>
                  <a:srgbClr val="C00000"/>
                </a:solidFill>
              </a:rPr>
              <a:t>Порядок проведения аттестации педагогических работников организаций, осуществляющих образовательную деятельность</a:t>
            </a:r>
            <a:r>
              <a:rPr lang="ru-RU" altLang="ru-RU" sz="3200" b="1" dirty="0" smtClean="0">
                <a:solidFill>
                  <a:srgbClr val="C00000"/>
                </a:solidFill>
              </a:rPr>
              <a:t>.</a:t>
            </a: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В связи с чем, приказ </a:t>
            </a:r>
            <a:r>
              <a:rPr lang="ru-RU" altLang="ru-RU" sz="2400" dirty="0" err="1" smtClean="0">
                <a:solidFill>
                  <a:schemeClr val="bg2">
                    <a:lumMod val="10000"/>
                  </a:schemeClr>
                </a:solidFill>
              </a:rPr>
              <a:t>Минобрнауки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altLang="ru-RU" sz="2400" u="sng" dirty="0" smtClean="0">
                <a:solidFill>
                  <a:schemeClr val="bg2">
                    <a:lumMod val="10000"/>
                  </a:schemeClr>
                </a:solidFill>
              </a:rPr>
              <a:t>РФ </a:t>
            </a:r>
            <a:r>
              <a:rPr lang="ru-RU" altLang="ru-RU" sz="2400" b="1" u="sng" dirty="0" smtClean="0">
                <a:solidFill>
                  <a:schemeClr val="bg2">
                    <a:lumMod val="10000"/>
                  </a:schemeClr>
                </a:solidFill>
              </a:rPr>
              <a:t>от 24 марта 2010 г.  N 209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  «О  Порядке   аттестации педагогических работников государственных и муниципальных образовательных учреждений» (зарегистрирован Минюстом РФ  26 апреля 2010 г., регистрационный N 16999) </a:t>
            </a:r>
            <a:r>
              <a:rPr lang="ru-RU" altLang="ru-RU" sz="2400" b="1" u="sng" dirty="0" smtClean="0">
                <a:solidFill>
                  <a:schemeClr val="bg2">
                    <a:lumMod val="10000"/>
                  </a:schemeClr>
                </a:solidFill>
              </a:rPr>
              <a:t>утрачивает силу.</a:t>
            </a:r>
            <a:endParaRPr lang="ru-RU" altLang="ru-RU" sz="2400" b="1" i="1" u="sng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99501176"/>
              </p:ext>
            </p:extLst>
          </p:nvPr>
        </p:nvGraphicFramePr>
        <p:xfrm>
          <a:off x="107504" y="556993"/>
          <a:ext cx="8928992" cy="66446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680520"/>
                <a:gridCol w="4248472"/>
              </a:tblGrid>
              <a:tr h="1700917">
                <a:tc>
                  <a:txBody>
                    <a:bodyPr/>
                    <a:lstStyle/>
                    <a:p>
                      <a:pPr algn="ctr"/>
                      <a:r>
                        <a:rPr lang="en-US" sz="22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r>
                        <a:rPr lang="ru-RU" sz="22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en-US" sz="2200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этап  </a:t>
                      </a:r>
                      <a:endParaRPr lang="ru-RU" sz="2200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US" sz="2200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подача и приём  заявлений на аттестацию</a:t>
                      </a:r>
                      <a:endParaRPr lang="ru-RU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u="sng" dirty="0" smtClean="0"/>
                        <a:t>I</a:t>
                      </a:r>
                      <a:r>
                        <a:rPr lang="en-US" sz="2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r>
                        <a:rPr lang="ru-RU" sz="2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b="1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этап</a:t>
                      </a:r>
                      <a:r>
                        <a:rPr lang="ru-RU" sz="2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200" b="1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подача документов на аттестацию  </a:t>
                      </a:r>
                    </a:p>
                    <a:p>
                      <a:pPr algn="ctr"/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(для заявлений со статусом:  Утверждено)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60960" marB="60960"/>
                </a:tc>
              </a:tr>
              <a:tr h="551591"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Заполнение  заявления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Формирование пакета документов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1334789"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Прохождение компьютерного тестирования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Согласование в образовательной организации, муниципальном районе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1261555"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Согласование в образовательной организации, муниципальном районе и  МОиН  РТ (Утверждено/Отклонено)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Экспертиза для пакетов со свойством –</a:t>
                      </a:r>
                      <a:r>
                        <a:rPr lang="ru-RU" sz="2200" b="1" i="1" u="none" baseline="0" dirty="0" smtClean="0">
                          <a:solidFill>
                            <a:schemeClr val="tx2"/>
                          </a:solidFill>
                          <a:effectLst/>
                        </a:rPr>
                        <a:t> «</a:t>
                      </a:r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не льготный»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681545">
                <a:tc>
                  <a:txBody>
                    <a:bodyPr/>
                    <a:lstStyle/>
                    <a:p>
                      <a:endParaRPr lang="ru-RU" sz="2200" b="1" i="1" u="none" dirty="0"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22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Решение аттестационной комиссии</a:t>
                      </a:r>
                      <a:endParaRPr lang="ru-RU" sz="22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50134" y="22385"/>
            <a:ext cx="6893152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smtClean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Этапы аттестации</a:t>
            </a:r>
            <a:endParaRPr lang="ru-RU" sz="3200" b="1" dirty="0">
              <a:solidFill>
                <a:srgbClr val="C00000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86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512" y="285728"/>
            <a:ext cx="8712968" cy="635798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Первая квалификационная категория педагогическим работникам устанавливается на основе: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стабильных положительных результатов освоения обучающимися образовательных программ по итогам мониторингов, проводимых организацией;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стабильных положительных результатов освоения обучающимися образовательных программ по итогам мониторинга системы образования, проводимого в порядке, установленном постановлением Правительства Российской Федерации от 5 августа 2013 г. № 662*(5);</a:t>
            </a:r>
          </a:p>
          <a:p>
            <a:pPr marL="4572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386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188640"/>
            <a:ext cx="885698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</a:rPr>
              <a:t>Первая квалификационная категория педагогическим работникам устанавливается на </a:t>
            </a:r>
            <a:r>
              <a:rPr lang="ru-RU" sz="2800" dirty="0" smtClean="0">
                <a:solidFill>
                  <a:srgbClr val="C00000"/>
                </a:solidFill>
              </a:rPr>
              <a:t>основе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1772816"/>
            <a:ext cx="8640960" cy="482453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выявления развития у обучающихся способностей к научной (интеллектуальной), творческой, физкультурно-спортивной деятельности;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личного вклада в повышение качества образования, совершенствования методов обучения и воспитания, транслирования в педагогических коллективах опыта практических результатов своей профессиональной деятельности, активного участия в работе методических объединений педагогических работников организации.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85728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квалификационная категория педагогическим работникам устанавливается на основе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30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260648"/>
            <a:ext cx="912797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1F764F7C-943A-426E-893C-2C95B0FB853A}" type="slidenum">
              <a:rPr lang="ru-RU" altLang="ru-RU" sz="1200">
                <a:latin typeface="Verdana" pitchFamily="34" charset="0"/>
              </a:rPr>
              <a:pPr algn="r" eaLnBrk="1" hangingPunct="1"/>
              <a:t>35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250825" y="333375"/>
            <a:ext cx="8569325" cy="633571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ОРГАНИЗАЦИЯ ЗАЯВИТЕЛЬНОЙ АТТЕСТАЦИИ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8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457200" indent="-457200" algn="just" eaLnBrk="1" hangingPunct="1">
              <a:spcBef>
                <a:spcPct val="0"/>
              </a:spcBef>
              <a:buClrTx/>
              <a:buSzTx/>
              <a:buFontTx/>
              <a:buAutoNum type="arabicPeriod"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Подача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заявления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на аттестацию, </a:t>
            </a:r>
          </a:p>
          <a:p>
            <a:pPr marL="457200" indent="-457200"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профессиональное  </a:t>
            </a:r>
            <a:r>
              <a:rPr lang="ru-RU" altLang="ru-RU" sz="2800" b="1" i="1" dirty="0" smtClean="0">
                <a:solidFill>
                  <a:schemeClr val="tx1"/>
                </a:solidFill>
                <a:latin typeface="Times New Roman" pitchFamily="18" charset="0"/>
              </a:rPr>
              <a:t>тестирование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2. Издание приказа МО и Н РТ о проведении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аттестации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3.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Проведение</a:t>
            </a:r>
            <a:r>
              <a:rPr lang="ru-RU" altLang="ru-RU" sz="2800" b="1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экспертизы 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в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системе, </a:t>
            </a: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подготовка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i="1" dirty="0" smtClean="0">
                <a:solidFill>
                  <a:schemeClr val="tx1"/>
                </a:solidFill>
                <a:latin typeface="Times New Roman" pitchFamily="18" charset="0"/>
              </a:rPr>
              <a:t> для экспертов листа самооценки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Заполнение экспертных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заключений в ИС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4.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Подача документов через ИС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5. 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Проведение </a:t>
            </a:r>
            <a:r>
              <a:rPr lang="ru-RU" altLang="ru-RU" sz="2800" b="1" dirty="0">
                <a:solidFill>
                  <a:schemeClr val="tx1"/>
                </a:solidFill>
                <a:latin typeface="Times New Roman" pitchFamily="18" charset="0"/>
              </a:rPr>
              <a:t>заседания</a:t>
            </a:r>
            <a:r>
              <a:rPr lang="ru-RU" altLang="ru-RU" sz="2800" dirty="0">
                <a:solidFill>
                  <a:schemeClr val="tx1"/>
                </a:solidFill>
                <a:latin typeface="Times New Roman" pitchFamily="18" charset="0"/>
              </a:rPr>
              <a:t> АК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МО и Н РТ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с приглашением аттестуемых на первую 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 высшую категорию</a:t>
            </a:r>
            <a:endParaRPr lang="ru-RU" altLang="ru-RU" sz="28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6. Издание </a:t>
            </a: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приказа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МО и Н РТ об итогах аттестации,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размещение в Системе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</a:rPr>
              <a:t>Аттестационные листы отменены</a:t>
            </a:r>
          </a:p>
        </p:txBody>
      </p:sp>
    </p:spTree>
    <p:extLst>
      <p:ext uri="{BB962C8B-B14F-4D97-AF65-F5344CB8AC3E}">
        <p14:creationId xmlns:p14="http://schemas.microsoft.com/office/powerpoint/2010/main" val="2951798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1" y="35705"/>
            <a:ext cx="9044741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4817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9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1190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828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42001" y="980728"/>
            <a:ext cx="7886774" cy="252376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" indent="0" algn="ctr">
              <a:buNone/>
            </a:pP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 </a:t>
            </a:r>
          </a:p>
          <a:p>
            <a:pPr marL="45720" indent="0" algn="ctr">
              <a:buNone/>
            </a:pPr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marL="45720" indent="0" algn="ctr">
              <a:buNone/>
            </a:pPr>
            <a:endParaRPr lang="ru-RU" sz="5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66" y="2967335"/>
            <a:ext cx="9047669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Игътибарыгыз</a:t>
            </a:r>
            <a:r>
              <a:rPr lang="ru-RU" sz="5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0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өчен</a:t>
            </a:r>
            <a:r>
              <a:rPr lang="ru-RU" sz="5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0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рәхмәт</a:t>
            </a:r>
            <a:r>
              <a:rPr lang="ru-RU" sz="5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988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44CD3B-B7A4-4D74-BE95-C3C45820F5CA}" type="slidenum">
              <a:rPr lang="ru-RU" altLang="ru-RU" smtClean="0">
                <a:solidFill>
                  <a:srgbClr val="045C75"/>
                </a:solidFill>
              </a:rPr>
              <a:pPr/>
              <a:t>4</a:t>
            </a:fld>
            <a:endParaRPr lang="ru-RU" altLang="ru-RU" smtClean="0">
              <a:solidFill>
                <a:srgbClr val="045C75"/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51974"/>
            <a:ext cx="7920037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79512" y="116632"/>
            <a:ext cx="8856984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Должности иных педагогических </a:t>
            </a:r>
            <a:endParaRPr lang="ru-RU" alt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работников</a:t>
            </a:r>
            <a:endParaRPr lang="ru-RU" alt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alt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Инструктор-методист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Инструктор по труду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Концертмейстер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Логопед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Мастер производственного обучения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Методист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r>
              <a:rPr lang="ru-RU" altLang="ru-RU" sz="22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Педагог-библиотекарь</a:t>
            </a:r>
          </a:p>
          <a:p>
            <a:r>
              <a:rPr lang="ru-RU" alt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Педагог-организатор</a:t>
            </a:r>
          </a:p>
          <a:p>
            <a:endParaRPr lang="ru-RU" alt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alt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r>
              <a:rPr lang="ru-RU" alt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</a:t>
            </a:r>
            <a:r>
              <a:rPr lang="ru-RU" alt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 безопасности жизнедеятельности</a:t>
            </a:r>
          </a:p>
          <a:p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физического воспитания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Социальный педагог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вожатый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инструктор-методист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методист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педагог дополнительного образования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Старший тренер-преподаватель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Тренер-преподаватель</a:t>
            </a:r>
          </a:p>
          <a:p>
            <a:r>
              <a:rPr lang="ru-RU" altLang="ru-RU" sz="2200" b="1" dirty="0" err="1">
                <a:latin typeface="Times New Roman" pitchFamily="18" charset="0"/>
                <a:cs typeface="Times New Roman" pitchFamily="18" charset="0"/>
              </a:rPr>
              <a:t>Тьютор</a:t>
            </a:r>
            <a:endParaRPr lang="ru-RU" altLang="ru-RU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</a:p>
          <a:p>
            <a:r>
              <a:rPr lang="ru-RU" altLang="ru-RU" sz="2200" b="1" dirty="0"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7187"/>
            <a:ext cx="68678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</a:rPr>
              <a:t>Два вида аттестации для педагогов</a:t>
            </a:r>
            <a:r>
              <a:rPr lang="ru-RU" altLang="ru-RU" sz="3200" b="1" dirty="0">
                <a:latin typeface="Times New Roman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2474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u="sng" dirty="0">
                <a:solidFill>
                  <a:srgbClr val="FF0000"/>
                </a:solidFill>
                <a:latin typeface="Times New Roman" pitchFamily="18" charset="0"/>
              </a:rPr>
              <a:t>1 вид:  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с целью </a:t>
            </a:r>
            <a:r>
              <a:rPr lang="ru-RU" alt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подтверждения</a:t>
            </a:r>
          </a:p>
          <a:p>
            <a:r>
              <a:rPr lang="ru-RU" alt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соответствия занимаемой должности</a:t>
            </a:r>
          </a:p>
          <a:p>
            <a:r>
              <a:rPr lang="ru-RU" alt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на уровне ОУ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501008"/>
            <a:ext cx="771775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u="sng" dirty="0">
                <a:solidFill>
                  <a:srgbClr val="FF0000"/>
                </a:solidFill>
                <a:latin typeface="Times New Roman" pitchFamily="18" charset="0"/>
              </a:rPr>
              <a:t>2 вид:  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для установления соответствия </a:t>
            </a:r>
          </a:p>
          <a:p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уровня квалификации требованиям</a:t>
            </a:r>
          </a:p>
          <a:p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 квалификационной категории</a:t>
            </a:r>
          </a:p>
          <a:p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(первой или высшей)</a:t>
            </a:r>
          </a:p>
        </p:txBody>
      </p:sp>
    </p:spTree>
    <p:extLst>
      <p:ext uri="{BB962C8B-B14F-4D97-AF65-F5344CB8AC3E}">
        <p14:creationId xmlns:p14="http://schemas.microsoft.com/office/powerpoint/2010/main" val="220509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D081041D-D1E2-4570-91C9-BA37CEFD5FED}" type="slidenum">
              <a:rPr lang="ru-RU" altLang="ru-RU" sz="1200">
                <a:latin typeface="Verdana" pitchFamily="34" charset="0"/>
              </a:rPr>
              <a:pPr algn="r" eaLnBrk="1" hangingPunct="1"/>
              <a:t>7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26627" name="AutoShape 7"/>
          <p:cNvSpPr>
            <a:spLocks noChangeArrowheads="1"/>
          </p:cNvSpPr>
          <p:nvPr/>
        </p:nvSpPr>
        <p:spPr bwMode="auto">
          <a:xfrm>
            <a:off x="467545" y="188912"/>
            <a:ext cx="8208912" cy="6408439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Приказ МО и Н РФ </a:t>
            </a:r>
          </a:p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от 07 апреля 2014 г. № 276</a:t>
            </a:r>
          </a:p>
          <a:p>
            <a:pPr algn="ctr" eaLnBrk="1" hangingPunct="1"/>
            <a:endParaRPr lang="ru-RU" altLang="ru-RU" sz="3200" b="1" dirty="0"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i="1" dirty="0">
                <a:latin typeface="Times New Roman" pitchFamily="18" charset="0"/>
              </a:rPr>
              <a:t> </a:t>
            </a:r>
            <a:r>
              <a:rPr lang="ru-RU" altLang="ru-RU" sz="2800" b="1" i="1" u="sng" dirty="0">
                <a:latin typeface="Times New Roman" pitchFamily="18" charset="0"/>
              </a:rPr>
              <a:t>«</a:t>
            </a:r>
            <a:r>
              <a:rPr lang="ru-RU" altLang="ru-RU" sz="2800" b="1" u="sng" dirty="0">
                <a:latin typeface="Times New Roman" pitchFamily="18" charset="0"/>
              </a:rPr>
              <a:t>О порядке проведения аттестации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 педагогических  работников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организаций, осуществляющих </a:t>
            </a:r>
          </a:p>
          <a:p>
            <a:pPr algn="ctr" eaLnBrk="1" hangingPunct="1"/>
            <a:r>
              <a:rPr lang="ru-RU" altLang="ru-RU" sz="2800" b="1" u="sng" dirty="0">
                <a:latin typeface="Times New Roman" pitchFamily="18" charset="0"/>
              </a:rPr>
              <a:t>образовательную  деятельность »</a:t>
            </a:r>
          </a:p>
          <a:p>
            <a:pPr algn="ctr" eaLnBrk="1" hangingPunct="1"/>
            <a:r>
              <a:rPr lang="ru-RU" altLang="ru-RU" sz="2800" b="1" u="sng" dirty="0">
                <a:solidFill>
                  <a:srgbClr val="FF0000"/>
                </a:solidFill>
                <a:latin typeface="Times New Roman" pitchFamily="18" charset="0"/>
              </a:rPr>
              <a:t>(обязательная аттестация)</a:t>
            </a:r>
          </a:p>
          <a:p>
            <a:pPr algn="ctr" eaLnBrk="1" hangingPunct="1"/>
            <a:endParaRPr lang="ru-RU" altLang="ru-RU" sz="1200" b="1" u="sng" dirty="0" smtClean="0">
              <a:latin typeface="Times New Roman" pitchFamily="18" charset="0"/>
            </a:endParaRPr>
          </a:p>
          <a:p>
            <a:pPr algn="ctr"/>
            <a:r>
              <a:rPr lang="ru-RU" altLang="ru-RU" dirty="0" smtClean="0">
                <a:latin typeface="Times New Roman" pitchFamily="18" charset="0"/>
              </a:rPr>
              <a:t>утратил </a:t>
            </a:r>
            <a:r>
              <a:rPr lang="ru-RU" altLang="ru-RU" dirty="0">
                <a:latin typeface="Times New Roman" pitchFamily="18" charset="0"/>
              </a:rPr>
              <a:t>силу приказ МО и Н РФ от 24.03.2010г №</a:t>
            </a:r>
            <a:r>
              <a:rPr lang="ru-RU" altLang="ru-RU" dirty="0" smtClean="0">
                <a:latin typeface="Times New Roman" pitchFamily="18" charset="0"/>
              </a:rPr>
              <a:t>209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</a:rPr>
              <a:t>«О порядке аттестации педагогических работников </a:t>
            </a:r>
            <a:r>
              <a:rPr lang="ru-RU" altLang="ru-RU" dirty="0" smtClean="0">
                <a:latin typeface="Times New Roman" pitchFamily="18" charset="0"/>
              </a:rPr>
              <a:t>государственных</a:t>
            </a:r>
          </a:p>
          <a:p>
            <a:pPr algn="ctr"/>
            <a:r>
              <a:rPr lang="ru-RU" altLang="ru-RU" dirty="0" smtClean="0">
                <a:latin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</a:rPr>
              <a:t>и муниципальных образовательных учреждений», </a:t>
            </a:r>
          </a:p>
        </p:txBody>
      </p:sp>
      <p:sp>
        <p:nvSpPr>
          <p:cNvPr id="26628" name="Rectangle 9"/>
          <p:cNvSpPr>
            <a:spLocks noChangeArrowheads="1"/>
          </p:cNvSpPr>
          <p:nvPr/>
        </p:nvSpPr>
        <p:spPr bwMode="auto">
          <a:xfrm>
            <a:off x="323850" y="495300"/>
            <a:ext cx="78486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000" b="1" u="sng" dirty="0">
                <a:solidFill>
                  <a:srgbClr val="C00000"/>
                </a:solidFill>
                <a:latin typeface="Times New Roman" pitchFamily="18" charset="0"/>
              </a:rPr>
              <a:t>Федеральные документы </a:t>
            </a:r>
            <a:r>
              <a:rPr lang="ru-RU" altLang="ru-RU" sz="3600" b="1" u="sng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altLang="ru-RU" sz="3600" b="1" u="sng" dirty="0">
                <a:solidFill>
                  <a:srgbClr val="C00000"/>
                </a:solidFill>
                <a:latin typeface="Times New Roman" pitchFamily="18" charset="0"/>
              </a:rPr>
            </a:br>
            <a:endParaRPr lang="ru-RU" altLang="ru-RU" sz="3600" b="1" u="sng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132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A316CC47-486C-4E2F-AB43-BE5168A1C0B8}" type="slidenum">
              <a:rPr lang="ru-RU" altLang="ru-RU" sz="1200">
                <a:latin typeface="Verdana" pitchFamily="34" charset="0"/>
              </a:rPr>
              <a:pPr algn="r" eaLnBrk="1" hangingPunct="1"/>
              <a:t>8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8929718" cy="6429420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sz="2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4000" b="1" u="sng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4000" b="1" u="sng" dirty="0" smtClean="0">
                <a:solidFill>
                  <a:srgbClr val="C00000"/>
                </a:solidFill>
                <a:latin typeface="Times New Roman" pitchFamily="18" charset="0"/>
              </a:rPr>
              <a:t>ОБЯЗАТЕЛЬНАЯ  </a:t>
            </a:r>
            <a:r>
              <a:rPr lang="ru-RU" altLang="ru-RU" sz="4000" b="1" u="sng" dirty="0">
                <a:solidFill>
                  <a:srgbClr val="C00000"/>
                </a:solidFill>
                <a:latin typeface="Times New Roman" pitchFamily="18" charset="0"/>
              </a:rPr>
              <a:t>АТТЕСТАЦИЯ</a:t>
            </a:r>
          </a:p>
          <a:p>
            <a:pPr algn="ctr"/>
            <a:r>
              <a:rPr lang="ru-RU" sz="3200" b="1" dirty="0" smtClean="0"/>
              <a:t>Аттестация педагогических работников </a:t>
            </a:r>
          </a:p>
          <a:p>
            <a:pPr algn="ctr"/>
            <a:r>
              <a:rPr lang="ru-RU" sz="3200" b="1" dirty="0" smtClean="0"/>
              <a:t>в целях подтверждения </a:t>
            </a:r>
            <a:r>
              <a:rPr lang="ru-RU" sz="3200" b="1" dirty="0" smtClean="0">
                <a:solidFill>
                  <a:srgbClr val="C00000"/>
                </a:solidFill>
              </a:rPr>
              <a:t>соответствия </a:t>
            </a:r>
          </a:p>
          <a:p>
            <a:pPr algn="ctr"/>
            <a:r>
              <a:rPr lang="ru-RU" sz="3200" b="1" dirty="0" smtClean="0"/>
              <a:t>педагогических работников </a:t>
            </a:r>
            <a:r>
              <a:rPr lang="ru-RU" sz="3200" b="1" dirty="0" smtClean="0">
                <a:solidFill>
                  <a:srgbClr val="C00000"/>
                </a:solidFill>
              </a:rPr>
              <a:t>занимаемым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ими должностям</a:t>
            </a:r>
            <a:r>
              <a:rPr lang="ru-RU" sz="3200" b="1" dirty="0" smtClean="0"/>
              <a:t> проводится </a:t>
            </a:r>
            <a:r>
              <a:rPr lang="ru-RU" sz="3200" b="1" dirty="0" smtClean="0">
                <a:solidFill>
                  <a:srgbClr val="C00000"/>
                </a:solidFill>
              </a:rPr>
              <a:t>один раз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 пять лет </a:t>
            </a:r>
            <a:r>
              <a:rPr lang="ru-RU" sz="3200" b="1" dirty="0" smtClean="0"/>
              <a:t>на основе оценки их </a:t>
            </a:r>
          </a:p>
          <a:p>
            <a:pPr algn="ctr"/>
            <a:r>
              <a:rPr lang="ru-RU" sz="3200" b="1" dirty="0" smtClean="0"/>
              <a:t>профессиональной деятельности </a:t>
            </a:r>
          </a:p>
          <a:p>
            <a:pPr algn="ctr"/>
            <a:r>
              <a:rPr lang="ru-RU" sz="3200" b="1" dirty="0" smtClean="0"/>
              <a:t>аттестационными комиссиями,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самостоятельно формируемыми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организациями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altLang="ru-RU" sz="3200" b="1" i="1" dirty="0" smtClean="0">
                <a:solidFill>
                  <a:srgbClr val="0033CC"/>
                </a:solidFill>
                <a:latin typeface="Times New Roman" pitchFamily="18" charset="0"/>
              </a:rPr>
              <a:t>    </a:t>
            </a:r>
            <a:r>
              <a:rPr lang="ru-RU" altLang="ru-RU" sz="3200" b="1" i="1" dirty="0">
                <a:solidFill>
                  <a:srgbClr val="0033CC"/>
                </a:solidFill>
                <a:latin typeface="Times New Roman" pitchFamily="18" charset="0"/>
              </a:rPr>
              <a:t>Процедура аттестации: </a:t>
            </a:r>
          </a:p>
          <a:p>
            <a:pPr algn="ctr" eaLnBrk="1" hangingPunct="1"/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</a:rPr>
              <a:t>Оценка профессиональной деятельности </a:t>
            </a:r>
          </a:p>
          <a:p>
            <a:pPr algn="ctr" eaLnBrk="1" hangingPunct="1"/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</a:rPr>
              <a:t>(оценка знаний в письменной форме).</a:t>
            </a: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4100" name="Заголовок 2"/>
          <p:cNvSpPr>
            <a:spLocks/>
          </p:cNvSpPr>
          <p:nvPr/>
        </p:nvSpPr>
        <p:spPr bwMode="auto">
          <a:xfrm>
            <a:off x="395288" y="476250"/>
            <a:ext cx="8516937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40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6307446D-2F97-4BEF-8D2C-B5BA9C59C60C}" type="slidenum">
              <a:rPr lang="ru-RU" altLang="ru-RU" sz="1200">
                <a:latin typeface="Verdana" pitchFamily="34" charset="0"/>
              </a:rPr>
              <a:pPr algn="r" eaLnBrk="1" hangingPunct="1"/>
              <a:t>9</a:t>
            </a:fld>
            <a:endParaRPr lang="ru-RU" altLang="ru-RU" sz="1200">
              <a:latin typeface="Verdana" pitchFamily="34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-142908" y="1928813"/>
            <a:ext cx="9286908" cy="4714897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подлежат аттестации работники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:</a:t>
            </a:r>
          </a:p>
          <a:p>
            <a:pPr algn="just"/>
            <a:r>
              <a:rPr lang="ru-RU" altLang="ru-RU" sz="2200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sz="2400" dirty="0" smtClean="0"/>
              <a:t>22. </a:t>
            </a:r>
            <a:r>
              <a:rPr lang="ru-RU" sz="2200" dirty="0" smtClean="0"/>
              <a:t>Аттестацию в целях подтверждения соответствия занимаемой</a:t>
            </a:r>
          </a:p>
          <a:p>
            <a:pPr algn="just"/>
            <a:r>
              <a:rPr lang="ru-RU" sz="2400" dirty="0" smtClean="0"/>
              <a:t>должности </a:t>
            </a:r>
            <a:r>
              <a:rPr lang="ru-RU" sz="2400" b="1" dirty="0">
                <a:solidFill>
                  <a:srgbClr val="C00000"/>
                </a:solidFill>
              </a:rPr>
              <a:t>не проходят</a:t>
            </a:r>
            <a:r>
              <a:rPr lang="ru-RU" sz="2400" dirty="0"/>
              <a:t> следующие педагогические работники:</a:t>
            </a:r>
          </a:p>
          <a:p>
            <a:pPr algn="just"/>
            <a:r>
              <a:rPr lang="ru-RU" sz="2400" dirty="0"/>
              <a:t>а) педагогические работники, </a:t>
            </a:r>
            <a:r>
              <a:rPr lang="ru-RU" sz="2400" b="1" dirty="0"/>
              <a:t>имеющие квалификационные </a:t>
            </a:r>
          </a:p>
          <a:p>
            <a:pPr algn="just"/>
            <a:r>
              <a:rPr lang="ru-RU" sz="2400" b="1" dirty="0"/>
              <a:t>категории</a:t>
            </a:r>
            <a:r>
              <a:rPr lang="ru-RU" sz="2400" dirty="0"/>
              <a:t>;</a:t>
            </a:r>
          </a:p>
          <a:p>
            <a:pPr algn="just"/>
            <a:r>
              <a:rPr lang="ru-RU" sz="2400" dirty="0"/>
              <a:t>б) проработавшие в занимаемой должности </a:t>
            </a:r>
            <a:r>
              <a:rPr lang="ru-RU" sz="2400" b="1" dirty="0"/>
              <a:t>менее двух лет </a:t>
            </a:r>
            <a:r>
              <a:rPr lang="ru-RU" sz="2400" dirty="0"/>
              <a:t>в </a:t>
            </a:r>
          </a:p>
          <a:p>
            <a:pPr algn="just"/>
            <a:r>
              <a:rPr lang="ru-RU" sz="2400" dirty="0"/>
              <a:t>организации, в которой проводится аттестация;</a:t>
            </a:r>
          </a:p>
          <a:p>
            <a:pPr algn="just"/>
            <a:r>
              <a:rPr lang="ru-RU" sz="2400" dirty="0"/>
              <a:t>в) </a:t>
            </a:r>
            <a:r>
              <a:rPr lang="ru-RU" sz="2400" b="1" dirty="0"/>
              <a:t>беременные женщины</a:t>
            </a:r>
            <a:r>
              <a:rPr lang="ru-RU" sz="2400" dirty="0"/>
              <a:t>;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г) женщины, находящиеся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 отпуске по беременности 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родам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) лица, находящиеся в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отпуске по уходу за ребенком до </a:t>
            </a:r>
          </a:p>
          <a:p>
            <a:pPr algn="just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достижения им возраста трех лет;</a:t>
            </a:r>
          </a:p>
          <a:p>
            <a:pPr algn="just"/>
            <a:r>
              <a:rPr lang="ru-RU" sz="2400" dirty="0"/>
              <a:t>е) отсутствовавшие на рабочем месте </a:t>
            </a:r>
            <a:r>
              <a:rPr lang="ru-RU" sz="2400" b="1" dirty="0"/>
              <a:t>более четырех месяцев</a:t>
            </a:r>
          </a:p>
          <a:p>
            <a:pPr algn="just"/>
            <a:r>
              <a:rPr lang="ru-RU" sz="2400" b="1" dirty="0"/>
              <a:t> подряд в связи с заболеванием.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</a:rPr>
              <a:t>Аттестация педагогических работников, предусмотренных 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</a:rPr>
              <a:t>подпунктами </a:t>
            </a:r>
            <a:r>
              <a:rPr lang="ru-RU" sz="2400" b="1" dirty="0"/>
              <a:t>"г" и "</a:t>
            </a:r>
            <a:r>
              <a:rPr lang="ru-RU" sz="2400" b="1" dirty="0" err="1"/>
              <a:t>д</a:t>
            </a:r>
            <a:r>
              <a:rPr lang="ru-RU" sz="2400" b="1" dirty="0"/>
              <a:t>« </a:t>
            </a:r>
            <a:r>
              <a:rPr lang="ru-RU" sz="2400" dirty="0">
                <a:solidFill>
                  <a:srgbClr val="C00000"/>
                </a:solidFill>
              </a:rPr>
              <a:t>настоящего пункта, возможна не ранее 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</a:rPr>
              <a:t>чем через два года после их выхода из указанных отпусков.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</a:rPr>
              <a:t>Аттестация педагогических работников, предусмотренных 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</a:rPr>
              <a:t>подпунктом "</a:t>
            </a:r>
            <a:r>
              <a:rPr lang="ru-RU" sz="2400" b="1" dirty="0"/>
              <a:t>е" </a:t>
            </a:r>
            <a:r>
              <a:rPr lang="ru-RU" sz="2400" dirty="0">
                <a:solidFill>
                  <a:srgbClr val="C00000"/>
                </a:solidFill>
              </a:rPr>
              <a:t>настоящего пункта, возможна не ранее чем 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</a:rPr>
              <a:t>через год после их выхода на работу.</a:t>
            </a:r>
          </a:p>
          <a:p>
            <a:pPr algn="ctr"/>
            <a:endParaRPr lang="ru-RU" sz="2000" b="1" dirty="0"/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990000"/>
                </a:solidFill>
                <a:latin typeface="Times New Roman" pitchFamily="18" charset="0"/>
              </a:rPr>
              <a:t>-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536</TotalTime>
  <Words>1880</Words>
  <Application>Microsoft Office PowerPoint</Application>
  <PresentationFormat>Экран (4:3)</PresentationFormat>
  <Paragraphs>301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Презентация PowerPoint</vt:lpstr>
      <vt:lpstr>Федеральный Закон  «Об образовании в Российской Федерации»  Статья 49. Аттестация педагогических работников п. 1: аттестация педагогических работников проводится на основе оценки их профессиональной деятельности п. 2 : аттестация педагогических работников осуществляется аттестационными комиссиями, самостоятельно формируемыми организациями, осуществляющими образовательную деятельность п. 3 : аттестация педагогических работников осуществляется уполномоченными органами государственной власти субъектов Российской Федерации п. 4 : порядок проведения аттестации педагогических работников устанавливается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 </vt:lpstr>
      <vt:lpstr>Приказом Минобрнауки РФ от 7 апреля 2014 года N 276 (зарегистрировано в Минюсте РФ 23 мая 2014 г. Регистрационный N 32408) утвержден новый Порядок проведения аттестации педагогических работников организаций, осуществляющих образовательную деятельность.  В связи с чем, приказ Минобрнауки РФ от 24 марта 2010 г.  N 209  «О  Порядке   аттестации педагогических работников государственных и муниципальных образовательных учреждений» (зарегистрирован Минюстом РФ  26 апреля 2010 г., регистрационный N 16999) утрачивает силу.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Компетентность в области личностных качеств </vt:lpstr>
      <vt:lpstr>2. Компетентность в области постановки целей и задач </vt:lpstr>
      <vt:lpstr>3. Компетентность в области мотивирования обучающихся  на осуществление учебной  деятельности </vt:lpstr>
      <vt:lpstr>4. Компетентность в области обеспечения информационной основы деятельности </vt:lpstr>
      <vt:lpstr>5. Компетентность в области разработки программы, методических, дидактических материалов и принятии педагогических решений </vt:lpstr>
      <vt:lpstr>6.Компетентность в области организации педагогической деятельности </vt:lpstr>
      <vt:lpstr>Презентация PowerPoint</vt:lpstr>
      <vt:lpstr>Презентация PowerPoint</vt:lpstr>
      <vt:lpstr>Презентация PowerPoint</vt:lpstr>
      <vt:lpstr>ОБЯЗАТЕЛЬНАЯ  АТТЕСТАЦИЯ</vt:lpstr>
      <vt:lpstr>Результаты аттестации педагогических работников, проводимых с целью подтверждения их СЗД, в трудовую книжку педагогического работника не вносятся. Сведения вносятся только в личную карточку работника (форма № Т-2), утвержденную постановлением Госкомстата России от 05.01.2004 №1, содержащую раздел IV “Аттестация».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Первая квалификационная категория педагогическим работникам устанавливается на основе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Райхана</cp:lastModifiedBy>
  <cp:revision>38</cp:revision>
  <dcterms:created xsi:type="dcterms:W3CDTF">2016-05-09T11:29:34Z</dcterms:created>
  <dcterms:modified xsi:type="dcterms:W3CDTF">2016-05-10T13:27:40Z</dcterms:modified>
</cp:coreProperties>
</file>