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46"/>
  </p:handoutMasterIdLst>
  <p:sldIdLst>
    <p:sldId id="295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0" r:id="rId17"/>
    <p:sldId id="273" r:id="rId18"/>
    <p:sldId id="296" r:id="rId19"/>
    <p:sldId id="274" r:id="rId20"/>
    <p:sldId id="275" r:id="rId21"/>
    <p:sldId id="276" r:id="rId22"/>
    <p:sldId id="299" r:id="rId23"/>
    <p:sldId id="277" r:id="rId24"/>
    <p:sldId id="278" r:id="rId25"/>
    <p:sldId id="279" r:id="rId26"/>
    <p:sldId id="280" r:id="rId27"/>
    <p:sldId id="281" r:id="rId28"/>
    <p:sldId id="289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97" r:id="rId37"/>
    <p:sldId id="290" r:id="rId38"/>
    <p:sldId id="291" r:id="rId39"/>
    <p:sldId id="292" r:id="rId40"/>
    <p:sldId id="293" r:id="rId41"/>
    <p:sldId id="294" r:id="rId42"/>
    <p:sldId id="298" r:id="rId43"/>
    <p:sldId id="300" r:id="rId44"/>
    <p:sldId id="301" r:id="rId4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1416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1774DEB2-9F6A-43F6-BA63-E53C98D41989}" type="datetimeFigureOut">
              <a:rPr lang="ru-RU"/>
              <a:pPr>
                <a:defRPr/>
              </a:pPr>
              <a:t>27.09.2017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545970B7-915F-4D8B-9B85-0FB6CFD59A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6790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410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809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881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069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0451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736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393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365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970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4414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5420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 descr="07.pn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图片 7" descr="图片2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84238" y="-7902575"/>
            <a:ext cx="10915651" cy="158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矩形 8"/>
          <p:cNvSpPr>
            <a:spLocks noChangeArrowheads="1"/>
          </p:cNvSpPr>
          <p:nvPr/>
        </p:nvSpPr>
        <p:spPr bwMode="auto">
          <a:xfrm>
            <a:off x="390525" y="971550"/>
            <a:ext cx="8362950" cy="5581650"/>
          </a:xfrm>
          <a:prstGeom prst="rect">
            <a:avLst/>
          </a:prstGeom>
          <a:gradFill rotWithShape="1">
            <a:gsLst>
              <a:gs pos="0">
                <a:schemeClr val="bg1">
                  <a:alpha val="89000"/>
                </a:schemeClr>
              </a:gs>
              <a:gs pos="100000">
                <a:schemeClr val="bg1">
                  <a:alpha val="89000"/>
                </a:schemeClr>
              </a:gs>
            </a:gsLst>
            <a:lin ang="5400000" scaled="1"/>
          </a:gradFill>
          <a:ln>
            <a:noFill/>
          </a:ln>
          <a:effectLst>
            <a:outerShdw dist="20000" dir="5400000" algn="ctr" rotWithShape="0">
              <a:srgbClr val="000000">
                <a:alpha val="37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latin typeface="Calibri" pitchFamily="34" charset="0"/>
            </a:endParaRPr>
          </a:p>
        </p:txBody>
      </p:sp>
      <p:pic>
        <p:nvPicPr>
          <p:cNvPr id="1029" name="图片 9" descr="图片2.pn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" y="2693988"/>
            <a:ext cx="8362950" cy="385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3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1 " pathEditMode="relative" rAng="0" ptsTypes="AA">
                                      <p:cBhvr>
                                        <p:cTn id="6" dur="2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5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Викторина «Сколько? Что? Почему?»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Калиничева А.В</a:t>
            </a:r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8688"/>
            <a:ext cx="8229600" cy="5197475"/>
          </a:xfrm>
        </p:spPr>
        <p:txBody>
          <a:bodyPr/>
          <a:lstStyle/>
          <a:p>
            <a:pPr marL="0" indent="0" algn="ctr">
              <a:buFont typeface="Arial" pitchFamily="34" charset="0"/>
              <a:buNone/>
              <a:defRPr/>
            </a:pPr>
            <a:r>
              <a:rPr lang="ru-RU" dirty="0" smtClean="0"/>
              <a:t>5. Швеция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dirty="0" smtClean="0"/>
              <a:t>Как зовут шведского Деда Мороза?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dirty="0" smtClean="0"/>
              <a:t>1) Юльтомтен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dirty="0" smtClean="0"/>
              <a:t>2) Таги Ноэль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dirty="0" smtClean="0"/>
              <a:t>3) Йоулупукки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Юльтомтен! </a:t>
            </a:r>
          </a:p>
          <a:p>
            <a:r>
              <a:rPr lang="ru-RU" smtClean="0"/>
              <a:t>Таги Ноэль – испанский Дед Мороз, а Йоулупукки - финский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5525"/>
            <a:ext cx="8229600" cy="5100638"/>
          </a:xfrm>
        </p:spPr>
        <p:txBody>
          <a:bodyPr/>
          <a:lstStyle/>
          <a:p>
            <a:pPr marL="0" indent="0" algn="ctr">
              <a:buFont typeface="Arial" pitchFamily="34" charset="0"/>
              <a:buNone/>
              <a:defRPr/>
            </a:pPr>
            <a:r>
              <a:rPr lang="ru-RU" dirty="0" smtClean="0"/>
              <a:t>6. Германия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dirty="0" smtClean="0"/>
              <a:t>Немцы верят, что Санта-Клаус за одну ночь объезжает весь мир верхом на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dirty="0" smtClean="0"/>
              <a:t>1) на осле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dirty="0" smtClean="0"/>
              <a:t>2)белой лошади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dirty="0" smtClean="0"/>
              <a:t>3) на олене</a:t>
            </a:r>
          </a:p>
          <a:p>
            <a:pPr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0" indent="0"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758950"/>
            <a:ext cx="4038600" cy="37544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662488" y="1184275"/>
            <a:ext cx="4038600" cy="4525963"/>
          </a:xfrm>
        </p:spPr>
        <p:txBody>
          <a:bodyPr/>
          <a:lstStyle/>
          <a:p>
            <a:r>
              <a:rPr lang="ru-RU" smtClean="0"/>
              <a:t>В Германии и Франции считают, что Санта Клаус в Новый год появляется на ослике. Перед сном дети ставят на стол тарелку для подарков, которые им принесет Санта Клаус, а в башмаки кладут сено - угощение для его ослика.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969963"/>
            <a:ext cx="8229600" cy="5156200"/>
          </a:xfrm>
        </p:spPr>
        <p:txBody>
          <a:bodyPr/>
          <a:lstStyle/>
          <a:p>
            <a:pPr marL="0" indent="0" algn="ctr">
              <a:buFont typeface="Arial" pitchFamily="34" charset="0"/>
              <a:buNone/>
              <a:defRPr/>
            </a:pPr>
            <a:r>
              <a:rPr lang="ru-RU" dirty="0" smtClean="0"/>
              <a:t>7. Греция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dirty="0" smtClean="0"/>
              <a:t>Что берут с собой греки, отправляясь в гости на Новый год?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dirty="0" smtClean="0"/>
              <a:t>1) рис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dirty="0" smtClean="0"/>
              <a:t>2) оливковую ветвь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dirty="0" smtClean="0"/>
              <a:t>3) камень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mtClean="0"/>
              <a:t>Камень!</a:t>
            </a:r>
          </a:p>
          <a:p>
            <a:r>
              <a:rPr lang="ru-RU" smtClean="0"/>
              <a:t>В Греции гости захватывают с собой большой камень, который бросают у порога, говоря слова: "Пусть богатства хозяина будут тяжелы, как этот камень". А если большого камня не досталось, бросают маленький камешек со словами: "Пусть бельмо в глазу у хозяина будет столь маленьким, как этот камень".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4"/>
          <p:cNvSpPr>
            <a:spLocks noGrp="1"/>
          </p:cNvSpPr>
          <p:nvPr>
            <p:ph type="title"/>
          </p:nvPr>
        </p:nvSpPr>
        <p:spPr>
          <a:xfrm>
            <a:off x="527050" y="1022350"/>
            <a:ext cx="8229600" cy="1143000"/>
          </a:xfrm>
        </p:spPr>
        <p:txBody>
          <a:bodyPr/>
          <a:lstStyle/>
          <a:p>
            <a:r>
              <a:rPr lang="ru-RU" smtClean="0"/>
              <a:t>8. Сколько дней в високосном году? </a:t>
            </a:r>
          </a:p>
        </p:txBody>
      </p:sp>
      <p:sp>
        <p:nvSpPr>
          <p:cNvPr id="18435" name="Content Placeholder 5"/>
          <p:cNvSpPr>
            <a:spLocks noGrp="1"/>
          </p:cNvSpPr>
          <p:nvPr>
            <p:ph idx="1"/>
          </p:nvPr>
        </p:nvSpPr>
        <p:spPr>
          <a:xfrm>
            <a:off x="471488" y="2030413"/>
            <a:ext cx="8229600" cy="4525962"/>
          </a:xfrm>
        </p:spPr>
        <p:txBody>
          <a:bodyPr/>
          <a:lstStyle/>
          <a:p>
            <a:r>
              <a:rPr lang="ru-RU" smtClean="0"/>
              <a:t>1) 363</a:t>
            </a:r>
          </a:p>
          <a:p>
            <a:r>
              <a:rPr lang="ru-RU" smtClean="0"/>
              <a:t>2) 364</a:t>
            </a:r>
          </a:p>
          <a:p>
            <a:r>
              <a:rPr lang="ru-RU" smtClean="0"/>
              <a:t>3)366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366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52638" y="992188"/>
            <a:ext cx="5526087" cy="55102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15925" y="731838"/>
            <a:ext cx="8229600" cy="1143000"/>
          </a:xfrm>
        </p:spPr>
        <p:txBody>
          <a:bodyPr/>
          <a:lstStyle/>
          <a:p>
            <a:r>
              <a:rPr lang="ru-RU" smtClean="0"/>
              <a:t>9. ОБЖ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Сколько детей изображено на дорожном знаке «Дети»?</a:t>
            </a:r>
          </a:p>
          <a:p>
            <a:r>
              <a:rPr lang="ru-RU" smtClean="0"/>
              <a:t>1) 3</a:t>
            </a:r>
          </a:p>
          <a:p>
            <a:r>
              <a:rPr lang="ru-RU" smtClean="0"/>
              <a:t>2) 2</a:t>
            </a:r>
          </a:p>
          <a:p>
            <a:r>
              <a:rPr lang="ru-RU" smtClean="0"/>
              <a:t>3)1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1"/>
          </p:nvPr>
        </p:nvSpPr>
        <p:spPr>
          <a:xfrm>
            <a:off x="457200" y="941388"/>
            <a:ext cx="8229600" cy="5184775"/>
          </a:xfrm>
        </p:spPr>
        <p:txBody>
          <a:bodyPr/>
          <a:lstStyle/>
          <a:p>
            <a:pPr algn="ctr"/>
            <a:r>
              <a:rPr lang="ru-RU" smtClean="0"/>
              <a:t>1. Япония</a:t>
            </a:r>
          </a:p>
          <a:p>
            <a:r>
              <a:rPr lang="ru-RU" smtClean="0"/>
              <a:t>Какое основное приобретение делают перед новогодними праздниками японцы?</a:t>
            </a:r>
          </a:p>
          <a:p>
            <a:r>
              <a:rPr lang="ru-RU" smtClean="0"/>
              <a:t>1)ложка</a:t>
            </a:r>
          </a:p>
          <a:p>
            <a:r>
              <a:rPr lang="ru-RU" smtClean="0"/>
              <a:t>2)грабли</a:t>
            </a:r>
          </a:p>
          <a:p>
            <a:r>
              <a:rPr lang="ru-RU" smtClean="0"/>
              <a:t>3) скатерть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254" l="0" r="100000">
                        <a14:foregroundMark x1="40667" y1="63060" x2="40667" y2="63060"/>
                        <a14:foregroundMark x1="50333" y1="61194" x2="50333" y2="61194"/>
                        <a14:foregroundMark x1="50333" y1="38060" x2="50333" y2="38060"/>
                        <a14:foregroundMark x1="68333" y1="71642" x2="68333" y2="71642"/>
                        <a14:foregroundMark x1="46333" y1="76866" x2="46333" y2="76866"/>
                        <a14:foregroundMark x1="32333" y1="65672" x2="32333" y2="656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58053" y="1574553"/>
            <a:ext cx="4546311" cy="406110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42913" y="661988"/>
            <a:ext cx="8229600" cy="1143000"/>
          </a:xfrm>
        </p:spPr>
        <p:txBody>
          <a:bodyPr/>
          <a:lstStyle/>
          <a:p>
            <a:r>
              <a:rPr lang="ru-RU" smtClean="0"/>
              <a:t>10. Музыка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Сколько клавиш у пианино? </a:t>
            </a:r>
          </a:p>
          <a:p>
            <a:r>
              <a:rPr lang="ru-RU" smtClean="0"/>
              <a:t>1)66</a:t>
            </a:r>
          </a:p>
          <a:p>
            <a:r>
              <a:rPr lang="ru-RU" smtClean="0"/>
              <a:t>2)88</a:t>
            </a:r>
          </a:p>
          <a:p>
            <a:r>
              <a:rPr lang="ru-RU" smtClean="0"/>
              <a:t>3)99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88</a:t>
            </a:r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325" y="1525931"/>
            <a:ext cx="4400839" cy="2935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387350" y="828675"/>
            <a:ext cx="8229600" cy="1143000"/>
          </a:xfrm>
        </p:spPr>
        <p:txBody>
          <a:bodyPr/>
          <a:lstStyle/>
          <a:p>
            <a:r>
              <a:rPr lang="ru-RU" smtClean="0"/>
              <a:t>11. Литература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Почему Герасим утопил Муму?</a:t>
            </a:r>
          </a:p>
          <a:p>
            <a:r>
              <a:rPr lang="ru-RU" smtClean="0"/>
              <a:t>1) она съела босоножки барыни</a:t>
            </a:r>
          </a:p>
          <a:p>
            <a:r>
              <a:rPr lang="ru-RU" smtClean="0"/>
              <a:t>2) она лаяла по ночам</a:t>
            </a:r>
          </a:p>
          <a:p>
            <a:r>
              <a:rPr lang="ru-RU" smtClean="0"/>
              <a:t>3) она утащила курицу со двора барыни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14488"/>
            <a:ext cx="8229600" cy="4525962"/>
          </a:xfrm>
        </p:spPr>
        <p:txBody>
          <a:bodyPr/>
          <a:lstStyle/>
          <a:p>
            <a:r>
              <a:rPr lang="ru-RU" smtClean="0"/>
              <a:t>Она лаяла по ночам. </a:t>
            </a:r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427163"/>
            <a:ext cx="3402013" cy="500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442913" y="649288"/>
            <a:ext cx="8229600" cy="1143000"/>
          </a:xfrm>
        </p:spPr>
        <p:txBody>
          <a:bodyPr/>
          <a:lstStyle/>
          <a:p>
            <a:r>
              <a:rPr lang="ru-RU" smtClean="0"/>
              <a:t>12. Биология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Почему лиса редко роет нору для себя?</a:t>
            </a:r>
          </a:p>
          <a:p>
            <a:r>
              <a:rPr lang="ru-RU" smtClean="0"/>
              <a:t>1) она занимает нору барсука</a:t>
            </a:r>
          </a:p>
          <a:p>
            <a:r>
              <a:rPr lang="ru-RU" smtClean="0"/>
              <a:t>2) она живет в курятнике</a:t>
            </a:r>
          </a:p>
          <a:p>
            <a:r>
              <a:rPr lang="ru-RU" smtClean="0"/>
              <a:t>3)она занимает дупло дятла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750" y="1004888"/>
            <a:ext cx="4038600" cy="4525962"/>
          </a:xfrm>
        </p:spPr>
        <p:txBody>
          <a:bodyPr/>
          <a:lstStyle/>
          <a:p>
            <a:r>
              <a:rPr lang="ru-RU" sz="2400" b="1" smtClean="0"/>
              <a:t>Она занимает нору барсука</a:t>
            </a:r>
            <a:endParaRPr lang="ru-RU" sz="2400" smtClean="0"/>
          </a:p>
          <a:p>
            <a:r>
              <a:rPr lang="ru-RU" sz="2400" smtClean="0"/>
              <a:t>Лисица может жить с барсуком - но только в том случае, если есть лишние отноры (лисица на самом деле может жить в реальности с барсуком, занимая разные ответвления). А вообще лисица занимает не только норы барсуков, но и песцов или сурков.</a:t>
            </a:r>
          </a:p>
        </p:txBody>
      </p:sp>
      <p:pic>
        <p:nvPicPr>
          <p:cNvPr id="28676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188" y="1995488"/>
            <a:ext cx="4210050" cy="328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471488" y="704850"/>
            <a:ext cx="8229600" cy="1143000"/>
          </a:xfrm>
        </p:spPr>
        <p:txBody>
          <a:bodyPr/>
          <a:lstStyle/>
          <a:p>
            <a:r>
              <a:rPr lang="ru-RU" smtClean="0"/>
              <a:t>13. Физкультура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Сколько игроков на футбольном поле?</a:t>
            </a:r>
          </a:p>
          <a:p>
            <a:r>
              <a:rPr lang="ru-RU" smtClean="0"/>
              <a:t>1)20</a:t>
            </a:r>
          </a:p>
          <a:p>
            <a:r>
              <a:rPr lang="ru-RU" smtClean="0"/>
              <a:t>2)21</a:t>
            </a:r>
          </a:p>
          <a:p>
            <a:r>
              <a:rPr lang="ru-RU" smtClean="0"/>
              <a:t>3)22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22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609600" y="731838"/>
            <a:ext cx="8229600" cy="1143000"/>
          </a:xfrm>
        </p:spPr>
        <p:txBody>
          <a:bodyPr/>
          <a:lstStyle/>
          <a:p>
            <a:r>
              <a:rPr lang="ru-RU" smtClean="0"/>
              <a:t>14. Всеобщая История</a:t>
            </a:r>
          </a:p>
        </p:txBody>
      </p:sp>
      <p:sp>
        <p:nvSpPr>
          <p:cNvPr id="31747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Почему во время Первой мировой войны в окопах держали кошек?</a:t>
            </a:r>
          </a:p>
          <a:p>
            <a:r>
              <a:rPr lang="ru-RU" smtClean="0"/>
              <a:t>1) в окопах было много мышей</a:t>
            </a:r>
          </a:p>
          <a:p>
            <a:r>
              <a:rPr lang="ru-RU" smtClean="0"/>
              <a:t>2) они предупреждали о газовой атаке</a:t>
            </a:r>
          </a:p>
          <a:p>
            <a:r>
              <a:rPr lang="ru-RU" smtClean="0"/>
              <a:t>3) они напоминали о доме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Грабли!</a:t>
            </a:r>
          </a:p>
          <a:p>
            <a:r>
              <a:rPr lang="ru-RU" smtClean="0"/>
              <a:t>Бамбуковые грабли есть у каждого японца – считается, что ими на Новый год надо будет загребать счастье.</a:t>
            </a:r>
          </a:p>
        </p:txBody>
      </p:sp>
      <p:pic>
        <p:nvPicPr>
          <p:cNvPr id="512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638" y="3173413"/>
            <a:ext cx="2328862" cy="310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mtClean="0"/>
              <a:t>Во время Первой мировой войны кошек держали в окопах, чтобы </a:t>
            </a:r>
            <a:r>
              <a:rPr lang="ru-RU" b="1" smtClean="0"/>
              <a:t>они заранее предупреждали о газовой атаке</a:t>
            </a:r>
            <a:r>
              <a:rPr lang="ru-RU" smtClean="0"/>
              <a:t>. А в годы Второй мировой их брали на борт субмарин в качестве живых детекторов качества воздуха.</a:t>
            </a:r>
          </a:p>
        </p:txBody>
      </p:sp>
      <p:pic>
        <p:nvPicPr>
          <p:cNvPr id="3277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95800" y="1497013"/>
            <a:ext cx="4330700" cy="4330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6"/>
          <p:cNvSpPr>
            <a:spLocks noGrp="1"/>
          </p:cNvSpPr>
          <p:nvPr>
            <p:ph type="title"/>
          </p:nvPr>
        </p:nvSpPr>
        <p:spPr>
          <a:xfrm>
            <a:off x="484188" y="758825"/>
            <a:ext cx="8229600" cy="1143000"/>
          </a:xfrm>
        </p:spPr>
        <p:txBody>
          <a:bodyPr/>
          <a:lstStyle/>
          <a:p>
            <a:r>
              <a:rPr lang="ru-RU" smtClean="0"/>
              <a:t>15. Информатика</a:t>
            </a:r>
          </a:p>
        </p:txBody>
      </p:sp>
      <p:sp>
        <p:nvSpPr>
          <p:cNvPr id="33795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Сколько байт в килобайте? </a:t>
            </a:r>
          </a:p>
          <a:p>
            <a:r>
              <a:rPr lang="ru-RU" smtClean="0"/>
              <a:t>1)512</a:t>
            </a:r>
          </a:p>
          <a:p>
            <a:r>
              <a:rPr lang="ru-RU" smtClean="0"/>
              <a:t>2)1000</a:t>
            </a:r>
          </a:p>
          <a:p>
            <a:r>
              <a:rPr lang="ru-RU" smtClean="0"/>
              <a:t>3)1024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1024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498475" y="911225"/>
            <a:ext cx="8229600" cy="1143000"/>
          </a:xfrm>
        </p:spPr>
        <p:txBody>
          <a:bodyPr/>
          <a:lstStyle/>
          <a:p>
            <a:r>
              <a:rPr lang="ru-RU" dirty="0" smtClean="0"/>
              <a:t>16. География</a:t>
            </a:r>
            <a:br>
              <a:rPr lang="ru-RU" dirty="0" smtClean="0"/>
            </a:br>
            <a:r>
              <a:rPr lang="ru-RU" dirty="0" smtClean="0"/>
              <a:t>Сколько континентов на Земле? 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498475" y="1919288"/>
            <a:ext cx="8229600" cy="4525962"/>
          </a:xfrm>
        </p:spPr>
        <p:txBody>
          <a:bodyPr/>
          <a:lstStyle/>
          <a:p>
            <a:r>
              <a:rPr lang="ru-RU" smtClean="0"/>
              <a:t>1)5</a:t>
            </a:r>
          </a:p>
          <a:p>
            <a:r>
              <a:rPr lang="ru-RU" smtClean="0"/>
              <a:t>2)6</a:t>
            </a:r>
          </a:p>
          <a:p>
            <a:r>
              <a:rPr lang="ru-RU" smtClean="0"/>
              <a:t>3)7</a:t>
            </a:r>
          </a:p>
        </p:txBody>
      </p:sp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3241675"/>
            <a:ext cx="3116263" cy="311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6</a:t>
            </a:r>
          </a:p>
          <a:p>
            <a:r>
              <a:rPr lang="ru-RU" dirty="0" smtClean="0"/>
              <a:t>Австралия</a:t>
            </a:r>
          </a:p>
          <a:p>
            <a:r>
              <a:rPr lang="ru-RU" dirty="0" smtClean="0"/>
              <a:t>Антарктида</a:t>
            </a:r>
          </a:p>
          <a:p>
            <a:r>
              <a:rPr lang="ru-RU" dirty="0" smtClean="0"/>
              <a:t>Африка</a:t>
            </a:r>
          </a:p>
          <a:p>
            <a:r>
              <a:rPr lang="ru-RU" dirty="0" smtClean="0"/>
              <a:t>Евразия (Европа + Азия)</a:t>
            </a:r>
          </a:p>
          <a:p>
            <a:r>
              <a:rPr lang="ru-RU" dirty="0" smtClean="0"/>
              <a:t>Северная Америка</a:t>
            </a:r>
          </a:p>
          <a:p>
            <a:r>
              <a:rPr lang="ru-RU" dirty="0" smtClean="0"/>
              <a:t>Южная Америка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430213" y="842963"/>
            <a:ext cx="8229600" cy="1143000"/>
          </a:xfrm>
        </p:spPr>
        <p:txBody>
          <a:bodyPr/>
          <a:lstStyle/>
          <a:p>
            <a:r>
              <a:rPr lang="ru-RU" smtClean="0"/>
              <a:t>17. История России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457200" y="1808163"/>
            <a:ext cx="8229600" cy="4525962"/>
          </a:xfrm>
        </p:spPr>
        <p:txBody>
          <a:bodyPr/>
          <a:lstStyle/>
          <a:p>
            <a:r>
              <a:rPr lang="ru-RU" smtClean="0"/>
              <a:t>Почему гимназисты в дореволюционной России не любили субботы?</a:t>
            </a:r>
          </a:p>
          <a:p>
            <a:r>
              <a:rPr lang="ru-RU" smtClean="0"/>
              <a:t>1) по субботам их пороли</a:t>
            </a:r>
          </a:p>
          <a:p>
            <a:r>
              <a:rPr lang="ru-RU" smtClean="0"/>
              <a:t>2) по субботам их заставляли убираться в гимназии</a:t>
            </a:r>
          </a:p>
          <a:p>
            <a:r>
              <a:rPr lang="ru-RU" smtClean="0"/>
              <a:t>3) по субботам их стригли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По суботам их пороли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512763" y="1092200"/>
            <a:ext cx="8229600" cy="1143000"/>
          </a:xfrm>
        </p:spPr>
        <p:txBody>
          <a:bodyPr/>
          <a:lstStyle/>
          <a:p>
            <a:r>
              <a:rPr lang="ru-RU" smtClean="0"/>
              <a:t>18. Право</a:t>
            </a:r>
            <a:br>
              <a:rPr lang="ru-RU" smtClean="0"/>
            </a:br>
            <a:endParaRPr lang="ru-RU" smtClean="0"/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Сколько глав в конституции Российской Федерации?</a:t>
            </a:r>
          </a:p>
          <a:p>
            <a:r>
              <a:rPr lang="ru-RU" smtClean="0"/>
              <a:t>1)2</a:t>
            </a:r>
          </a:p>
          <a:p>
            <a:r>
              <a:rPr lang="ru-RU" smtClean="0"/>
              <a:t>2) 9</a:t>
            </a:r>
          </a:p>
          <a:p>
            <a:r>
              <a:rPr lang="ru-RU" smtClean="0"/>
              <a:t>3)29</a:t>
            </a:r>
          </a:p>
        </p:txBody>
      </p:sp>
      <p:pic>
        <p:nvPicPr>
          <p:cNvPr id="3994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875" y="2701925"/>
            <a:ext cx="2490788" cy="3506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8075"/>
            <a:ext cx="8229600" cy="5018088"/>
          </a:xfrm>
        </p:spPr>
        <p:txBody>
          <a:bodyPr/>
          <a:lstStyle/>
          <a:p>
            <a:pPr>
              <a:buFont typeface="Arial" pitchFamily="34" charset="0"/>
              <a:buChar char="•"/>
              <a:defRPr/>
            </a:pPr>
            <a:r>
              <a:rPr lang="ru-RU" dirty="0" smtClean="0"/>
              <a:t>Девять.</a:t>
            </a:r>
          </a:p>
          <a:p>
            <a:pPr marL="0" indent="0">
              <a:buFont typeface="Arial" pitchFamily="34" charset="0"/>
              <a:buNone/>
              <a:defRPr/>
            </a:pPr>
            <a:endParaRPr lang="ru-RU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ru-RU" sz="2000" dirty="0" smtClean="0"/>
              <a:t>Глава 1. Основы конституционного строя (ст. 1-16)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000" dirty="0" smtClean="0"/>
              <a:t>Глава 2. Права и свободы человека и гражданина (ст. 17-64)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000" dirty="0" smtClean="0"/>
              <a:t>Глава 3. Федеративное устройство (ст. 65-79)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000" dirty="0" smtClean="0"/>
              <a:t>Глава 4. Президент Российской Федерации (ст. 80-93)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000" dirty="0" smtClean="0"/>
              <a:t>Глава 5. Федеральное Собрание (ст. 94-109)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000" dirty="0" smtClean="0"/>
              <a:t>Глава 6. Правительство Российской Федерации (ст. 110-117)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000" dirty="0" smtClean="0"/>
              <a:t>Глава 7. Судебная власть (ст. 118-129)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000" dirty="0" smtClean="0"/>
              <a:t>Глава 8. Местное самоуправление (ст. 130-133)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000" dirty="0" smtClean="0"/>
              <a:t>Глава 9. Конституционные поправки и пересмотр Конституции (ст. 134-137)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512763" y="676275"/>
            <a:ext cx="8229600" cy="1143000"/>
          </a:xfrm>
        </p:spPr>
        <p:txBody>
          <a:bodyPr/>
          <a:lstStyle/>
          <a:p>
            <a:r>
              <a:rPr lang="ru-RU" smtClean="0"/>
              <a:t>19. Химия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В состав пластмассы для деталей конструктора «Лего» входит особой компонент, который  помогает обнаруживать детали конструктора «Лего», если их проглатывают дети. Что это?</a:t>
            </a:r>
          </a:p>
          <a:p>
            <a:r>
              <a:rPr lang="ru-RU" smtClean="0"/>
              <a:t>1)фосфор</a:t>
            </a:r>
          </a:p>
          <a:p>
            <a:r>
              <a:rPr lang="ru-RU" smtClean="0"/>
              <a:t>2) сульфат бария</a:t>
            </a:r>
          </a:p>
          <a:p>
            <a:r>
              <a:rPr lang="ru-RU" smtClean="0"/>
              <a:t>3) бикарбонат натрия</a:t>
            </a:r>
          </a:p>
        </p:txBody>
      </p:sp>
      <p:pic>
        <p:nvPicPr>
          <p:cNvPr id="4198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6538" y="4200525"/>
            <a:ext cx="2667000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01638" y="635000"/>
            <a:ext cx="8229600" cy="1143000"/>
          </a:xfrm>
        </p:spPr>
        <p:txBody>
          <a:bodyPr/>
          <a:lstStyle/>
          <a:p>
            <a:r>
              <a:rPr lang="ru-RU" smtClean="0"/>
              <a:t>2. Испания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Сколько виноградин по традиции съедает испанец на Новый год под бой курантов?</a:t>
            </a:r>
          </a:p>
          <a:p>
            <a:r>
              <a:rPr lang="ru-RU" smtClean="0"/>
              <a:t>1) это зависит от года</a:t>
            </a:r>
          </a:p>
          <a:p>
            <a:r>
              <a:rPr lang="ru-RU" smtClean="0"/>
              <a:t>2)7</a:t>
            </a:r>
          </a:p>
          <a:p>
            <a:r>
              <a:rPr lang="ru-RU" smtClean="0"/>
              <a:t>3)12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869950"/>
            <a:ext cx="8229600" cy="1143000"/>
          </a:xfrm>
        </p:spPr>
        <p:txBody>
          <a:bodyPr/>
          <a:lstStyle/>
          <a:p>
            <a:r>
              <a:rPr lang="ru-RU" smtClean="0"/>
              <a:t>Сульфат бария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Эта соль не растворяется в воде, что делает её нетоксичной для организма, и хорошо видна на рентгеновских снимках. Таким образом, если ребёнок проглотит деталь, её будет легко найти по этим снимкам.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457200" y="593725"/>
            <a:ext cx="8229600" cy="1143000"/>
          </a:xfrm>
        </p:spPr>
        <p:txBody>
          <a:bodyPr/>
          <a:lstStyle/>
          <a:p>
            <a:r>
              <a:rPr lang="ru-RU" smtClean="0"/>
              <a:t>20. Русский язык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Поставьте ударение</a:t>
            </a:r>
          </a:p>
          <a:p>
            <a:r>
              <a:rPr lang="ru-RU" smtClean="0"/>
              <a:t>1) жАлюзи</a:t>
            </a:r>
          </a:p>
          <a:p>
            <a:r>
              <a:rPr lang="ru-RU" smtClean="0"/>
              <a:t>2) ЖалюзИ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ru-RU" sz="7200" smtClean="0"/>
              <a:t>жалюзИ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415925" y="731838"/>
            <a:ext cx="8229600" cy="1143000"/>
          </a:xfrm>
        </p:spPr>
        <p:txBody>
          <a:bodyPr/>
          <a:lstStyle/>
          <a:p>
            <a:r>
              <a:rPr lang="ru-RU" smtClean="0"/>
              <a:t> 21. Физика</a:t>
            </a:r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Сколько литров в одном нефтяном барелле?</a:t>
            </a:r>
          </a:p>
          <a:p>
            <a:r>
              <a:rPr lang="ru-RU" smtClean="0"/>
              <a:t>1)16</a:t>
            </a:r>
          </a:p>
          <a:p>
            <a:r>
              <a:rPr lang="ru-RU" smtClean="0"/>
              <a:t>2)101</a:t>
            </a:r>
          </a:p>
          <a:p>
            <a:r>
              <a:rPr lang="ru-RU" smtClean="0"/>
              <a:t>3)159</a:t>
            </a:r>
          </a:p>
        </p:txBody>
      </p:sp>
      <p:pic>
        <p:nvPicPr>
          <p:cNvPr id="4608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3763" y="2728913"/>
            <a:ext cx="4227512" cy="295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159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pitchFamily="34" charset="0"/>
              <a:buChar char="•"/>
              <a:defRPr/>
            </a:pPr>
            <a:r>
              <a:rPr lang="ru-RU" dirty="0" smtClean="0"/>
              <a:t>12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dirty="0" smtClean="0"/>
              <a:t>Самой испанской из всех новогодних традиций страны является поедание двенадцати виноградин</a:t>
            </a:r>
            <a:r>
              <a:rPr lang="ru-RU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. </a:t>
            </a:r>
            <a:r>
              <a:rPr lang="ru-RU" dirty="0" smtClean="0"/>
              <a:t>Каждая виноградина проглатывается на каждый удар курантов и сопровождается загадыванием новогоднего желания.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593725"/>
            <a:ext cx="8229600" cy="1143000"/>
          </a:xfrm>
        </p:spPr>
        <p:txBody>
          <a:bodyPr/>
          <a:lstStyle/>
          <a:p>
            <a:r>
              <a:rPr lang="ru-RU" smtClean="0"/>
              <a:t>3. Китай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1690688"/>
            <a:ext cx="8229600" cy="4435475"/>
          </a:xfrm>
        </p:spPr>
        <p:txBody>
          <a:bodyPr/>
          <a:lstStyle/>
          <a:p>
            <a:r>
              <a:rPr lang="ru-RU" dirty="0" smtClean="0"/>
              <a:t>Под знаком какого животного по китайскому календарю прошел </a:t>
            </a:r>
            <a:r>
              <a:rPr lang="ru-RU" dirty="0" smtClean="0"/>
              <a:t>2017 </a:t>
            </a:r>
            <a:r>
              <a:rPr lang="ru-RU" dirty="0" smtClean="0"/>
              <a:t>года?</a:t>
            </a:r>
          </a:p>
          <a:p>
            <a:r>
              <a:rPr lang="ru-RU" dirty="0" smtClean="0"/>
              <a:t>1)обезьяны</a:t>
            </a:r>
          </a:p>
          <a:p>
            <a:r>
              <a:rPr lang="ru-RU" dirty="0" smtClean="0"/>
              <a:t>2) лошади</a:t>
            </a:r>
          </a:p>
          <a:p>
            <a:r>
              <a:rPr lang="ru-RU" dirty="0" smtClean="0"/>
              <a:t>3) </a:t>
            </a:r>
            <a:r>
              <a:rPr lang="ru-RU" dirty="0" smtClean="0"/>
              <a:t>петуха</a:t>
            </a:r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2017 - г</a:t>
            </a:r>
            <a:r>
              <a:rPr lang="ru-RU" smtClean="0"/>
              <a:t>од петуха.</a:t>
            </a:r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 marL="0" indent="0" algn="ctr">
              <a:buFont typeface="Arial" pitchFamily="34" charset="0"/>
              <a:buNone/>
              <a:defRPr/>
            </a:pPr>
            <a:r>
              <a:rPr lang="ru-RU" dirty="0" smtClean="0"/>
              <a:t>4. Эфиопия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dirty="0" smtClean="0"/>
              <a:t>Когда празднуют Новый год жители Эфиопии?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dirty="0" smtClean="0"/>
              <a:t>1) 1 января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dirty="0" smtClean="0"/>
              <a:t>2) 10 сентября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dirty="0" smtClean="0"/>
              <a:t>3) 8 февраля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10 сентября</a:t>
            </a:r>
          </a:p>
          <a:p>
            <a:r>
              <a:rPr lang="ru-RU" dirty="0" smtClean="0"/>
              <a:t>Главная особенность эфиопского Нового года - дата его празднования. Жители Эфиопии до сих пор живут по юлианскому календарю. </a:t>
            </a:r>
          </a:p>
          <a:p>
            <a:r>
              <a:rPr lang="ru-RU" dirty="0" smtClean="0"/>
              <a:t>В наше время эфиопы отмечают Новый год 10 сентября.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</TotalTime>
  <Pages>0</Pages>
  <Words>882</Words>
  <Characters>0</Characters>
  <Application>Microsoft Office PowerPoint</Application>
  <DocSecurity>0</DocSecurity>
  <PresentationFormat>On-screen Show (4:3)</PresentationFormat>
  <Lines>0</Lines>
  <Paragraphs>153</Paragraphs>
  <Slides>44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1_Office 主题</vt:lpstr>
      <vt:lpstr>PowerPoint Presentation</vt:lpstr>
      <vt:lpstr>PowerPoint Presentation</vt:lpstr>
      <vt:lpstr>PowerPoint Presentation</vt:lpstr>
      <vt:lpstr>2. Испания</vt:lpstr>
      <vt:lpstr>PowerPoint Presentation</vt:lpstr>
      <vt:lpstr>3. Китай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8. Сколько дней в високосном году? </vt:lpstr>
      <vt:lpstr>PowerPoint Presentation</vt:lpstr>
      <vt:lpstr>PowerPoint Presentation</vt:lpstr>
      <vt:lpstr>9. ОБЖ</vt:lpstr>
      <vt:lpstr>PowerPoint Presentation</vt:lpstr>
      <vt:lpstr>10. Музыка</vt:lpstr>
      <vt:lpstr>PowerPoint Presentation</vt:lpstr>
      <vt:lpstr>11. Литература</vt:lpstr>
      <vt:lpstr>PowerPoint Presentation</vt:lpstr>
      <vt:lpstr>12. Биология</vt:lpstr>
      <vt:lpstr>PowerPoint Presentation</vt:lpstr>
      <vt:lpstr>13. Физкультура</vt:lpstr>
      <vt:lpstr>PowerPoint Presentation</vt:lpstr>
      <vt:lpstr>14. Всеобщая История</vt:lpstr>
      <vt:lpstr>PowerPoint Presentation</vt:lpstr>
      <vt:lpstr>15. Информатика</vt:lpstr>
      <vt:lpstr>PowerPoint Presentation</vt:lpstr>
      <vt:lpstr>16. География Сколько континентов на Земле? </vt:lpstr>
      <vt:lpstr>PowerPoint Presentation</vt:lpstr>
      <vt:lpstr>17. История России</vt:lpstr>
      <vt:lpstr>PowerPoint Presentation</vt:lpstr>
      <vt:lpstr>18. Право </vt:lpstr>
      <vt:lpstr>PowerPoint Presentation</vt:lpstr>
      <vt:lpstr>19. Химия</vt:lpstr>
      <vt:lpstr>Сульфат бария</vt:lpstr>
      <vt:lpstr>20. Русский язык</vt:lpstr>
      <vt:lpstr>PowerPoint Presentation</vt:lpstr>
      <vt:lpstr> 21. Физика</vt:lpstr>
      <vt:lpstr>PowerPoint Presentation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1</dc:creator>
  <cp:lastModifiedBy>1</cp:lastModifiedBy>
  <cp:revision>42</cp:revision>
  <cp:lastPrinted>1899-12-30T00:00:00Z</cp:lastPrinted>
  <dcterms:created xsi:type="dcterms:W3CDTF">2009-12-04T06:33:22Z</dcterms:created>
  <dcterms:modified xsi:type="dcterms:W3CDTF">2017-09-27T17:34:47Z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1033-8.1.0.3377</vt:lpwstr>
  </property>
</Properties>
</file>