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1941" autoAdjust="0"/>
  </p:normalViewPr>
  <p:slideViewPr>
    <p:cSldViewPr>
      <p:cViewPr varScale="1">
        <p:scale>
          <a:sx n="67" d="100"/>
          <a:sy n="67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5688631"/>
          </a:xfrm>
        </p:spPr>
        <p:txBody>
          <a:bodyPr>
            <a:normAutofit/>
          </a:bodyPr>
          <a:lstStyle/>
          <a:p>
            <a:pPr algn="ctr"/>
            <a: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НОД по </a:t>
            </a:r>
            <a:r>
              <a:rPr lang="ru-RU" sz="2200" cap="all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художественно - эстетическому развитию </a:t>
            </a:r>
            <a: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/>
            </a:r>
            <a:b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</a:br>
            <a:r>
              <a:rPr lang="ru-RU" sz="2200" cap="all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(музыка)</a:t>
            </a:r>
            <a: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/>
            </a:r>
            <a:b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</a:br>
            <a:r>
              <a:rPr lang="ru-RU" sz="2200" cap="all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  </a:t>
            </a:r>
            <a:r>
              <a:rPr lang="ru-RU" sz="220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«Осенняя фантазия»</a:t>
            </a:r>
            <a: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/>
            </a:r>
            <a:b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</a:br>
            <a: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         в </a:t>
            </a:r>
            <a:r>
              <a:rPr lang="ru-RU" sz="2200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первой младшей</a:t>
            </a:r>
            <a:r>
              <a:rPr lang="ru-RU" sz="2200" cap="all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  </a:t>
            </a:r>
            <a: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группе </a:t>
            </a:r>
            <a:r>
              <a:rPr lang="ru-RU" sz="2200" cap="all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«</a:t>
            </a:r>
            <a:r>
              <a:rPr lang="ru-RU" sz="2200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колокольчик</a:t>
            </a:r>
            <a:r>
              <a:rPr lang="ru-RU" sz="2200" cap="all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>»</a:t>
            </a:r>
            <a: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/>
            </a:r>
            <a:b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</a:br>
            <a: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  <a:t/>
            </a:r>
            <a:br>
              <a:rPr lang="ru-RU" sz="2200" cap="all" dirty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  <a:latin typeface="Candara"/>
              </a:rPr>
            </a:br>
            <a:r>
              <a:rPr lang="ru-RU" sz="1800" cap="all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Цель: доставить детям радость от совместного с </a:t>
            </a:r>
            <a:r>
              <a:rPr lang="ru-RU" sz="1800" cap="all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родителями мероприятия</a:t>
            </a:r>
            <a:br>
              <a:rPr lang="ru-RU" sz="1800" cap="all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</a:br>
            <a:r>
              <a:rPr lang="ru-RU" sz="18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/>
            </a:r>
            <a:br>
              <a:rPr lang="ru-RU" sz="18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</a:br>
            <a:r>
              <a:rPr lang="ru-RU" sz="18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        Задачи</a:t>
            </a:r>
            <a:r>
              <a:rPr lang="ru-RU" sz="1800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:</a:t>
            </a:r>
            <a:br>
              <a:rPr lang="ru-RU" sz="1800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</a:br>
            <a:r>
              <a:rPr lang="ru-RU" sz="18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 </a:t>
            </a:r>
            <a:r>
              <a:rPr lang="ru-RU" sz="1800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воспитывать </a:t>
            </a:r>
            <a:r>
              <a:rPr lang="ru-RU" sz="18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 </a:t>
            </a:r>
            <a:r>
              <a:rPr lang="ru-RU" sz="1800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чувство прекрасного посредством </a:t>
            </a:r>
            <a:r>
              <a:rPr lang="ru-RU" sz="18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воздействия музыки </a:t>
            </a:r>
            <a:r>
              <a:rPr lang="ru-RU" sz="1800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/>
            </a:r>
            <a:br>
              <a:rPr lang="ru-RU" sz="1800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</a:br>
            <a:r>
              <a:rPr lang="ru-RU" sz="18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 </a:t>
            </a:r>
            <a:r>
              <a:rPr lang="ru-RU" sz="1800" dirty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развивать музыкальные и творческие </a:t>
            </a:r>
            <a:r>
              <a:rPr lang="ru-RU" sz="1800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Candara"/>
              </a:rPr>
              <a:t>способности</a:t>
            </a:r>
            <a:endParaRPr lang="ru-RU" sz="1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91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76672"/>
            <a:ext cx="5544616" cy="2520280"/>
          </a:xfrm>
        </p:spPr>
        <p:txBody>
          <a:bodyPr>
            <a:noAutofit/>
          </a:bodyPr>
          <a:lstStyle/>
          <a:p>
            <a:pPr algn="ctr"/>
            <a:r>
              <a:rPr lang="ru-RU" sz="1400" dirty="0">
                <a:solidFill>
                  <a:srgbClr val="00B0F0"/>
                </a:solidFill>
              </a:rPr>
              <a:t>Здравствуйте, ладошки,  </a:t>
            </a:r>
            <a:r>
              <a:rPr lang="ru-RU" sz="1400" dirty="0" smtClean="0">
                <a:solidFill>
                  <a:srgbClr val="00B0F0"/>
                </a:solidFill>
              </a:rPr>
              <a:t> </a:t>
            </a:r>
            <a:r>
              <a:rPr lang="ru-RU" sz="1400" dirty="0">
                <a:solidFill>
                  <a:srgbClr val="00B0F0"/>
                </a:solidFill>
              </a:rPr>
              <a:t>хлоп-хлоп-хлоп! </a:t>
            </a:r>
          </a:p>
          <a:p>
            <a:pPr algn="ctr"/>
            <a:r>
              <a:rPr lang="ru-RU" sz="1400" dirty="0">
                <a:solidFill>
                  <a:srgbClr val="00B0F0"/>
                </a:solidFill>
              </a:rPr>
              <a:t>Здравствуйте, ножки</a:t>
            </a:r>
            <a:r>
              <a:rPr lang="ru-RU" sz="1400" dirty="0" smtClean="0">
                <a:solidFill>
                  <a:srgbClr val="00B0F0"/>
                </a:solidFill>
              </a:rPr>
              <a:t>,  </a:t>
            </a:r>
            <a:r>
              <a:rPr lang="ru-RU" sz="1400" dirty="0">
                <a:solidFill>
                  <a:srgbClr val="00B0F0"/>
                </a:solidFill>
              </a:rPr>
              <a:t>топ-топ-топ!  </a:t>
            </a:r>
          </a:p>
          <a:p>
            <a:pPr algn="ctr"/>
            <a:r>
              <a:rPr lang="ru-RU" sz="1400" dirty="0">
                <a:solidFill>
                  <a:srgbClr val="00B0F0"/>
                </a:solidFill>
              </a:rPr>
              <a:t>Здравствуйте, щёчки,  </a:t>
            </a:r>
          </a:p>
          <a:p>
            <a:pPr algn="ctr"/>
            <a:r>
              <a:rPr lang="ru-RU" sz="1400" dirty="0">
                <a:solidFill>
                  <a:srgbClr val="00B0F0"/>
                </a:solidFill>
              </a:rPr>
              <a:t>Плюх-плюх-плюх!  </a:t>
            </a:r>
          </a:p>
          <a:p>
            <a:pPr algn="ctr"/>
            <a:r>
              <a:rPr lang="ru-RU" sz="1400" dirty="0">
                <a:solidFill>
                  <a:srgbClr val="00B0F0"/>
                </a:solidFill>
              </a:rPr>
              <a:t>Пухленькие щёчки,  </a:t>
            </a:r>
          </a:p>
          <a:p>
            <a:pPr algn="ctr"/>
            <a:r>
              <a:rPr lang="ru-RU" sz="1400" dirty="0">
                <a:solidFill>
                  <a:srgbClr val="00B0F0"/>
                </a:solidFill>
              </a:rPr>
              <a:t>Плюх-плюх-плюх!  </a:t>
            </a:r>
          </a:p>
          <a:p>
            <a:pPr algn="ctr"/>
            <a:r>
              <a:rPr lang="ru-RU" sz="1400" dirty="0">
                <a:solidFill>
                  <a:srgbClr val="00B0F0"/>
                </a:solidFill>
              </a:rPr>
              <a:t>Здравствуйте, губки, </a:t>
            </a:r>
            <a:r>
              <a:rPr lang="ru-RU" sz="1400" dirty="0" smtClean="0">
                <a:solidFill>
                  <a:srgbClr val="00B0F0"/>
                </a:solidFill>
              </a:rPr>
              <a:t>чмок-чмок-чмок!  </a:t>
            </a:r>
            <a:endParaRPr lang="ru-RU" sz="1400" dirty="0">
              <a:solidFill>
                <a:srgbClr val="00B0F0"/>
              </a:solidFill>
            </a:endParaRPr>
          </a:p>
          <a:p>
            <a:pPr algn="ctr"/>
            <a:r>
              <a:rPr lang="ru-RU" sz="1400" dirty="0">
                <a:solidFill>
                  <a:srgbClr val="00B0F0"/>
                </a:solidFill>
              </a:rPr>
              <a:t>Здравствуйте, зубки,  щёлк-щёлк-щёлк!  </a:t>
            </a:r>
          </a:p>
          <a:p>
            <a:pPr algn="ctr"/>
            <a:r>
              <a:rPr lang="ru-RU" sz="1400" dirty="0">
                <a:solidFill>
                  <a:srgbClr val="00B0F0"/>
                </a:solidFill>
              </a:rPr>
              <a:t>Здравствуй, мой носик, </a:t>
            </a:r>
          </a:p>
          <a:p>
            <a:pPr algn="ctr"/>
            <a:r>
              <a:rPr lang="ru-RU" sz="1400" dirty="0" err="1">
                <a:solidFill>
                  <a:srgbClr val="00B0F0"/>
                </a:solidFill>
              </a:rPr>
              <a:t>Бип-бип-бип</a:t>
            </a:r>
            <a:r>
              <a:rPr lang="ru-RU" sz="1400" dirty="0">
                <a:solidFill>
                  <a:srgbClr val="00B0F0"/>
                </a:solidFill>
              </a:rPr>
              <a:t>! </a:t>
            </a:r>
          </a:p>
          <a:p>
            <a:pPr algn="ctr"/>
            <a:r>
              <a:rPr lang="ru-RU" sz="1400" dirty="0">
                <a:solidFill>
                  <a:srgbClr val="00B0F0"/>
                </a:solidFill>
              </a:rPr>
              <a:t>Здравствуйте! </a:t>
            </a:r>
          </a:p>
          <a:p>
            <a:pPr algn="ctr"/>
            <a:r>
              <a:rPr lang="ru-RU" sz="1400" dirty="0">
                <a:solidFill>
                  <a:srgbClr val="00B0F0"/>
                </a:solidFill>
              </a:rPr>
              <a:t>Всем Привет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9" y="3212976"/>
            <a:ext cx="763309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1288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2088232"/>
          </a:xfrm>
        </p:spPr>
        <p:txBody>
          <a:bodyPr>
            <a:no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</a:rPr>
              <a:t>Раз, два, три, четыре, пять, 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Будем листья собирать. </a:t>
            </a:r>
            <a:r>
              <a:rPr lang="ru-RU" sz="1600" dirty="0" smtClean="0">
                <a:solidFill>
                  <a:srgbClr val="FFFF00"/>
                </a:solidFill>
              </a:rPr>
              <a:t>-</a:t>
            </a: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Листья березы, 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Листья рябины,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Листики тополя,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Листья осины,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Листики дуба мы соберем,</a:t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>  Маме  осенний букет отнесем .</a:t>
            </a:r>
          </a:p>
        </p:txBody>
      </p:sp>
      <p:pic>
        <p:nvPicPr>
          <p:cNvPr id="2050" name="Picture 2" descr="C:\Users\User\Desktop\валя\P1010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3691" y="2492896"/>
            <a:ext cx="7502765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263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467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>
                <a:solidFill>
                  <a:srgbClr val="FFC000"/>
                </a:solidFill>
              </a:rPr>
              <a:t>Мама рядышком с кроваткой,</a:t>
            </a:r>
            <a:br>
              <a:rPr lang="ru-RU" sz="2200" dirty="0">
                <a:solidFill>
                  <a:srgbClr val="FFC000"/>
                </a:solidFill>
              </a:rPr>
            </a:br>
            <a:r>
              <a:rPr lang="ru-RU" sz="2200" dirty="0">
                <a:solidFill>
                  <a:srgbClr val="FFC000"/>
                </a:solidFill>
              </a:rPr>
              <a:t>Колыбельную поёт,</a:t>
            </a:r>
            <a:br>
              <a:rPr lang="ru-RU" sz="2200" dirty="0">
                <a:solidFill>
                  <a:srgbClr val="FFC000"/>
                </a:solidFill>
              </a:rPr>
            </a:br>
            <a:r>
              <a:rPr lang="ru-RU" sz="2200" dirty="0">
                <a:solidFill>
                  <a:srgbClr val="FFC000"/>
                </a:solidFill>
              </a:rPr>
              <a:t>Зайке снов желает сладких,</a:t>
            </a:r>
            <a:br>
              <a:rPr lang="ru-RU" sz="2200" dirty="0">
                <a:solidFill>
                  <a:srgbClr val="FFC000"/>
                </a:solidFill>
              </a:rPr>
            </a:br>
            <a:r>
              <a:rPr lang="ru-RU" sz="2200" dirty="0">
                <a:solidFill>
                  <a:srgbClr val="FFC000"/>
                </a:solidFill>
              </a:rPr>
              <a:t>Нежность и любовь даёт.</a:t>
            </a:r>
            <a:br>
              <a:rPr lang="ru-RU" sz="2200" dirty="0">
                <a:solidFill>
                  <a:srgbClr val="FFC000"/>
                </a:solidFill>
              </a:rPr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3074" name="Picture 2" descr="C:\Users\User\Desktop\валя\DSC_06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342" y="1600200"/>
            <a:ext cx="683331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5041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С </a:t>
            </a:r>
            <a:r>
              <a:rPr lang="ru-RU" sz="2400" dirty="0"/>
              <a:t>листьями </a:t>
            </a:r>
            <a:r>
              <a:rPr lang="ru-RU" sz="2400" dirty="0" smtClean="0"/>
              <a:t>осенними</a:t>
            </a:r>
            <a:br>
              <a:rPr lang="ru-RU" sz="2400" dirty="0" smtClean="0"/>
            </a:br>
            <a:r>
              <a:rPr lang="ru-RU" sz="2400" dirty="0" smtClean="0"/>
              <a:t>Будем </a:t>
            </a:r>
            <a:r>
              <a:rPr lang="ru-RU" sz="2400" dirty="0"/>
              <a:t>мы играть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А с цветочками</a:t>
            </a:r>
            <a:br>
              <a:rPr lang="ru-RU" sz="2400" dirty="0" smtClean="0"/>
            </a:br>
            <a:r>
              <a:rPr lang="ru-RU" sz="2400" dirty="0" smtClean="0"/>
              <a:t>Будем </a:t>
            </a:r>
            <a:r>
              <a:rPr lang="ru-RU" sz="2400" dirty="0"/>
              <a:t>танцевать. </a:t>
            </a:r>
          </a:p>
        </p:txBody>
      </p:sp>
      <p:pic>
        <p:nvPicPr>
          <p:cNvPr id="4098" name="Picture 2" descr="C:\Users\User\Desktop\валя\DSC_02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342" y="1844824"/>
            <a:ext cx="683331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40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404664"/>
            <a:ext cx="8099390" cy="2088232"/>
          </a:xfrm>
        </p:spPr>
        <p:txBody>
          <a:bodyPr/>
          <a:lstStyle/>
          <a:p>
            <a:pPr algn="ctr"/>
            <a:r>
              <a:rPr lang="ru-RU" dirty="0" smtClean="0"/>
              <a:t>Мы танцуем и поём,</a:t>
            </a:r>
          </a:p>
          <a:p>
            <a:pPr algn="ctr"/>
            <a:r>
              <a:rPr lang="ru-RU" dirty="0" smtClean="0"/>
              <a:t>Хлопаем в ладоши.</a:t>
            </a:r>
          </a:p>
          <a:p>
            <a:pPr algn="ctr"/>
            <a:r>
              <a:rPr lang="ru-RU" dirty="0" smtClean="0"/>
              <a:t>И ничуть не устаём</a:t>
            </a:r>
          </a:p>
          <a:p>
            <a:pPr algn="ctr"/>
            <a:r>
              <a:rPr lang="ru-RU" dirty="0" smtClean="0"/>
              <a:t>С музыкой хорошей.</a:t>
            </a:r>
          </a:p>
          <a:p>
            <a:endParaRPr lang="ru-RU" dirty="0"/>
          </a:p>
        </p:txBody>
      </p:sp>
      <p:pic>
        <p:nvPicPr>
          <p:cNvPr id="5123" name="Picture 3" descr="C:\Users\User\Desktop\валя\P10101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7920880" cy="440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9864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58</TotalTime>
  <Words>87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НОД по художественно - эстетическому развитию  (музыка)   «Осенняя фантазия»          в первой младшей  группе «колокольчик»  Цель: доставить детям радость от совместного с родителями мероприятия          Задачи:  воспитывать  чувство прекрасного посредством воздействия музыки   развивать музыкальные и творческие способности</vt:lpstr>
      <vt:lpstr>Презентация PowerPoint</vt:lpstr>
      <vt:lpstr>Раз, два, три, четыре, пять,  Будем листья собирать. - Листья березы,  Листья рябины, Листики тополя, Листья осины, Листики дуба мы соберем,   Маме  осенний букет отнесем .</vt:lpstr>
      <vt:lpstr>Мама рядышком с кроваткой, Колыбельную поёт, Зайке снов желает сладких, Нежность и любовь даёт.   </vt:lpstr>
      <vt:lpstr>С листьями осенними Будем мы играть. А с цветочками Будем танцевать.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по художественно - эстетическому развитию  (музыка)   «Страна геометрических фигур»          в старшей  группе «лучики»  Цель: доставить детям радость от совместного с родителями мероприятия.</dc:title>
  <dc:creator>User</dc:creator>
  <cp:lastModifiedBy>Windows</cp:lastModifiedBy>
  <cp:revision>9</cp:revision>
  <dcterms:created xsi:type="dcterms:W3CDTF">2017-09-09T15:00:53Z</dcterms:created>
  <dcterms:modified xsi:type="dcterms:W3CDTF">2017-09-27T13:24:34Z</dcterms:modified>
</cp:coreProperties>
</file>