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6" r:id="rId3"/>
    <p:sldId id="262" r:id="rId4"/>
    <p:sldId id="263" r:id="rId5"/>
    <p:sldId id="264" r:id="rId6"/>
    <p:sldId id="267" r:id="rId7"/>
    <p:sldId id="268" r:id="rId8"/>
    <p:sldId id="256" r:id="rId9"/>
    <p:sldId id="257" r:id="rId10"/>
    <p:sldId id="265" r:id="rId11"/>
    <p:sldId id="258" r:id="rId12"/>
    <p:sldId id="259" r:id="rId13"/>
    <p:sldId id="272" r:id="rId14"/>
    <p:sldId id="269" r:id="rId15"/>
    <p:sldId id="273" r:id="rId16"/>
    <p:sldId id="271" r:id="rId17"/>
    <p:sldId id="26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4CD0B-F16C-4C0D-A1BD-4BF931C8133D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6E931-817D-4046-9D46-45BEA542D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4CD0B-F16C-4C0D-A1BD-4BF931C8133D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6E931-817D-4046-9D46-45BEA542D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4CD0B-F16C-4C0D-A1BD-4BF931C8133D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6E931-817D-4046-9D46-45BEA542D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4CD0B-F16C-4C0D-A1BD-4BF931C8133D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6E931-817D-4046-9D46-45BEA542D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4CD0B-F16C-4C0D-A1BD-4BF931C8133D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6E931-817D-4046-9D46-45BEA542D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4CD0B-F16C-4C0D-A1BD-4BF931C8133D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6E931-817D-4046-9D46-45BEA542D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4CD0B-F16C-4C0D-A1BD-4BF931C8133D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6E931-817D-4046-9D46-45BEA542D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4CD0B-F16C-4C0D-A1BD-4BF931C8133D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6E931-817D-4046-9D46-45BEA542D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4CD0B-F16C-4C0D-A1BD-4BF931C8133D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6E931-817D-4046-9D46-45BEA542D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4CD0B-F16C-4C0D-A1BD-4BF931C8133D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6E931-817D-4046-9D46-45BEA542D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4CD0B-F16C-4C0D-A1BD-4BF931C8133D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6E931-817D-4046-9D46-45BEA542D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4CD0B-F16C-4C0D-A1BD-4BF931C8133D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46E931-817D-4046-9D46-45BEA542D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over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artclassic.edu.ru/catalog.asp?ob_no=%2016525" TargetMode="Externa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Подготовка к сочинению</a:t>
            </a:r>
            <a:endParaRPr lang="ru-RU" sz="32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322712" cy="4691063"/>
          </a:xfrm>
        </p:spPr>
        <p:txBody>
          <a:bodyPr/>
          <a:lstStyle/>
          <a:p>
            <a:pPr algn="ctr"/>
            <a:endParaRPr lang="ru-RU" sz="3200" dirty="0" smtClean="0">
              <a:solidFill>
                <a:srgbClr val="C00000"/>
              </a:solidFill>
            </a:endParaRPr>
          </a:p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по картине А.М. Герасимова «После дождя»</a:t>
            </a:r>
          </a:p>
          <a:p>
            <a:endParaRPr lang="ru-RU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792189"/>
            <a:ext cx="4762872" cy="4581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А. Яшин</a:t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После дождя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323528" y="1340768"/>
            <a:ext cx="3008313" cy="4691063"/>
          </a:xfrm>
        </p:spPr>
        <p:txBody>
          <a:bodyPr>
            <a:normAutofit/>
          </a:bodyPr>
          <a:lstStyle/>
          <a:p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Дождик прошёл по садовой дорожке.</a:t>
            </a:r>
          </a:p>
          <a:p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Капли на ветках висят, как серёжки.</a:t>
            </a:r>
          </a:p>
          <a:p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Тронешь берёзку — она встрепенётся </a:t>
            </a:r>
          </a:p>
          <a:p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И засмеётся. До слёз засмеётся.</a:t>
            </a:r>
          </a:p>
          <a:p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Дождь прошуршал по широкому лугу.</a:t>
            </a:r>
          </a:p>
          <a:p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Даже цветы удивились друг другу: </a:t>
            </a:r>
          </a:p>
          <a:p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В чашечках листьев, </a:t>
            </a:r>
          </a:p>
          <a:p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на каждой травинке</a:t>
            </a:r>
          </a:p>
          <a:p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По огонёчку, по </a:t>
            </a:r>
            <a:r>
              <a:rPr lang="ru-RU" sz="1800" b="1" i="1" dirty="0" err="1" smtClean="0">
                <a:latin typeface="Times New Roman" pitchFamily="18" charset="0"/>
                <a:cs typeface="Times New Roman" pitchFamily="18" charset="0"/>
              </a:rPr>
              <a:t>серебринке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6" name="Picture 4" descr="after_rain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548680"/>
            <a:ext cx="5400600" cy="57606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41" dur="indefinite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42" dur="indefinite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43" dur="indefinite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47" dur="indefinite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48" dur="indefinite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49" dur="indefinite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1" dur="indefinite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52" dur="indefinite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53" dur="indefinite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5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5" dur="indefinite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56" dur="indefinite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57" dur="indefinite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Синтаксис. Пунктуация.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609600" indent="-609600">
              <a:lnSpc>
                <a:spcPct val="90000"/>
              </a:lnSpc>
            </a:pPr>
            <a:r>
              <a:rPr lang="ru-RU" b="1" i="1" u="sng" dirty="0" smtClean="0"/>
              <a:t>Запишите предложения, расставьте знаки препинания: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dirty="0" smtClean="0"/>
              <a:t>Вспоминаются строки из стихотворения А.Я.Яшина После дождя Капли на ветках висят как серёжки В чашечках листьев на каждой травинке по огонёчку по </a:t>
            </a:r>
            <a:r>
              <a:rPr lang="ru-RU" dirty="0" err="1" smtClean="0"/>
              <a:t>серебринке</a:t>
            </a:r>
            <a:r>
              <a:rPr lang="ru-RU" dirty="0" smtClean="0"/>
              <a:t>.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dirty="0" smtClean="0"/>
              <a:t>Всё блестит на переднем плане перила скамья пол на террасе и крышка стола.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dirty="0" smtClean="0"/>
              <a:t>Пламенеют в стеклянном графине розы на них тоже висят капельки дождя.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dirty="0" smtClean="0"/>
              <a:t>Кругом влажный блеск и неяркий солнечный свет и отчётливо ощущается свежесть воздуха и тишина того момента который наступает сразу после дождя.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себя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dirty="0" smtClean="0"/>
              <a:t>Вспоминаются строки из стихотворения А.Я.Яшина «После дождя»: «Капли на ветках висят , как серёжки», «В чашечках листьев, на каждой травинке по огонёчку, по </a:t>
            </a:r>
            <a:r>
              <a:rPr lang="ru-RU" dirty="0" err="1" smtClean="0"/>
              <a:t>серебринке</a:t>
            </a:r>
            <a:r>
              <a:rPr lang="ru-RU" dirty="0" smtClean="0"/>
              <a:t>». 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dirty="0" smtClean="0"/>
              <a:t>Всё блестит на переднем плане: перила, скамья, пол на террасе и крышка стола. 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dirty="0" smtClean="0"/>
              <a:t>Пламенеют в стеклянном графине розы, на них тоже висят капельки дождя. 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dirty="0" smtClean="0"/>
              <a:t>Кругом влажный блеск и неяркий солнечный свет, и отчётливо ощущается свежесть воздуха и тишина того момента, который наступает сразу после дождя.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Отрывок </a:t>
            </a:r>
            <a:r>
              <a:rPr lang="ru-RU" dirty="0"/>
              <a:t>из повести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Л</a:t>
            </a:r>
            <a:r>
              <a:rPr lang="ru-RU" dirty="0"/>
              <a:t>. Н. Толстого «</a:t>
            </a:r>
            <a:r>
              <a:rPr lang="ru-RU" dirty="0" smtClean="0"/>
              <a:t>Отрочество»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«Но вот дождь становится мельче; туча начинает разделяться на волнистые облака, </a:t>
            </a:r>
            <a:r>
              <a:rPr lang="ru-RU" b="1" dirty="0">
                <a:solidFill>
                  <a:srgbClr val="C00000"/>
                </a:solidFill>
              </a:rPr>
              <a:t>светлеть</a:t>
            </a:r>
            <a:r>
              <a:rPr lang="ru-RU" dirty="0"/>
              <a:t> в том месте, в котором должно быть солнце, и </a:t>
            </a:r>
            <a:r>
              <a:rPr lang="ru-RU" b="1" dirty="0">
                <a:solidFill>
                  <a:srgbClr val="C00000"/>
                </a:solidFill>
              </a:rPr>
              <a:t>сквозь серовато-белые края тучи чуть виднеется клочок ясной лазури</a:t>
            </a:r>
            <a:r>
              <a:rPr lang="ru-RU" dirty="0">
                <a:solidFill>
                  <a:srgbClr val="C00000"/>
                </a:solidFill>
              </a:rPr>
              <a:t>.</a:t>
            </a:r>
            <a:r>
              <a:rPr lang="ru-RU" dirty="0"/>
              <a:t> Через минуту </a:t>
            </a:r>
            <a:r>
              <a:rPr lang="ru-RU" b="1" dirty="0">
                <a:solidFill>
                  <a:srgbClr val="C00000"/>
                </a:solidFill>
              </a:rPr>
              <a:t>робкий луч солнца уже блестит </a:t>
            </a:r>
            <a:r>
              <a:rPr lang="ru-RU" dirty="0"/>
              <a:t>в лужах дороги. Я </a:t>
            </a:r>
            <a:r>
              <a:rPr lang="ru-RU" b="1" dirty="0">
                <a:solidFill>
                  <a:srgbClr val="C00000"/>
                </a:solidFill>
              </a:rPr>
              <a:t>испытываю невыразимо отрадное чувство надежды в жизни. Душа моя улыбается так же, как и освежённая, повеселевшая природа</a:t>
            </a:r>
            <a:r>
              <a:rPr lang="ru-RU" dirty="0"/>
              <a:t>. Я высовываюсь из брички и жадно </a:t>
            </a:r>
            <a:r>
              <a:rPr lang="ru-RU" dirty="0" err="1"/>
              <a:t>впиваю</a:t>
            </a:r>
            <a:r>
              <a:rPr lang="ru-RU" dirty="0"/>
              <a:t> в себя </a:t>
            </a:r>
            <a:r>
              <a:rPr lang="ru-RU" b="1" dirty="0">
                <a:solidFill>
                  <a:srgbClr val="C00000"/>
                </a:solidFill>
              </a:rPr>
              <a:t>душистый воздух</a:t>
            </a:r>
            <a:r>
              <a:rPr lang="ru-RU" dirty="0">
                <a:solidFill>
                  <a:srgbClr val="C00000"/>
                </a:solidFill>
              </a:rPr>
              <a:t>. </a:t>
            </a:r>
            <a:r>
              <a:rPr lang="ru-RU" b="1" dirty="0">
                <a:solidFill>
                  <a:srgbClr val="C00000"/>
                </a:solidFill>
              </a:rPr>
              <a:t>Всё мокро и блестит на солнце, как покрытое лаком</a:t>
            </a:r>
            <a:r>
              <a:rPr lang="ru-RU" dirty="0"/>
              <a:t>. Я не могу усидеть в бричке, бегу к кустам, рву мокрые ветки распустившейся черёмухи, бью себя ими по лицу и </a:t>
            </a:r>
            <a:r>
              <a:rPr lang="ru-RU" b="1" dirty="0">
                <a:solidFill>
                  <a:srgbClr val="C00000"/>
                </a:solidFill>
              </a:rPr>
              <a:t>упиваюсь их чудным запахом</a:t>
            </a:r>
            <a:r>
              <a:rPr lang="ru-RU" dirty="0">
                <a:solidFill>
                  <a:srgbClr val="C00000"/>
                </a:solidFill>
              </a:rPr>
              <a:t>».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282154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Подберем синонимы,</a:t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чтобы избежать повторов.</a:t>
            </a:r>
            <a:r>
              <a:rPr lang="de-DE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de-DE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i="1" dirty="0" smtClean="0"/>
              <a:t>Картина  -</a:t>
            </a:r>
            <a:r>
              <a:rPr lang="ru-RU" sz="4000" i="1" dirty="0" smtClean="0"/>
              <a:t>полотно, пейзаж</a:t>
            </a:r>
          </a:p>
          <a:p>
            <a:pPr>
              <a:buNone/>
            </a:pPr>
            <a:endParaRPr lang="de-DE" sz="4000" i="1" dirty="0" smtClean="0"/>
          </a:p>
          <a:p>
            <a:r>
              <a:rPr lang="ru-RU" sz="4000" b="1" i="1" dirty="0" smtClean="0"/>
              <a:t>Художник - </a:t>
            </a:r>
            <a:r>
              <a:rPr lang="ru-RU" sz="4000" i="1" dirty="0" smtClean="0"/>
              <a:t>живописец, пейзажист</a:t>
            </a:r>
            <a:endParaRPr lang="de-DE" sz="4000" dirty="0" smtClean="0"/>
          </a:p>
          <a:p>
            <a:endParaRPr lang="de-DE" sz="4000" b="1" i="1" dirty="0" smtClean="0"/>
          </a:p>
          <a:p>
            <a:r>
              <a:rPr lang="ru-RU" sz="4000" b="1" i="1" dirty="0" smtClean="0"/>
              <a:t>Нарисовал - </a:t>
            </a:r>
            <a:r>
              <a:rPr lang="ru-RU" sz="4000" i="1" dirty="0" smtClean="0"/>
              <a:t>изобразил, показал</a:t>
            </a:r>
            <a:endParaRPr lang="de-DE" sz="4000" dirty="0" smtClean="0"/>
          </a:p>
          <a:p>
            <a:endParaRPr lang="de-DE" sz="3600" dirty="0" smtClean="0">
              <a:latin typeface="Calibri" pitchFamily="34" charset="0"/>
            </a:endParaRPr>
          </a:p>
          <a:p>
            <a:endParaRPr lang="de-DE" sz="3600" b="1" i="1" dirty="0" smtClean="0">
              <a:latin typeface="Calibri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Цвет и настроение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Цвет в картине имеет большое значение. Художник с помощью цвета создает образ, передает свое отношение к герою, вызывает определенное настроение. Мы видим неяркие, спокойные краски: светло-зелёную и тёмно-зелёную гамму, розовато-жёлтые, бордовый  тона. Эти сочетания создают летнее настроение. Серебристый оттенок на всех предметах рождает ощущение прохлады.</a:t>
            </a:r>
          </a:p>
          <a:p>
            <a:r>
              <a:rPr lang="ru-RU" dirty="0" smtClean="0"/>
              <a:t>Художник очень </a:t>
            </a:r>
            <a:r>
              <a:rPr lang="ru-RU" dirty="0"/>
              <a:t>любит свой сад, родную природу. Ему нравится изображать изменения в природе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Примерный </a:t>
            </a:r>
            <a:r>
              <a:rPr lang="ru-RU" dirty="0" smtClean="0">
                <a:solidFill>
                  <a:srgbClr val="C00000"/>
                </a:solidFill>
                <a:latin typeface="+mn-lt"/>
              </a:rPr>
              <a:t>план</a:t>
            </a:r>
            <a:endParaRPr lang="ru-RU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1. Перед нами картина А. М. Герасимова «После дождя».</a:t>
            </a:r>
          </a:p>
          <a:p>
            <a:pPr>
              <a:buNone/>
            </a:pPr>
            <a:r>
              <a:rPr lang="ru-RU" dirty="0"/>
              <a:t>2. Мокрая терраса.</a:t>
            </a:r>
          </a:p>
          <a:p>
            <a:pPr>
              <a:buNone/>
            </a:pPr>
            <a:r>
              <a:rPr lang="ru-RU" dirty="0"/>
              <a:t>3. Сад после дождя.</a:t>
            </a:r>
          </a:p>
          <a:p>
            <a:pPr>
              <a:buNone/>
            </a:pPr>
            <a:r>
              <a:rPr lang="ru-RU" dirty="0"/>
              <a:t>4. Колорит картины.</a:t>
            </a:r>
          </a:p>
          <a:p>
            <a:pPr>
              <a:buNone/>
            </a:pPr>
            <a:r>
              <a:rPr lang="ru-RU" dirty="0"/>
              <a:t>5. Настроение, которое создаёт картина.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51520" y="548680"/>
            <a:ext cx="8424936" cy="5832648"/>
          </a:xfrm>
        </p:spPr>
        <p:txBody>
          <a:bodyPr>
            <a:normAutofit fontScale="40000" lnSpcReduction="20000"/>
          </a:bodyPr>
          <a:lstStyle/>
          <a:p>
            <a:pPr indent="198438"/>
            <a:r>
              <a:rPr lang="ru-RU" sz="5100" b="1" i="1" dirty="0" smtClean="0">
                <a:latin typeface="Bookman Old Style" pitchFamily="18" charset="0"/>
              </a:rPr>
              <a:t>«После дождя» — один из лучших пейзажей   художника Александра Михайловича Герасимова. </a:t>
            </a:r>
            <a:r>
              <a:rPr lang="ru-RU" sz="5100" b="1" i="1" dirty="0">
                <a:latin typeface="Bookman Old Style" pitchFamily="18" charset="0"/>
              </a:rPr>
              <a:t>К</a:t>
            </a:r>
            <a:r>
              <a:rPr lang="ru-RU" sz="5100" b="1" i="1" dirty="0" smtClean="0">
                <a:latin typeface="Bookman Old Style" pitchFamily="18" charset="0"/>
              </a:rPr>
              <a:t>ак и другие, эта картина отличается простотой, ясностью и праздничностью.</a:t>
            </a:r>
          </a:p>
          <a:p>
            <a:pPr indent="198438"/>
            <a:r>
              <a:rPr lang="ru-RU" sz="5100" b="1" i="1" dirty="0" smtClean="0">
                <a:latin typeface="Bookman Old Style" pitchFamily="18" charset="0"/>
              </a:rPr>
              <a:t>Только что прошел сильный летний дождь. Он оставил свои следы на всем. Пропитались влагой кусты и деревья. На мокрых ветках блестит свежая, умытая ливнем листва. «Капли на ветках висят, как сережки», так написал поэт А. Я. Яшин. И еще вспоминаются строки из его стихотворения «После дождя»: «В чашечках листьев, на каждой травинке по огонечку, по </a:t>
            </a:r>
            <a:r>
              <a:rPr lang="ru-RU" sz="5100" b="1" i="1" dirty="0" err="1" smtClean="0">
                <a:latin typeface="Bookman Old Style" pitchFamily="18" charset="0"/>
              </a:rPr>
              <a:t>серебринке</a:t>
            </a:r>
            <a:r>
              <a:rPr lang="ru-RU" sz="5100" b="1" i="1" dirty="0" smtClean="0">
                <a:latin typeface="Bookman Old Style" pitchFamily="18" charset="0"/>
              </a:rPr>
              <a:t>». Блестит всё: и крыша сарая, вдали, на заднем плане, и то, что находится на переднем плане: перила, скамья, пол на террасе, крышка стола. Всё напоминает о бушевавшей стихии. На всех этих предметах еще много воды. Пламенеют в стеклянном графине розы, на них тоже висят капельки дождя. А рядом лежит опрокинутый стакан: видно, дождь был сильный.</a:t>
            </a:r>
          </a:p>
          <a:p>
            <a:pPr indent="198438"/>
            <a:r>
              <a:rPr lang="ru-RU" sz="5100" b="1" i="1" dirty="0" smtClean="0">
                <a:latin typeface="Bookman Old Style" pitchFamily="18" charset="0"/>
              </a:rPr>
              <a:t>Кругом влажный блеск, неяркий солнечный свет, пробивающийся сквозь расступающиеся облака, и отчетливо ощущается свежесть воздуха и тишина того момента, который наступил сразу после дождя.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Давайте повторим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39552" y="1628800"/>
            <a:ext cx="4040188" cy="639762"/>
          </a:xfrm>
        </p:spPr>
        <p:txBody>
          <a:bodyPr/>
          <a:lstStyle/>
          <a:p>
            <a:r>
              <a:rPr lang="ru-RU" i="1" dirty="0">
                <a:hlinkClick r:id="" action="ppaction://noaction"/>
              </a:rPr>
              <a:t>Жанры живописи</a:t>
            </a:r>
            <a:endParaRPr lang="ru-RU" i="1" dirty="0"/>
          </a:p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 smtClean="0"/>
              <a:t>Портрет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i="1" dirty="0" smtClean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 smtClean="0"/>
              <a:t>Натюрморт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i="1" dirty="0" smtClean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 smtClean="0"/>
              <a:t>пейзаж</a:t>
            </a:r>
            <a:endParaRPr lang="ru-RU" i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b="1" i="1" dirty="0" smtClean="0">
              <a:hlinkClick r:id="" action="ppaction://noaction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i="1" dirty="0">
              <a:hlinkClick r:id="" action="ppaction://noaction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i="1" dirty="0"/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i="1" dirty="0">
                <a:hlinkClick r:id="" action="ppaction://noaction"/>
              </a:rPr>
              <a:t>Типы текстов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b="1" i="1" dirty="0" smtClean="0"/>
          </a:p>
          <a:p>
            <a:r>
              <a:rPr lang="ru-RU" dirty="0" smtClean="0"/>
              <a:t>Повествование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Описание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Рассуждение </a:t>
            </a:r>
            <a:endParaRPr lang="ru-RU" dirty="0"/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Bookman Old Style" pitchFamily="18" charset="0"/>
              </a:rPr>
              <a:t>Александр Михайлович Герасимов</a:t>
            </a:r>
            <a:endParaRPr lang="ru-RU" dirty="0"/>
          </a:p>
        </p:txBody>
      </p:sp>
      <p:pic>
        <p:nvPicPr>
          <p:cNvPr id="5" name="Picture 8" descr="gerasimov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427984" y="1844824"/>
            <a:ext cx="3024336" cy="394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5" descr="2270042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1628775"/>
            <a:ext cx="3363912" cy="4608513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3394720" cy="670396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Семейный портрет</a:t>
            </a:r>
            <a:endParaRPr lang="ru-RU" sz="2800" dirty="0"/>
          </a:p>
        </p:txBody>
      </p:sp>
      <p:pic>
        <p:nvPicPr>
          <p:cNvPr id="4" name="Picture 5" descr="attach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563888" y="1484784"/>
            <a:ext cx="5319341" cy="4371975"/>
          </a:xfrm>
          <a:prstGeom prst="rect">
            <a:avLst/>
          </a:prstGeom>
          <a:noFill/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5018236"/>
          </a:xfrm>
        </p:spPr>
        <p:txBody>
          <a:bodyPr>
            <a:normAutofit fontScale="92500" lnSpcReduction="10000"/>
          </a:bodyPr>
          <a:lstStyle/>
          <a:p>
            <a:r>
              <a:rPr lang="ru-RU" sz="2400" b="1" dirty="0" smtClean="0"/>
              <a:t>А.М. Герасимов родился  в купеческой семье в Козлове (ныне Мичуринск), учился в Московском училище живописи, ваяния и зодчества. Портретист, пейзажист, мастер тематической картины. Народный художник СССР, действительный член АХ СССР, доктор искусствоведения.</a:t>
            </a:r>
            <a:endParaRPr lang="de-DE" sz="2400" b="1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716016" y="404664"/>
            <a:ext cx="3970784" cy="6048672"/>
          </a:xfrm>
        </p:spPr>
        <p:txBody>
          <a:bodyPr>
            <a:normAutofit fontScale="77500" lnSpcReduction="20000"/>
          </a:bodyPr>
          <a:lstStyle/>
          <a:p>
            <a:r>
              <a:rPr lang="ru-RU" b="1" i="1" dirty="0" smtClean="0">
                <a:latin typeface="Bookman Old Style" pitchFamily="18" charset="0"/>
              </a:rPr>
              <a:t>К 1935 году, написав множество портретов </a:t>
            </a:r>
          </a:p>
          <a:p>
            <a:pPr>
              <a:buFont typeface="Wingdings" pitchFamily="2" charset="2"/>
              <a:buNone/>
            </a:pPr>
            <a:r>
              <a:rPr lang="ru-RU" b="1" i="1" dirty="0" smtClean="0">
                <a:latin typeface="Bookman Old Style" pitchFamily="18" charset="0"/>
              </a:rPr>
              <a:t>    В. И. Ленина, </a:t>
            </a:r>
          </a:p>
          <a:p>
            <a:pPr>
              <a:buFont typeface="Wingdings" pitchFamily="2" charset="2"/>
              <a:buNone/>
            </a:pPr>
            <a:r>
              <a:rPr lang="ru-RU" b="1" i="1" dirty="0" smtClean="0">
                <a:latin typeface="Bookman Old Style" pitchFamily="18" charset="0"/>
              </a:rPr>
              <a:t>   И. В. Сталина и </a:t>
            </a:r>
          </a:p>
          <a:p>
            <a:pPr>
              <a:buFont typeface="Wingdings" pitchFamily="2" charset="2"/>
              <a:buNone/>
            </a:pPr>
            <a:r>
              <a:rPr lang="ru-RU" b="1" i="1" dirty="0" smtClean="0">
                <a:latin typeface="Bookman Old Style" pitchFamily="18" charset="0"/>
              </a:rPr>
              <a:t>   других советских руководителей, </a:t>
            </a:r>
          </a:p>
          <a:p>
            <a:pPr>
              <a:buFont typeface="Wingdings" pitchFamily="2" charset="2"/>
              <a:buNone/>
            </a:pPr>
            <a:r>
              <a:rPr lang="ru-RU" b="1" i="1" dirty="0" smtClean="0">
                <a:latin typeface="Bookman Old Style" pitchFamily="18" charset="0"/>
              </a:rPr>
              <a:t>   А. М. Герасимов, </a:t>
            </a:r>
          </a:p>
          <a:p>
            <a:pPr>
              <a:buFont typeface="Wingdings" pitchFamily="2" charset="2"/>
              <a:buNone/>
            </a:pPr>
            <a:r>
              <a:rPr lang="ru-RU" b="1" i="1" dirty="0" smtClean="0">
                <a:latin typeface="Bookman Old Style" pitchFamily="18" charset="0"/>
              </a:rPr>
              <a:t>    устав от борьбы за официальное признание и успех,  уехал отдохнуть в свой родной и любимый город Козлов. Здесь и была создана «</a:t>
            </a:r>
            <a:r>
              <a:rPr lang="ru-RU" b="1" i="1" dirty="0" smtClean="0">
                <a:latin typeface="Bookman Old Style" pitchFamily="18" charset="0"/>
                <a:hlinkClick r:id="rId2"/>
              </a:rPr>
              <a:t>Мокрая терраса</a:t>
            </a:r>
            <a:r>
              <a:rPr lang="ru-RU" b="1" i="1" dirty="0" smtClean="0">
                <a:latin typeface="Bookman Old Style" pitchFamily="18" charset="0"/>
              </a:rPr>
              <a:t>». </a:t>
            </a:r>
          </a:p>
          <a:p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4" descr="after_rain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76672"/>
            <a:ext cx="4537075" cy="54006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4088" y="188640"/>
            <a:ext cx="3008313" cy="2376264"/>
          </a:xfrm>
        </p:spPr>
        <p:txBody>
          <a:bodyPr>
            <a:normAutofit/>
          </a:bodyPr>
          <a:lstStyle/>
          <a:p>
            <a:r>
              <a:rPr lang="ru-RU" sz="3200" i="1" dirty="0">
                <a:solidFill>
                  <a:srgbClr val="CC6600"/>
                </a:solidFill>
                <a:latin typeface="Calibri" pitchFamily="34" charset="0"/>
              </a:rPr>
              <a:t>История создания картины </a:t>
            </a:r>
            <a:br>
              <a:rPr lang="ru-RU" sz="3200" i="1" dirty="0">
                <a:solidFill>
                  <a:srgbClr val="CC6600"/>
                </a:solidFill>
                <a:latin typeface="Calibri" pitchFamily="34" charset="0"/>
              </a:rPr>
            </a:br>
            <a:r>
              <a:rPr lang="ru-RU" sz="3200" i="1" dirty="0">
                <a:solidFill>
                  <a:srgbClr val="CC6600"/>
                </a:solidFill>
                <a:latin typeface="Calibri" pitchFamily="34" charset="0"/>
              </a:rPr>
              <a:t>«После дождя»</a:t>
            </a:r>
            <a:r>
              <a:rPr lang="de-DE" i="1" dirty="0">
                <a:solidFill>
                  <a:srgbClr val="CC6600"/>
                </a:solidFill>
                <a:latin typeface="Calibri" pitchFamily="34" charset="0"/>
              </a:rPr>
              <a:t/>
            </a:r>
            <a:br>
              <a:rPr lang="de-DE" i="1" dirty="0">
                <a:solidFill>
                  <a:srgbClr val="CC6600"/>
                </a:solidFill>
                <a:latin typeface="Calibri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636912"/>
            <a:ext cx="7239000" cy="3967088"/>
          </a:xfrm>
        </p:spPr>
        <p:txBody>
          <a:bodyPr>
            <a:normAutofit fontScale="70000" lnSpcReduction="20000"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/>
              <a:t> Я сделал этюд в два часа</a:t>
            </a:r>
            <a:r>
              <a:rPr lang="ru-RU" i="1" dirty="0" smtClean="0"/>
              <a:t>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 smtClean="0"/>
              <a:t> </a:t>
            </a:r>
            <a:r>
              <a:rPr lang="ru-RU" i="1" dirty="0"/>
              <a:t>Произошло </a:t>
            </a:r>
            <a:r>
              <a:rPr lang="ru-RU" i="1" dirty="0" smtClean="0"/>
              <a:t>это </a:t>
            </a:r>
            <a:r>
              <a:rPr lang="ru-RU" i="1" dirty="0"/>
              <a:t>так: я писал на террасе групповой портрет моей семьи. Припекало солнце, яркими пятнами разбегаясь по зелени. И вдруг набежали тучи. Порывистый ветер, срывая лепестки роз и рассыпая их по столу, опрокинул стакан с водой. Хлынул дождь, и моё семейство скрылось в доме. А меня охватил  неожиданный восторг. От свежей зелени и сверкающих потоков воды, залившей стол с букетом роз, скамейку и половицы. К счастью, оказался под руками подрамок с холстом, и я лихорадочно начал писать. Не понадобилось ничего переставлять или добавлять, - настолько было прекрасно всё, что находилось перед моими глазами.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7584" y="548680"/>
            <a:ext cx="1296145" cy="13681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0"/>
            <a:ext cx="2143125" cy="2428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i="1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Беседа по картине</a:t>
            </a:r>
            <a:r>
              <a:rPr lang="de-DE" i="1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de-DE" i="1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ru-RU" b="1" i="1" dirty="0" smtClean="0">
              <a:latin typeface="Calibri" pitchFamily="34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Что изображено на картине?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К какому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  <a:hlinkClick r:id="" action="ppaction://noaction"/>
              </a:rPr>
              <a:t>жанру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вы отнесете картину А.М. Герасимова?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По каким деталям картины мы догадываемся,  что только что прошел дождь?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Удалось ли художнику передать ощущение свежести после дождя? 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У картины два названия. Как вы думаете почему? Какое из названий более точно передает авторский замысел?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К какому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  <a:hlinkClick r:id="" action="ppaction://noaction"/>
              </a:rPr>
              <a:t>типу текста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будет отнесено ваше сочинение?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А. М. Герасимова </a:t>
            </a:r>
          </a:p>
          <a:p>
            <a:pPr algn="ctr"/>
            <a:r>
              <a:rPr lang="ru-RU" b="1" i="1" dirty="0" smtClean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«После дождя (Мокрая терраса)»</a:t>
            </a:r>
            <a:endParaRPr lang="de-DE" b="1" i="1" dirty="0" smtClean="0">
              <a:solidFill>
                <a:srgbClr val="CC66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9" y="2204864"/>
            <a:ext cx="3168352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4008" y="620688"/>
            <a:ext cx="3598168" cy="93610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Опишите, что вы видите.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2276872"/>
            <a:ext cx="4032448" cy="3361928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Круглый стол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букет цветов в кувшине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резные ножки стола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опрокинутый стакан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блеск мокрых поверхностей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тени от предметов.</a:t>
            </a: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44" descr="g01208гг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1052513"/>
            <a:ext cx="3889375" cy="5184775"/>
          </a:xfrm>
          <a:noFill/>
        </p:spPr>
      </p:pic>
      <p:pic>
        <p:nvPicPr>
          <p:cNvPr id="5" name="Picture 44" descr="g01208гг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39552" y="548680"/>
            <a:ext cx="3889375" cy="51847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Словарная работа.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Летн</a:t>
            </a:r>
            <a:r>
              <a:rPr lang="ru-RU" b="1" i="1" u="sng" dirty="0" smtClean="0">
                <a:solidFill>
                  <a:srgbClr val="C00000"/>
                </a:solidFill>
              </a:rPr>
              <a:t>ий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дождь; всё напоен</a:t>
            </a:r>
            <a:r>
              <a:rPr lang="ru-RU" b="1" i="1" u="sng" dirty="0" smtClean="0">
                <a:solidFill>
                  <a:srgbClr val="C00000"/>
                </a:solidFill>
              </a:rPr>
              <a:t>о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влагой; всё бл</a:t>
            </a:r>
            <a:r>
              <a:rPr lang="ru-RU" b="1" i="1" u="sng" dirty="0" smtClean="0">
                <a:solidFill>
                  <a:srgbClr val="C00000"/>
                </a:solidFill>
              </a:rPr>
              <a:t>е</a:t>
            </a:r>
            <a:r>
              <a:rPr lang="ru-RU" dirty="0" smtClean="0"/>
              <a:t>стит; свеж</a:t>
            </a:r>
            <a:r>
              <a:rPr lang="ru-RU" b="1" i="1" u="sng" dirty="0" smtClean="0">
                <a:solidFill>
                  <a:srgbClr val="C00000"/>
                </a:solidFill>
              </a:rPr>
              <a:t>ая</a:t>
            </a:r>
            <a:r>
              <a:rPr lang="en-US" dirty="0" smtClean="0"/>
              <a:t>,</a:t>
            </a:r>
            <a:r>
              <a:rPr lang="ru-RU" dirty="0" smtClean="0"/>
              <a:t> умыт</a:t>
            </a:r>
            <a:r>
              <a:rPr lang="ru-RU" b="1" i="1" u="sng" dirty="0" smtClean="0">
                <a:solidFill>
                  <a:srgbClr val="C00000"/>
                </a:solidFill>
              </a:rPr>
              <a:t>ая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ливнем листва; на передн</a:t>
            </a:r>
            <a:r>
              <a:rPr lang="ru-RU" b="1" i="1" u="sng" dirty="0" smtClean="0">
                <a:solidFill>
                  <a:srgbClr val="C00000"/>
                </a:solidFill>
              </a:rPr>
              <a:t>ем</a:t>
            </a:r>
            <a:r>
              <a:rPr lang="ru-RU" dirty="0" smtClean="0"/>
              <a:t> и задн</a:t>
            </a:r>
            <a:r>
              <a:rPr lang="ru-RU" b="1" i="1" u="sng" dirty="0" smtClean="0">
                <a:solidFill>
                  <a:srgbClr val="C00000"/>
                </a:solidFill>
              </a:rPr>
              <a:t>ем</a:t>
            </a:r>
            <a:r>
              <a:rPr lang="ru-RU" dirty="0" smtClean="0"/>
              <a:t> плане; пл</a:t>
            </a:r>
            <a:r>
              <a:rPr lang="ru-RU" b="1" i="1" u="sng" dirty="0" smtClean="0">
                <a:solidFill>
                  <a:srgbClr val="C00000"/>
                </a:solidFill>
              </a:rPr>
              <a:t>а</a:t>
            </a:r>
            <a:r>
              <a:rPr lang="ru-RU" dirty="0" smtClean="0"/>
              <a:t>м</a:t>
            </a:r>
            <a:r>
              <a:rPr lang="ru-RU" b="1" i="1" u="sng" dirty="0" smtClean="0">
                <a:solidFill>
                  <a:srgbClr val="C00000"/>
                </a:solidFill>
              </a:rPr>
              <a:t>е</a:t>
            </a:r>
            <a:r>
              <a:rPr lang="ru-RU" dirty="0" smtClean="0"/>
              <a:t>неют в стекля</a:t>
            </a:r>
            <a:r>
              <a:rPr lang="ru-RU" b="1" i="1" u="sng" dirty="0" smtClean="0">
                <a:solidFill>
                  <a:srgbClr val="C00000"/>
                </a:solidFill>
              </a:rPr>
              <a:t>нн</a:t>
            </a:r>
            <a:r>
              <a:rPr lang="ru-RU" dirty="0" smtClean="0"/>
              <a:t>ом гр</a:t>
            </a:r>
            <a:r>
              <a:rPr lang="ru-RU" b="1" i="1" u="sng" dirty="0" smtClean="0">
                <a:solidFill>
                  <a:srgbClr val="C00000"/>
                </a:solidFill>
              </a:rPr>
              <a:t>а</a:t>
            </a:r>
            <a:r>
              <a:rPr lang="ru-RU" dirty="0" smtClean="0"/>
              <a:t>фине розы; влажный блеск</a:t>
            </a:r>
            <a:r>
              <a:rPr lang="en-US" dirty="0" smtClean="0"/>
              <a:t>,</a:t>
            </a:r>
            <a:r>
              <a:rPr lang="ru-RU" dirty="0" smtClean="0"/>
              <a:t>  </a:t>
            </a:r>
            <a:r>
              <a:rPr lang="ru-RU" b="1" i="1" u="sng" dirty="0" smtClean="0">
                <a:solidFill>
                  <a:srgbClr val="C00000"/>
                </a:solidFill>
              </a:rPr>
              <a:t>нея</a:t>
            </a:r>
            <a:r>
              <a:rPr lang="ru-RU" dirty="0" smtClean="0"/>
              <a:t>ркий солнечный свет; всп</a:t>
            </a:r>
            <a:r>
              <a:rPr lang="ru-RU" b="1" i="1" u="sng" dirty="0" smtClean="0">
                <a:solidFill>
                  <a:srgbClr val="C00000"/>
                </a:solidFill>
              </a:rPr>
              <a:t>о</a:t>
            </a:r>
            <a:r>
              <a:rPr lang="ru-RU" dirty="0" smtClean="0"/>
              <a:t>м</a:t>
            </a:r>
            <a:r>
              <a:rPr lang="ru-RU" b="1" i="1" u="sng" dirty="0" smtClean="0">
                <a:solidFill>
                  <a:srgbClr val="C00000"/>
                </a:solidFill>
              </a:rPr>
              <a:t>и</a:t>
            </a:r>
            <a:r>
              <a:rPr lang="ru-RU" dirty="0" smtClean="0"/>
              <a:t>наю</a:t>
            </a:r>
            <a:r>
              <a:rPr lang="ru-RU" b="1" i="1" u="sng" dirty="0" smtClean="0">
                <a:solidFill>
                  <a:srgbClr val="C00000"/>
                </a:solidFill>
              </a:rPr>
              <a:t>тс</a:t>
            </a:r>
            <a:r>
              <a:rPr lang="ru-RU" dirty="0" smtClean="0"/>
              <a:t>я строки из стих</a:t>
            </a:r>
            <a:r>
              <a:rPr lang="ru-RU" b="1" i="1" u="sng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творения А.Я.Яшина; опр</a:t>
            </a:r>
            <a:r>
              <a:rPr lang="ru-RU" b="1" i="1" u="sng" dirty="0" smtClean="0">
                <a:solidFill>
                  <a:srgbClr val="C00000"/>
                </a:solidFill>
              </a:rPr>
              <a:t>о</a:t>
            </a:r>
            <a:r>
              <a:rPr lang="ru-RU" dirty="0" smtClean="0"/>
              <a:t>кинутый ст</a:t>
            </a:r>
            <a:r>
              <a:rPr lang="ru-RU" b="1" i="1" u="sng" dirty="0" smtClean="0">
                <a:solidFill>
                  <a:srgbClr val="C00000"/>
                </a:solidFill>
              </a:rPr>
              <a:t>а</a:t>
            </a:r>
            <a:r>
              <a:rPr lang="ru-RU" dirty="0" smtClean="0"/>
              <a:t>кан; скво</a:t>
            </a:r>
            <a:r>
              <a:rPr lang="ru-RU" b="1" i="1" u="sng" dirty="0" smtClean="0">
                <a:solidFill>
                  <a:srgbClr val="C00000"/>
                </a:solidFill>
              </a:rPr>
              <a:t>з</a:t>
            </a:r>
            <a:r>
              <a:rPr lang="ru-RU" dirty="0" smtClean="0"/>
              <a:t>ь густую з</a:t>
            </a:r>
            <a:r>
              <a:rPr lang="ru-RU" b="1" i="1" u="sng" dirty="0" smtClean="0">
                <a:solidFill>
                  <a:srgbClr val="C00000"/>
                </a:solidFill>
              </a:rPr>
              <a:t>е</a:t>
            </a:r>
            <a:r>
              <a:rPr lang="ru-RU" dirty="0" smtClean="0"/>
              <a:t>лёную л</a:t>
            </a:r>
            <a:r>
              <a:rPr lang="ru-RU" b="1" i="1" u="sng" dirty="0" smtClean="0">
                <a:solidFill>
                  <a:srgbClr val="C00000"/>
                </a:solidFill>
              </a:rPr>
              <a:t>и</a:t>
            </a:r>
            <a:r>
              <a:rPr lang="ru-RU" dirty="0" smtClean="0"/>
              <a:t>ству в</a:t>
            </a:r>
            <a:r>
              <a:rPr lang="ru-RU" b="1" i="1" u="sng" dirty="0" smtClean="0">
                <a:solidFill>
                  <a:srgbClr val="C00000"/>
                </a:solidFill>
              </a:rPr>
              <a:t>и</a:t>
            </a:r>
            <a:r>
              <a:rPr lang="ru-RU" dirty="0" smtClean="0"/>
              <a:t>дна крыша с</a:t>
            </a:r>
            <a:r>
              <a:rPr lang="ru-RU" b="1" i="1" u="sng" dirty="0" smtClean="0">
                <a:solidFill>
                  <a:srgbClr val="C00000"/>
                </a:solidFill>
              </a:rPr>
              <a:t>а</a:t>
            </a:r>
            <a:r>
              <a:rPr lang="ru-RU" dirty="0" smtClean="0"/>
              <a:t>рая; ощ</a:t>
            </a:r>
            <a:r>
              <a:rPr lang="ru-RU" b="1" i="1" u="sng" dirty="0" smtClean="0">
                <a:solidFill>
                  <a:srgbClr val="C00000"/>
                </a:solidFill>
              </a:rPr>
              <a:t>у</a:t>
            </a:r>
            <a:r>
              <a:rPr lang="ru-RU" dirty="0" smtClean="0"/>
              <a:t>щае</a:t>
            </a:r>
            <a:r>
              <a:rPr lang="ru-RU" b="1" i="1" u="sng" dirty="0" smtClean="0">
                <a:solidFill>
                  <a:srgbClr val="C00000"/>
                </a:solidFill>
              </a:rPr>
              <a:t>тс</a:t>
            </a:r>
            <a:r>
              <a:rPr lang="ru-RU" dirty="0" smtClean="0"/>
              <a:t>я свеж</a:t>
            </a:r>
            <a:r>
              <a:rPr lang="ru-RU" b="1" i="1" u="sng" dirty="0" smtClean="0">
                <a:solidFill>
                  <a:srgbClr val="C00000"/>
                </a:solidFill>
              </a:rPr>
              <a:t>е</a:t>
            </a:r>
            <a:r>
              <a:rPr lang="ru-RU" dirty="0" smtClean="0"/>
              <a:t>сть воздуха и тиш</a:t>
            </a:r>
            <a:r>
              <a:rPr lang="ru-RU" b="1" i="1" u="sng" dirty="0" smtClean="0">
                <a:solidFill>
                  <a:srgbClr val="C00000"/>
                </a:solidFill>
              </a:rPr>
              <a:t>и</a:t>
            </a:r>
            <a:r>
              <a:rPr lang="ru-RU" dirty="0" smtClean="0"/>
              <a:t>на; те</a:t>
            </a:r>
            <a:r>
              <a:rPr lang="ru-RU" b="1" i="1" u="sng" dirty="0" smtClean="0">
                <a:solidFill>
                  <a:srgbClr val="C00000"/>
                </a:solidFill>
              </a:rPr>
              <a:t>рр</a:t>
            </a:r>
            <a:r>
              <a:rPr lang="ru-RU" dirty="0" smtClean="0"/>
              <a:t>аса, п</a:t>
            </a:r>
            <a:r>
              <a:rPr lang="ru-RU" b="1" i="1" u="sng" dirty="0" smtClean="0">
                <a:solidFill>
                  <a:srgbClr val="C00000"/>
                </a:solidFill>
              </a:rPr>
              <a:t>е</a:t>
            </a:r>
            <a:r>
              <a:rPr lang="ru-RU" dirty="0" smtClean="0"/>
              <a:t>рила.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1772816"/>
            <a:ext cx="432048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436096" y="1772816"/>
            <a:ext cx="21602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259632" y="2276872"/>
            <a:ext cx="216024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275856" y="2204864"/>
            <a:ext cx="36004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788024" y="2204864"/>
            <a:ext cx="36004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123728" y="2636912"/>
            <a:ext cx="36004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707904" y="2636912"/>
            <a:ext cx="432048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940152" y="2708920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372200" y="2708920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051720" y="3068960"/>
            <a:ext cx="36004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419872" y="3068960"/>
            <a:ext cx="14401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940152" y="3501008"/>
            <a:ext cx="21602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444208" y="3501008"/>
            <a:ext cx="14401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380312" y="3573016"/>
            <a:ext cx="432048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419872" y="3933056"/>
            <a:ext cx="21602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547664" y="4437112"/>
            <a:ext cx="14401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707904" y="4437112"/>
            <a:ext cx="14401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436096" y="4437112"/>
            <a:ext cx="14401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1043608" y="4869160"/>
            <a:ext cx="21602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2627784" y="4869160"/>
            <a:ext cx="21602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923928" y="4869160"/>
            <a:ext cx="14401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6300192" y="4869160"/>
            <a:ext cx="14401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1403648" y="5301208"/>
            <a:ext cx="14401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2267744" y="5301208"/>
            <a:ext cx="432048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3851920" y="5301208"/>
            <a:ext cx="21602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164288" y="5229200"/>
            <a:ext cx="216024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1259632" y="5733256"/>
            <a:ext cx="36004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2627784" y="5733256"/>
            <a:ext cx="14401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9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2" grpId="1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</TotalTime>
  <Words>1119</Words>
  <Application>Microsoft Office PowerPoint</Application>
  <PresentationFormat>Экран (4:3)</PresentationFormat>
  <Paragraphs>87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Подготовка к сочинению</vt:lpstr>
      <vt:lpstr>Давайте повторим</vt:lpstr>
      <vt:lpstr>Александр Михайлович Герасимов</vt:lpstr>
      <vt:lpstr>Семейный портрет</vt:lpstr>
      <vt:lpstr>Слайд 5</vt:lpstr>
      <vt:lpstr>История создания картины  «После дождя» </vt:lpstr>
      <vt:lpstr>Беседа по картине </vt:lpstr>
      <vt:lpstr>Опишите, что вы видите. </vt:lpstr>
      <vt:lpstr>Словарная работа.</vt:lpstr>
      <vt:lpstr>А. Яшин После дождя </vt:lpstr>
      <vt:lpstr>Синтаксис. Пунктуация.</vt:lpstr>
      <vt:lpstr>Проверь себя</vt:lpstr>
      <vt:lpstr>Отрывок из повести  Л. Н. Толстого «Отрочество»</vt:lpstr>
      <vt:lpstr>Подберем синонимы,  чтобы избежать повторов. </vt:lpstr>
      <vt:lpstr>Цвет и настроение</vt:lpstr>
      <vt:lpstr>Примерный план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 Николаевна</dc:creator>
  <cp:lastModifiedBy>шш</cp:lastModifiedBy>
  <cp:revision>65</cp:revision>
  <dcterms:created xsi:type="dcterms:W3CDTF">2014-09-18T15:19:35Z</dcterms:created>
  <dcterms:modified xsi:type="dcterms:W3CDTF">2017-09-27T16:58:38Z</dcterms:modified>
</cp:coreProperties>
</file>