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8" r:id="rId3"/>
    <p:sldId id="257" r:id="rId4"/>
    <p:sldId id="279" r:id="rId5"/>
    <p:sldId id="280" r:id="rId6"/>
    <p:sldId id="281" r:id="rId7"/>
    <p:sldId id="282" r:id="rId8"/>
    <p:sldId id="270" r:id="rId9"/>
    <p:sldId id="271" r:id="rId10"/>
    <p:sldId id="272" r:id="rId11"/>
    <p:sldId id="273" r:id="rId12"/>
    <p:sldId id="274" r:id="rId13"/>
    <p:sldId id="267" r:id="rId14"/>
    <p:sldId id="266" r:id="rId15"/>
    <p:sldId id="277" r:id="rId16"/>
    <p:sldId id="278" r:id="rId17"/>
    <p:sldId id="275" r:id="rId18"/>
    <p:sldId id="259" r:id="rId1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603" autoAdjust="0"/>
    <p:restoredTop sz="94660"/>
  </p:normalViewPr>
  <p:slideViewPr>
    <p:cSldViewPr snapToGrid="0">
      <p:cViewPr varScale="1">
        <p:scale>
          <a:sx n="70" d="100"/>
          <a:sy n="70" d="100"/>
        </p:scale>
        <p:origin x="594"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406401" y="329185"/>
            <a:ext cx="11376073"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558129" y="434162"/>
            <a:ext cx="11075745"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963168" y="1820206"/>
            <a:ext cx="103632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963168" y="3685032"/>
            <a:ext cx="103632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35ABF914-639A-4F9A-869B-7052CF905B4C}" type="datetimeFigureOut">
              <a:rPr lang="ru-RU" smtClean="0"/>
              <a:pPr/>
              <a:t>27.09.2017</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1E009E2C-1DBF-4031-8F70-DEC6C00B7FBD}"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0560" y="4983480"/>
            <a:ext cx="1091184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70560" y="530352"/>
            <a:ext cx="1091184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5ABF914-639A-4F9A-869B-7052CF905B4C}" type="datetimeFigureOut">
              <a:rPr lang="ru-RU" smtClean="0"/>
              <a:pPr/>
              <a:t>27.09.2017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E009E2C-1DBF-4031-8F70-DEC6C00B7FB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839200" y="533405"/>
            <a:ext cx="26416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711200" y="533403"/>
            <a:ext cx="79248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5ABF914-639A-4F9A-869B-7052CF905B4C}" type="datetimeFigureOut">
              <a:rPr lang="ru-RU" smtClean="0"/>
              <a:pPr/>
              <a:t>27.09.2017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E009E2C-1DBF-4031-8F70-DEC6C00B7FB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0560" y="4983480"/>
            <a:ext cx="1091184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670560" y="530352"/>
            <a:ext cx="1091184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5ABF914-639A-4F9A-869B-7052CF905B4C}" type="datetimeFigureOut">
              <a:rPr lang="ru-RU" smtClean="0"/>
              <a:pPr/>
              <a:t>27.09.2017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E009E2C-1DBF-4031-8F70-DEC6C00B7FBD}"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406401" y="329185"/>
            <a:ext cx="11376073"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558129" y="434163"/>
            <a:ext cx="11075745"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624459" y="4928616"/>
            <a:ext cx="1091184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24459" y="5624484"/>
            <a:ext cx="1091184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35ABF914-639A-4F9A-869B-7052CF905B4C}" type="datetimeFigureOut">
              <a:rPr lang="ru-RU" smtClean="0"/>
              <a:pPr/>
              <a:t>27.09.2017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E009E2C-1DBF-4031-8F70-DEC6C00B7FBD}"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685803" y="530352"/>
            <a:ext cx="524256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6340480" y="530352"/>
            <a:ext cx="524256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35ABF914-639A-4F9A-869B-7052CF905B4C}" type="datetimeFigureOut">
              <a:rPr lang="ru-RU" smtClean="0"/>
              <a:pPr/>
              <a:t>27.09.2017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E009E2C-1DBF-4031-8F70-DEC6C00B7FBD}"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0560" y="4983480"/>
            <a:ext cx="1091184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809632" y="579438"/>
            <a:ext cx="524256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6202892" y="579438"/>
            <a:ext cx="524256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809632" y="1447800"/>
            <a:ext cx="524256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6202892" y="1447800"/>
            <a:ext cx="524256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35ABF914-639A-4F9A-869B-7052CF905B4C}" type="datetimeFigureOut">
              <a:rPr lang="ru-RU" smtClean="0"/>
              <a:pPr/>
              <a:t>27.09.2017</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1E009E2C-1DBF-4031-8F70-DEC6C00B7FBD}"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35ABF914-639A-4F9A-869B-7052CF905B4C}" type="datetimeFigureOut">
              <a:rPr lang="ru-RU" smtClean="0"/>
              <a:pPr/>
              <a:t>27.09.2017</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1E009E2C-1DBF-4031-8F70-DEC6C00B7FBD}"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406401" y="329185"/>
            <a:ext cx="11376073"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35ABF914-639A-4F9A-869B-7052CF905B4C}" type="datetimeFigureOut">
              <a:rPr lang="ru-RU" smtClean="0"/>
              <a:pPr/>
              <a:t>27.09.2017</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1E009E2C-1DBF-4031-8F70-DEC6C00B7FB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385045" y="533400"/>
            <a:ext cx="39624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7385129" y="1447802"/>
            <a:ext cx="39624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1015163" y="930144"/>
            <a:ext cx="6168212"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35ABF914-639A-4F9A-869B-7052CF905B4C}" type="datetimeFigureOut">
              <a:rPr lang="ru-RU" smtClean="0"/>
              <a:pPr/>
              <a:t>27.09.2017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E009E2C-1DBF-4031-8F70-DEC6C00B7FBD}"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406401" y="329185"/>
            <a:ext cx="11376073"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8534401" y="434162"/>
            <a:ext cx="3099473"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609600" y="5012056"/>
            <a:ext cx="109728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8616949" y="533400"/>
            <a:ext cx="298704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35ABF914-639A-4F9A-869B-7052CF905B4C}" type="datetimeFigureOut">
              <a:rPr lang="ru-RU" smtClean="0"/>
              <a:pPr/>
              <a:t>27.09.2017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E009E2C-1DBF-4031-8F70-DEC6C00B7FBD}" type="slidenum">
              <a:rPr lang="ru-RU" smtClean="0"/>
              <a:pPr/>
              <a:t>‹#›</a:t>
            </a:fld>
            <a:endParaRPr lang="ru-RU"/>
          </a:p>
        </p:txBody>
      </p:sp>
      <p:sp>
        <p:nvSpPr>
          <p:cNvPr id="3" name="Рисунок 2"/>
          <p:cNvSpPr>
            <a:spLocks noGrp="1"/>
          </p:cNvSpPr>
          <p:nvPr>
            <p:ph type="pic" idx="1"/>
          </p:nvPr>
        </p:nvSpPr>
        <p:spPr>
          <a:xfrm>
            <a:off x="561973" y="435768"/>
            <a:ext cx="7900416"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406401" y="329185"/>
            <a:ext cx="11376073"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558129" y="434162"/>
            <a:ext cx="11075745"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670560" y="4985590"/>
            <a:ext cx="1091184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670560" y="530352"/>
            <a:ext cx="1091184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5035104" y="6111876"/>
            <a:ext cx="3048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35ABF914-639A-4F9A-869B-7052CF905B4C}" type="datetimeFigureOut">
              <a:rPr lang="ru-RU" smtClean="0"/>
              <a:pPr/>
              <a:t>27.09.2017</a:t>
            </a:fld>
            <a:endParaRPr lang="ru-RU"/>
          </a:p>
        </p:txBody>
      </p:sp>
      <p:sp>
        <p:nvSpPr>
          <p:cNvPr id="18" name="Нижний колонтитул 17"/>
          <p:cNvSpPr>
            <a:spLocks noGrp="1"/>
          </p:cNvSpPr>
          <p:nvPr>
            <p:ph type="ftr" sz="quarter" idx="3"/>
          </p:nvPr>
        </p:nvSpPr>
        <p:spPr>
          <a:xfrm>
            <a:off x="8083104" y="6111876"/>
            <a:ext cx="3048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11131104" y="6111876"/>
            <a:ext cx="6096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E009E2C-1DBF-4031-8F70-DEC6C00B7FBD}"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eldron.ru/catalog/robototekhnika/datchiki_lego/547/"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eldron.ru/catalog/robototekhnika/datchiki_lego/544/" TargetMode="External"/><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2"/>
          <p:cNvSpPr txBox="1">
            <a:spLocks/>
          </p:cNvSpPr>
          <p:nvPr/>
        </p:nvSpPr>
        <p:spPr>
          <a:xfrm>
            <a:off x="1524000" y="660401"/>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ru-RU" dirty="0" smtClean="0"/>
              <a:t>МБОУ «Лицей №110» Советского района города Казани</a:t>
            </a:r>
            <a:endParaRPr lang="ru-RU" dirty="0"/>
          </a:p>
        </p:txBody>
      </p:sp>
      <p:sp>
        <p:nvSpPr>
          <p:cNvPr id="5" name="Подзаголовок 2"/>
          <p:cNvSpPr txBox="1">
            <a:spLocks/>
          </p:cNvSpPr>
          <p:nvPr/>
        </p:nvSpPr>
        <p:spPr>
          <a:xfrm>
            <a:off x="5061221" y="4954137"/>
            <a:ext cx="6484788" cy="1292509"/>
          </a:xfrm>
          <a:prstGeom prst="rect">
            <a:avLst/>
          </a:prstGeom>
        </p:spPr>
        <p:txBody>
          <a:bodyPr vert="horz" lIns="91440" tIns="45720" rIns="91440" bIns="45720" rtlCol="0">
            <a:normAutofit fontScale="925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ru-RU" dirty="0" smtClean="0"/>
              <a:t>Разработала:</a:t>
            </a:r>
          </a:p>
          <a:p>
            <a:pPr algn="l"/>
            <a:r>
              <a:rPr lang="ru-RU" dirty="0" smtClean="0"/>
              <a:t>Учитель технологии МБОУ «Лицей №110» </a:t>
            </a:r>
          </a:p>
          <a:p>
            <a:pPr algn="l"/>
            <a:r>
              <a:rPr lang="ru-RU" dirty="0" err="1" smtClean="0"/>
              <a:t>Халирахманова</a:t>
            </a:r>
            <a:r>
              <a:rPr lang="ru-RU" dirty="0" smtClean="0"/>
              <a:t> </a:t>
            </a:r>
            <a:r>
              <a:rPr lang="ru-RU" dirty="0" err="1" smtClean="0"/>
              <a:t>Гульназ</a:t>
            </a:r>
            <a:r>
              <a:rPr lang="ru-RU" dirty="0" smtClean="0"/>
              <a:t> </a:t>
            </a:r>
            <a:r>
              <a:rPr lang="ru-RU" dirty="0" err="1"/>
              <a:t>Ф</a:t>
            </a:r>
            <a:r>
              <a:rPr lang="ru-RU" dirty="0" err="1" smtClean="0"/>
              <a:t>агимовна</a:t>
            </a:r>
            <a:endParaRPr lang="ru-RU" dirty="0"/>
          </a:p>
        </p:txBody>
      </p:sp>
      <p:sp>
        <p:nvSpPr>
          <p:cNvPr id="9" name="Прямоугольник 8"/>
          <p:cNvSpPr/>
          <p:nvPr/>
        </p:nvSpPr>
        <p:spPr>
          <a:xfrm>
            <a:off x="1392246" y="2471569"/>
            <a:ext cx="10017282" cy="1532727"/>
          </a:xfrm>
          <a:prstGeom prst="rect">
            <a:avLst/>
          </a:prstGeom>
        </p:spPr>
        <p:style>
          <a:lnRef idx="3">
            <a:schemeClr val="lt1"/>
          </a:lnRef>
          <a:fillRef idx="1">
            <a:schemeClr val="accent1"/>
          </a:fillRef>
          <a:effectRef idx="1">
            <a:schemeClr val="accent1"/>
          </a:effectRef>
          <a:fontRef idx="minor">
            <a:schemeClr val="lt1"/>
          </a:fontRef>
        </p:style>
        <p:txBody>
          <a:bodyPr wrap="square">
            <a:spAutoFit/>
          </a:bodyPr>
          <a:lstStyle/>
          <a:p>
            <a:pPr algn="ctr">
              <a:lnSpc>
                <a:spcPct val="130000"/>
              </a:lnSpc>
              <a:spcAft>
                <a:spcPts val="0"/>
              </a:spcAft>
            </a:pPr>
            <a:r>
              <a:rPr lang="ru-RU" sz="2400" b="1" dirty="0">
                <a:solidFill>
                  <a:schemeClr val="tx1"/>
                </a:solidFill>
                <a:latin typeface="Times New Roman" panose="02020603050405020304" pitchFamily="18" charset="0"/>
                <a:ea typeface="Calibri" panose="020F0502020204030204" pitchFamily="34" charset="0"/>
              </a:rPr>
              <a:t>«Развитие инновационной деятельности в школе путем внедрения современных технологий образовательной робототехники и инженерного дизайна в учебный процесс»</a:t>
            </a:r>
            <a:endParaRPr lang="ru-RU" sz="2400" dirty="0">
              <a:solidFill>
                <a:schemeClr val="tx1"/>
              </a:solidFill>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8288092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3" name="Picture 3" descr="C:\Users\ОСОШ 24 админ\Desktop\для плаката\f05f5429ec15258d836293b131db60ac.jpg"/>
          <p:cNvPicPr>
            <a:picLocks noChangeAspect="1" noChangeArrowheads="1"/>
          </p:cNvPicPr>
          <p:nvPr/>
        </p:nvPicPr>
        <p:blipFill>
          <a:blip r:embed="rId2"/>
          <a:srcRect/>
          <a:stretch>
            <a:fillRect/>
          </a:stretch>
        </p:blipFill>
        <p:spPr bwMode="auto">
          <a:xfrm>
            <a:off x="459984" y="2226214"/>
            <a:ext cx="6559793" cy="4221444"/>
          </a:xfrm>
          <a:prstGeom prst="rect">
            <a:avLst/>
          </a:prstGeom>
          <a:noFill/>
        </p:spPr>
      </p:pic>
      <p:sp>
        <p:nvSpPr>
          <p:cNvPr id="3" name="Содержимое 2"/>
          <p:cNvSpPr>
            <a:spLocks noGrp="1"/>
          </p:cNvSpPr>
          <p:nvPr>
            <p:ph idx="1"/>
          </p:nvPr>
        </p:nvSpPr>
        <p:spPr>
          <a:xfrm>
            <a:off x="239151" y="365760"/>
            <a:ext cx="11690252" cy="1674055"/>
          </a:xfrm>
        </p:spPr>
        <p:txBody>
          <a:bodyPr>
            <a:normAutofit fontScale="92500" lnSpcReduction="10000"/>
          </a:bodyPr>
          <a:lstStyle/>
          <a:p>
            <a:pPr>
              <a:buFont typeface="Wingdings" pitchFamily="2" charset="2"/>
              <a:buChar char="v"/>
            </a:pPr>
            <a:r>
              <a:rPr lang="ru-RU" dirty="0" smtClean="0"/>
              <a:t> Наборы </a:t>
            </a:r>
            <a:r>
              <a:rPr lang="en-US" b="1" dirty="0" smtClean="0"/>
              <a:t>LEGO MINDSTORMS Education EV3</a:t>
            </a:r>
            <a:r>
              <a:rPr lang="ru-RU" b="1" dirty="0" smtClean="0"/>
              <a:t> </a:t>
            </a:r>
            <a:r>
              <a:rPr lang="ru-RU" dirty="0" smtClean="0"/>
              <a:t>состоят </a:t>
            </a:r>
            <a:r>
              <a:rPr lang="ru-RU" dirty="0"/>
              <a:t>из традиционных пластиковых деталей LEGO </a:t>
            </a:r>
            <a:r>
              <a:rPr lang="ru-RU" dirty="0" err="1" smtClean="0"/>
              <a:t>Technic</a:t>
            </a:r>
            <a:r>
              <a:rPr lang="ru-RU" dirty="0"/>
              <a:t> </a:t>
            </a:r>
            <a:r>
              <a:rPr lang="ru-RU" dirty="0" smtClean="0"/>
              <a:t>(594), </a:t>
            </a:r>
            <a:r>
              <a:rPr lang="ru-RU" dirty="0"/>
              <a:t>а также включает электронные сенсоры, сервомоторы и микрокомпьютер EV3 (последнего поколения).</a:t>
            </a:r>
            <a:endParaRPr lang="ru-RU" dirty="0" smtClean="0"/>
          </a:p>
          <a:p>
            <a:endParaRPr lang="ru-RU" u="sng" dirty="0"/>
          </a:p>
        </p:txBody>
      </p:sp>
      <p:pic>
        <p:nvPicPr>
          <p:cNvPr id="66564" name="Picture 4" descr="C:\Users\ОСОШ 24 админ\Desktop\tank-bot-model-lego-mindstorms-education-ev3-45560.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28935" y="2715065"/>
            <a:ext cx="5306138" cy="3615397"/>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ОСОШ 24 админ\Desktop\tank-bot-model-lego-mindstorms-education-ev3-45560.PNG"/>
          <p:cNvPicPr>
            <a:picLocks noChangeAspect="1" noChangeArrowheads="1"/>
          </p:cNvPicPr>
          <p:nvPr/>
        </p:nvPicPr>
        <p:blipFill>
          <a:blip r:embed="rId2"/>
          <a:srcRect/>
          <a:stretch>
            <a:fillRect/>
          </a:stretch>
        </p:blipFill>
        <p:spPr bwMode="auto">
          <a:xfrm>
            <a:off x="3312416" y="2251882"/>
            <a:ext cx="6107996" cy="4161752"/>
          </a:xfrm>
          <a:prstGeom prst="rect">
            <a:avLst/>
          </a:prstGeom>
          <a:ln>
            <a:noFill/>
          </a:ln>
          <a:effectLst>
            <a:softEdge rad="112500"/>
          </a:effectLst>
        </p:spPr>
      </p:pic>
      <p:sp>
        <p:nvSpPr>
          <p:cNvPr id="3" name="Содержимое 2"/>
          <p:cNvSpPr>
            <a:spLocks noGrp="1"/>
          </p:cNvSpPr>
          <p:nvPr>
            <p:ph idx="1"/>
          </p:nvPr>
        </p:nvSpPr>
        <p:spPr>
          <a:xfrm>
            <a:off x="818656" y="751104"/>
            <a:ext cx="10522634" cy="1500778"/>
          </a:xfrm>
        </p:spPr>
        <p:txBody>
          <a:bodyPr>
            <a:normAutofit/>
          </a:bodyPr>
          <a:lstStyle/>
          <a:p>
            <a:pPr>
              <a:buFont typeface="Wingdings" pitchFamily="2" charset="2"/>
              <a:buChar char="v"/>
            </a:pPr>
            <a:r>
              <a:rPr lang="ru-RU" dirty="0" smtClean="0"/>
              <a:t> Процесс работы с наборами включает в себя сборку и </a:t>
            </a:r>
            <a:r>
              <a:rPr lang="ru-RU" u="sng" dirty="0" smtClean="0"/>
              <a:t>программирование </a:t>
            </a:r>
            <a:r>
              <a:rPr lang="ru-RU" dirty="0" smtClean="0"/>
              <a:t>робота в рамках учебного</a:t>
            </a:r>
            <a:r>
              <a:rPr lang="en-US" dirty="0" smtClean="0"/>
              <a:t> </a:t>
            </a:r>
            <a:r>
              <a:rPr lang="ru-RU" dirty="0" smtClean="0"/>
              <a:t>и </a:t>
            </a:r>
            <a:r>
              <a:rPr lang="ru-RU" dirty="0" err="1" smtClean="0"/>
              <a:t>внеучебного</a:t>
            </a:r>
            <a:r>
              <a:rPr lang="ru-RU" dirty="0" smtClean="0"/>
              <a:t> занятия. </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37624" y="675251"/>
            <a:ext cx="8826019" cy="4121832"/>
          </a:xfrm>
          <a:prstGeom prst="rect">
            <a:avLst/>
          </a:prstGeom>
          <a:noFill/>
          <a:ln w="57150">
            <a:solidFill>
              <a:schemeClr val="tx1"/>
            </a:solidFill>
            <a:miter lim="800000"/>
            <a:headEnd/>
            <a:tailEnd/>
          </a:ln>
          <a:effectLst/>
        </p:spPr>
      </p:pic>
      <p:pic>
        <p:nvPicPr>
          <p:cNvPr id="67587"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21111" y="3031587"/>
            <a:ext cx="9850495" cy="3608363"/>
          </a:xfrm>
          <a:prstGeom prst="rect">
            <a:avLst/>
          </a:prstGeom>
          <a:noFill/>
          <a:ln w="57150">
            <a:solidFill>
              <a:schemeClr val="tx1"/>
            </a:solidFill>
            <a:miter lim="800000"/>
            <a:headEnd/>
            <a:tailEnd/>
          </a:ln>
          <a:effectLst/>
        </p:spPr>
      </p:pic>
      <p:sp>
        <p:nvSpPr>
          <p:cNvPr id="6" name="TextBox 5"/>
          <p:cNvSpPr txBox="1"/>
          <p:nvPr/>
        </p:nvSpPr>
        <p:spPr>
          <a:xfrm>
            <a:off x="7976382" y="0"/>
            <a:ext cx="4215618" cy="646331"/>
          </a:xfrm>
          <a:prstGeom prst="rect">
            <a:avLst/>
          </a:prstGeom>
          <a:noFill/>
        </p:spPr>
        <p:txBody>
          <a:bodyPr wrap="square" rtlCol="0">
            <a:spAutoFit/>
          </a:bodyPr>
          <a:lstStyle/>
          <a:p>
            <a:pPr algn="ctr"/>
            <a:r>
              <a:rPr lang="ru-RU" sz="3600" b="1" i="1" dirty="0" smtClean="0">
                <a:solidFill>
                  <a:srgbClr val="FF0000"/>
                </a:solidFill>
              </a:rPr>
              <a:t>Начало работы</a:t>
            </a:r>
            <a:endParaRPr lang="ru-RU" sz="3600" b="1" i="1" dirty="0">
              <a:solidFill>
                <a:srgbClr val="FF0000"/>
              </a:solidFill>
            </a:endParaRPr>
          </a:p>
        </p:txBody>
      </p:sp>
      <p:sp>
        <p:nvSpPr>
          <p:cNvPr id="7" name="TextBox 6"/>
          <p:cNvSpPr txBox="1"/>
          <p:nvPr/>
        </p:nvSpPr>
        <p:spPr>
          <a:xfrm>
            <a:off x="9481624" y="759656"/>
            <a:ext cx="1364566" cy="584775"/>
          </a:xfrm>
          <a:prstGeom prst="rect">
            <a:avLst/>
          </a:prstGeom>
          <a:noFill/>
        </p:spPr>
        <p:txBody>
          <a:bodyPr wrap="square" rtlCol="0">
            <a:spAutoFit/>
          </a:bodyPr>
          <a:lstStyle/>
          <a:p>
            <a:r>
              <a:rPr lang="ru-RU" sz="3200" b="1" i="1" dirty="0" smtClean="0">
                <a:solidFill>
                  <a:srgbClr val="FF0000"/>
                </a:solidFill>
              </a:rPr>
              <a:t>1.  </a:t>
            </a:r>
            <a:endParaRPr lang="ru-RU" sz="3200" b="1" i="1" dirty="0">
              <a:solidFill>
                <a:srgbClr val="FF0000"/>
              </a:solidFill>
            </a:endParaRPr>
          </a:p>
        </p:txBody>
      </p:sp>
      <p:sp>
        <p:nvSpPr>
          <p:cNvPr id="8" name="TextBox 7"/>
          <p:cNvSpPr txBox="1"/>
          <p:nvPr/>
        </p:nvSpPr>
        <p:spPr>
          <a:xfrm>
            <a:off x="10002129" y="2377439"/>
            <a:ext cx="1477108" cy="584775"/>
          </a:xfrm>
          <a:prstGeom prst="rect">
            <a:avLst/>
          </a:prstGeom>
          <a:noFill/>
        </p:spPr>
        <p:txBody>
          <a:bodyPr wrap="square" rtlCol="0">
            <a:spAutoFit/>
          </a:bodyPr>
          <a:lstStyle/>
          <a:p>
            <a:r>
              <a:rPr lang="ru-RU" sz="3200" b="1" i="1" dirty="0" smtClean="0">
                <a:solidFill>
                  <a:srgbClr val="FF0000"/>
                </a:solidFill>
              </a:rPr>
              <a:t>2.</a:t>
            </a:r>
            <a:endParaRPr lang="ru-RU" sz="3200" b="1" i="1" dirty="0">
              <a:solidFill>
                <a:srgbClr val="FF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12651" y="376315"/>
            <a:ext cx="11066585" cy="5138220"/>
          </a:xfrm>
        </p:spPr>
        <p:txBody>
          <a:bodyPr>
            <a:normAutofit fontScale="70000" lnSpcReduction="20000"/>
          </a:bodyPr>
          <a:lstStyle/>
          <a:p>
            <a:pPr fontAlgn="t">
              <a:buNone/>
            </a:pPr>
            <a:endParaRPr lang="ru-RU" sz="3400" b="1" dirty="0" smtClean="0">
              <a:hlinkClick r:id="rId2"/>
            </a:endParaRPr>
          </a:p>
          <a:p>
            <a:pPr algn="ctr" fontAlgn="t">
              <a:buNone/>
            </a:pPr>
            <a:r>
              <a:rPr lang="ru-RU" sz="3400" b="1" dirty="0" smtClean="0">
                <a:hlinkClick r:id="rId2"/>
              </a:rPr>
              <a:t>Датчик </a:t>
            </a:r>
            <a:r>
              <a:rPr lang="ru-RU" sz="3400" b="1" dirty="0">
                <a:hlinkClick r:id="rId2"/>
              </a:rPr>
              <a:t>цвета </a:t>
            </a:r>
            <a:r>
              <a:rPr lang="ru-RU" sz="3400" b="1" dirty="0" smtClean="0">
                <a:hlinkClick r:id="rId2"/>
              </a:rPr>
              <a:t>EV3</a:t>
            </a:r>
            <a:endParaRPr lang="ru-RU" sz="3400" b="1" dirty="0" smtClean="0"/>
          </a:p>
          <a:p>
            <a:pPr fontAlgn="t">
              <a:buNone/>
            </a:pPr>
            <a:endParaRPr lang="ru-RU" sz="3400" dirty="0"/>
          </a:p>
          <a:p>
            <a:pPr fontAlgn="t">
              <a:buFont typeface="Wingdings" pitchFamily="2" charset="2"/>
              <a:buChar char="v"/>
            </a:pPr>
            <a:r>
              <a:rPr lang="ru-RU" sz="3400" dirty="0"/>
              <a:t>Датчик цвета различает 7 цветов и может определить отсутствие цвета. </a:t>
            </a:r>
            <a:endParaRPr lang="ru-RU" sz="3400" dirty="0" smtClean="0"/>
          </a:p>
          <a:p>
            <a:pPr fontAlgn="t">
              <a:buFont typeface="Wingdings" pitchFamily="2" charset="2"/>
              <a:buChar char="v"/>
            </a:pPr>
            <a:r>
              <a:rPr lang="ru-RU" sz="3400" dirty="0" smtClean="0"/>
              <a:t>Способен </a:t>
            </a:r>
            <a:r>
              <a:rPr lang="ru-RU" sz="3400" dirty="0"/>
              <a:t>определять различия между белым и черным или цветами: синим, зеленым, желтым, красным, белым и </a:t>
            </a:r>
            <a:r>
              <a:rPr lang="ru-RU" sz="3400" dirty="0" smtClean="0"/>
              <a:t>коричневым</a:t>
            </a:r>
          </a:p>
          <a:p>
            <a:pPr fontAlgn="t">
              <a:buFont typeface="Wingdings" pitchFamily="2" charset="2"/>
              <a:buChar char="v"/>
            </a:pPr>
            <a:r>
              <a:rPr lang="ru-RU" sz="3400" dirty="0" smtClean="0"/>
              <a:t>Частота </a:t>
            </a:r>
            <a:r>
              <a:rPr lang="ru-RU" sz="3400" dirty="0"/>
              <a:t>опроса датчика: 1 </a:t>
            </a:r>
            <a:r>
              <a:rPr lang="ru-RU" sz="3400" dirty="0" smtClean="0"/>
              <a:t>кГц</a:t>
            </a:r>
          </a:p>
          <a:p>
            <a:pPr fontAlgn="t">
              <a:buFont typeface="Wingdings" pitchFamily="2" charset="2"/>
              <a:buChar char="v"/>
            </a:pPr>
            <a:r>
              <a:rPr lang="ru-RU" sz="3400" dirty="0" smtClean="0"/>
              <a:t>Автоматически </a:t>
            </a:r>
            <a:r>
              <a:rPr lang="ru-RU" sz="3400" dirty="0"/>
              <a:t>идентифицируется программным обеспечением </a:t>
            </a:r>
            <a:r>
              <a:rPr lang="ru-RU" sz="3400" dirty="0" smtClean="0"/>
              <a:t>EV3</a:t>
            </a:r>
          </a:p>
          <a:p>
            <a:pPr fontAlgn="t">
              <a:buFont typeface="Wingdings" pitchFamily="2" charset="2"/>
              <a:buChar char="v"/>
            </a:pPr>
            <a:r>
              <a:rPr lang="ru-RU" sz="3400" dirty="0" smtClean="0"/>
              <a:t>С </a:t>
            </a:r>
            <a:r>
              <a:rPr lang="ru-RU" sz="3400" dirty="0"/>
              <a:t>помощью данного датчика можно построить роботов, сортирующих предметы по цвету и создать проекты в сфере переработки отходов, сельском хозяйстве, горнодобывающей промышленности</a:t>
            </a:r>
            <a:r>
              <a:rPr lang="ru-RU" sz="3400" dirty="0" smtClean="0"/>
              <a:t>.</a:t>
            </a:r>
          </a:p>
          <a:p>
            <a:pPr fontAlgn="t">
              <a:buNone/>
            </a:pPr>
            <a:endParaRPr lang="en-US" dirty="0"/>
          </a:p>
          <a:p>
            <a:pPr fontAlgn="t">
              <a:buNone/>
            </a:pPr>
            <a:endParaRPr lang="ru-RU" dirty="0"/>
          </a:p>
          <a:p>
            <a:endParaRPr lang="ru-RU" dirty="0"/>
          </a:p>
        </p:txBody>
      </p:sp>
      <p:pic>
        <p:nvPicPr>
          <p:cNvPr id="61442" name="Picture 2" descr="Датчик цвета EV3"/>
          <p:cNvPicPr>
            <a:picLocks noChangeAspect="1" noChangeArrowheads="1"/>
          </p:cNvPicPr>
          <p:nvPr/>
        </p:nvPicPr>
        <p:blipFill>
          <a:blip r:embed="rId3"/>
          <a:srcRect/>
          <a:stretch>
            <a:fillRect/>
          </a:stretch>
        </p:blipFill>
        <p:spPr bwMode="auto">
          <a:xfrm>
            <a:off x="8367452" y="4676294"/>
            <a:ext cx="3280598" cy="218170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Ультразвуковой датчик EV3"/>
          <p:cNvPicPr>
            <a:picLocks noChangeAspect="1" noChangeArrowheads="1"/>
          </p:cNvPicPr>
          <p:nvPr/>
        </p:nvPicPr>
        <p:blipFill>
          <a:blip r:embed="rId2"/>
          <a:srcRect/>
          <a:stretch>
            <a:fillRect/>
          </a:stretch>
        </p:blipFill>
        <p:spPr bwMode="auto">
          <a:xfrm>
            <a:off x="7785054" y="4513890"/>
            <a:ext cx="3891129" cy="2111993"/>
          </a:xfrm>
          <a:prstGeom prst="rect">
            <a:avLst/>
          </a:prstGeom>
          <a:ln>
            <a:noFill/>
          </a:ln>
          <a:effectLst>
            <a:softEdge rad="112500"/>
          </a:effectLst>
        </p:spPr>
      </p:pic>
      <p:sp>
        <p:nvSpPr>
          <p:cNvPr id="3" name="Содержимое 2"/>
          <p:cNvSpPr>
            <a:spLocks noGrp="1"/>
          </p:cNvSpPr>
          <p:nvPr>
            <p:ph idx="1"/>
          </p:nvPr>
        </p:nvSpPr>
        <p:spPr>
          <a:xfrm>
            <a:off x="211016" y="281352"/>
            <a:ext cx="11521440" cy="5430131"/>
          </a:xfrm>
        </p:spPr>
        <p:txBody>
          <a:bodyPr>
            <a:normAutofit fontScale="92500" lnSpcReduction="10000"/>
          </a:bodyPr>
          <a:lstStyle/>
          <a:p>
            <a:pPr algn="ctr">
              <a:buNone/>
            </a:pPr>
            <a:r>
              <a:rPr lang="ru-RU" b="1" dirty="0" smtClean="0">
                <a:hlinkClick r:id="rId3"/>
              </a:rPr>
              <a:t>Ультразвуковой </a:t>
            </a:r>
            <a:r>
              <a:rPr lang="ru-RU" b="1" dirty="0">
                <a:hlinkClick r:id="rId3"/>
              </a:rPr>
              <a:t>датчик EV3</a:t>
            </a:r>
            <a:endParaRPr lang="ru-RU" dirty="0"/>
          </a:p>
          <a:p>
            <a:pPr>
              <a:buFont typeface="Wingdings" pitchFamily="2" charset="2"/>
              <a:buChar char="v"/>
            </a:pPr>
            <a:r>
              <a:rPr lang="ru-RU" dirty="0"/>
              <a:t>Основная функция ультразвукового датчика – это определение расстояния. Для этого датчик испускает звуковые волны и принимает их «эхо</a:t>
            </a:r>
            <a:r>
              <a:rPr lang="ru-RU" dirty="0" smtClean="0"/>
              <a:t>».</a:t>
            </a:r>
          </a:p>
          <a:p>
            <a:pPr>
              <a:buFont typeface="Wingdings" pitchFamily="2" charset="2"/>
              <a:buChar char="v"/>
            </a:pPr>
            <a:r>
              <a:rPr lang="ru-RU" dirty="0" smtClean="0"/>
              <a:t>Основные </a:t>
            </a:r>
            <a:r>
              <a:rPr lang="ru-RU" dirty="0"/>
              <a:t>возможности ультразвукового датчика EV3:</a:t>
            </a:r>
            <a:br>
              <a:rPr lang="ru-RU" dirty="0"/>
            </a:br>
            <a:r>
              <a:rPr lang="ru-RU" dirty="0"/>
              <a:t>Может измерять расстояние в диапазоне 3 - 250 </a:t>
            </a:r>
            <a:r>
              <a:rPr lang="ru-RU" dirty="0" smtClean="0"/>
              <a:t>см.</a:t>
            </a:r>
          </a:p>
          <a:p>
            <a:pPr>
              <a:buFont typeface="Wingdings" pitchFamily="2" charset="2"/>
              <a:buChar char="v"/>
            </a:pPr>
            <a:r>
              <a:rPr lang="ru-RU" dirty="0" smtClean="0"/>
              <a:t>Точность </a:t>
            </a:r>
            <a:r>
              <a:rPr lang="ru-RU" dirty="0"/>
              <a:t>измерений : +/- 1 </a:t>
            </a:r>
            <a:r>
              <a:rPr lang="ru-RU" dirty="0" smtClean="0"/>
              <a:t>см</a:t>
            </a:r>
          </a:p>
          <a:p>
            <a:pPr>
              <a:buFont typeface="Wingdings" pitchFamily="2" charset="2"/>
              <a:buChar char="v"/>
            </a:pPr>
            <a:r>
              <a:rPr lang="ru-RU" dirty="0" smtClean="0"/>
              <a:t>Автоматически </a:t>
            </a:r>
            <a:r>
              <a:rPr lang="ru-RU" dirty="0"/>
              <a:t>идентифицируется программным обеспечением </a:t>
            </a:r>
            <a:r>
              <a:rPr lang="ru-RU" dirty="0" smtClean="0"/>
              <a:t>EV3</a:t>
            </a:r>
          </a:p>
          <a:p>
            <a:pPr>
              <a:buFont typeface="Wingdings" pitchFamily="2" charset="2"/>
              <a:buChar char="v"/>
            </a:pPr>
            <a:r>
              <a:rPr lang="ru-RU" dirty="0" smtClean="0"/>
              <a:t>Другие:  </a:t>
            </a:r>
            <a:r>
              <a:rPr lang="ru-RU" b="1" dirty="0" smtClean="0"/>
              <a:t>датчик касания (</a:t>
            </a:r>
            <a:r>
              <a:rPr lang="ru-RU" dirty="0" smtClean="0"/>
              <a:t>позволяет определить, нажата ли его кнопка или нет, а также он может подсчитывать одиночные или многократные нажатия)</a:t>
            </a:r>
            <a:r>
              <a:rPr lang="ru-RU" b="1" dirty="0" smtClean="0"/>
              <a:t>, </a:t>
            </a:r>
            <a:r>
              <a:rPr lang="ru-RU" dirty="0" smtClean="0"/>
              <a:t> </a:t>
            </a:r>
            <a:r>
              <a:rPr lang="ru-RU" b="1" dirty="0" smtClean="0"/>
              <a:t>гироскопический датчик (</a:t>
            </a:r>
            <a:r>
              <a:rPr lang="ru-RU" dirty="0" smtClean="0"/>
              <a:t>для балансирования движения).</a:t>
            </a:r>
          </a:p>
          <a:p>
            <a:endParaRPr lang="ru-RU" dirty="0"/>
          </a:p>
          <a:p>
            <a:endParaRPr lang="ru-RU" dirty="0"/>
          </a:p>
        </p:txBody>
      </p:sp>
      <p:sp>
        <p:nvSpPr>
          <p:cNvPr id="1026" name="AutoShape 2" descr="Ультразвуковой датчик EV3"/>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3897" y="436099"/>
            <a:ext cx="11563642" cy="2904665"/>
          </a:xfrm>
        </p:spPr>
        <p:txBody>
          <a:bodyPr>
            <a:normAutofit lnSpcReduction="10000"/>
          </a:bodyPr>
          <a:lstStyle/>
          <a:p>
            <a:r>
              <a:rPr lang="ru-RU" dirty="0"/>
              <a:t>В набор </a:t>
            </a:r>
            <a:r>
              <a:rPr lang="ru-RU" dirty="0" err="1"/>
              <a:t>Lego</a:t>
            </a:r>
            <a:r>
              <a:rPr lang="ru-RU" dirty="0"/>
              <a:t> </a:t>
            </a:r>
            <a:r>
              <a:rPr lang="ru-RU" dirty="0" err="1"/>
              <a:t>mindstorms</a:t>
            </a:r>
            <a:r>
              <a:rPr lang="ru-RU" dirty="0"/>
              <a:t> EV3 входят два </a:t>
            </a:r>
            <a:r>
              <a:rPr lang="ru-RU" b="1" dirty="0">
                <a:solidFill>
                  <a:srgbClr val="FF0000"/>
                </a:solidFill>
              </a:rPr>
              <a:t>больших мотора. </a:t>
            </a:r>
            <a:r>
              <a:rPr lang="ru-RU" dirty="0"/>
              <a:t>Моторы выполняют роль мышц или силовых элементов нашего робота. Большие моторы, наиболее часто используются для передачи вращения на колеса, тем самым, обеспечивая движение робота. Можно сказать, что эти моторы выполняют ту же роль, что и ноги человека.</a:t>
            </a:r>
          </a:p>
        </p:txBody>
      </p:sp>
      <p:pic>
        <p:nvPicPr>
          <p:cNvPr id="71682" name="Picture 2" descr="Большой мотор конструктора Lego mindstorms"/>
          <p:cNvPicPr>
            <a:picLocks noChangeAspect="1" noChangeArrowheads="1"/>
          </p:cNvPicPr>
          <p:nvPr/>
        </p:nvPicPr>
        <p:blipFill>
          <a:blip r:embed="rId2"/>
          <a:srcRect/>
          <a:stretch>
            <a:fillRect/>
          </a:stretch>
        </p:blipFill>
        <p:spPr bwMode="auto">
          <a:xfrm>
            <a:off x="6556375" y="3657600"/>
            <a:ext cx="4719173" cy="2532186"/>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11127" y="615464"/>
            <a:ext cx="10972800" cy="3056203"/>
          </a:xfrm>
        </p:spPr>
        <p:txBody>
          <a:bodyPr/>
          <a:lstStyle/>
          <a:p>
            <a:r>
              <a:rPr lang="ru-RU" dirty="0"/>
              <a:t>Один </a:t>
            </a:r>
            <a:r>
              <a:rPr lang="ru-RU" b="1" dirty="0">
                <a:solidFill>
                  <a:srgbClr val="FF0000"/>
                </a:solidFill>
              </a:rPr>
              <a:t>средний мотор</a:t>
            </a:r>
            <a:r>
              <a:rPr lang="ru-RU" dirty="0"/>
              <a:t>, который также входит в набор </a:t>
            </a:r>
            <a:r>
              <a:rPr lang="ru-RU" dirty="0" err="1"/>
              <a:t>Lego</a:t>
            </a:r>
            <a:r>
              <a:rPr lang="ru-RU" dirty="0"/>
              <a:t> </a:t>
            </a:r>
            <a:r>
              <a:rPr lang="ru-RU" dirty="0" err="1"/>
              <a:t>mindstorms</a:t>
            </a:r>
            <a:r>
              <a:rPr lang="ru-RU" dirty="0"/>
              <a:t> EV3 выполняет роль движущей силы для различного навесного оборудования робота (клешни, модули захвата, различные манипуляторы) По аналогии с большими моторами отведем среднему мотору ту же роль, которую у нас выполняют руки.</a:t>
            </a:r>
          </a:p>
        </p:txBody>
      </p:sp>
      <p:pic>
        <p:nvPicPr>
          <p:cNvPr id="72706" name="Picture 2" descr="Средний мотор конструктора Lego mindstorms"/>
          <p:cNvPicPr>
            <a:picLocks noChangeAspect="1" noChangeArrowheads="1"/>
          </p:cNvPicPr>
          <p:nvPr/>
        </p:nvPicPr>
        <p:blipFill>
          <a:blip r:embed="rId2"/>
          <a:srcRect/>
          <a:stretch>
            <a:fillRect/>
          </a:stretch>
        </p:blipFill>
        <p:spPr bwMode="auto">
          <a:xfrm>
            <a:off x="6584509" y="4321760"/>
            <a:ext cx="3952193" cy="1877292"/>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0000"/>
                </a:solidFill>
              </a:rPr>
              <a:t>Модуль</a:t>
            </a:r>
            <a:r>
              <a:rPr lang="ru-RU" b="1" dirty="0" smtClean="0"/>
              <a:t> </a:t>
            </a:r>
            <a:r>
              <a:rPr lang="ru-RU" b="1" dirty="0" smtClean="0">
                <a:solidFill>
                  <a:srgbClr val="FF0000"/>
                </a:solidFill>
              </a:rPr>
              <a:t>EV3</a:t>
            </a:r>
            <a:endParaRPr lang="ru-RU" b="1" dirty="0">
              <a:solidFill>
                <a:srgbClr val="FF0000"/>
              </a:solidFill>
            </a:endParaRPr>
          </a:p>
        </p:txBody>
      </p:sp>
      <p:sp>
        <p:nvSpPr>
          <p:cNvPr id="4" name="Содержимое 3"/>
          <p:cNvSpPr>
            <a:spLocks noGrp="1"/>
          </p:cNvSpPr>
          <p:nvPr>
            <p:ph idx="1"/>
          </p:nvPr>
        </p:nvSpPr>
        <p:spPr>
          <a:xfrm>
            <a:off x="694005" y="629531"/>
            <a:ext cx="11066585" cy="2521631"/>
          </a:xfrm>
        </p:spPr>
        <p:txBody>
          <a:bodyPr>
            <a:normAutofit/>
          </a:bodyPr>
          <a:lstStyle/>
          <a:p>
            <a:r>
              <a:rPr lang="ru-RU" dirty="0" smtClean="0"/>
              <a:t>Основным </a:t>
            </a:r>
            <a:r>
              <a:rPr lang="ru-RU" dirty="0"/>
              <a:t>элементом </a:t>
            </a:r>
            <a:r>
              <a:rPr lang="ru-RU" dirty="0" smtClean="0"/>
              <a:t> </a:t>
            </a:r>
            <a:r>
              <a:rPr lang="ru-RU" dirty="0"/>
              <a:t>конструктора является главный блок EV3. В этом корпусе заключен </a:t>
            </a:r>
            <a:r>
              <a:rPr lang="ru-RU" dirty="0" smtClean="0"/>
              <a:t>мозг </a:t>
            </a:r>
            <a:r>
              <a:rPr lang="ru-RU" dirty="0"/>
              <a:t>робота. Именно здесь выполняется программа, получающая информацию с датчиков, обрабатывающая её и передающая команды моторам.</a:t>
            </a:r>
          </a:p>
        </p:txBody>
      </p:sp>
      <p:pic>
        <p:nvPicPr>
          <p:cNvPr id="69634" name="Picture 2" descr="Основной модуль конструктора Lego mindstorms"/>
          <p:cNvPicPr>
            <a:picLocks noChangeAspect="1" noChangeArrowheads="1"/>
          </p:cNvPicPr>
          <p:nvPr/>
        </p:nvPicPr>
        <p:blipFill>
          <a:blip r:embed="rId2"/>
          <a:srcRect/>
          <a:stretch>
            <a:fillRect/>
          </a:stretch>
        </p:blipFill>
        <p:spPr bwMode="auto">
          <a:xfrm>
            <a:off x="5908432" y="2849212"/>
            <a:ext cx="5371172" cy="359818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293035" y="801857"/>
            <a:ext cx="7258153" cy="1111348"/>
          </a:xfrm>
        </p:spPr>
        <p:txBody>
          <a:bodyPr>
            <a:normAutofit fontScale="90000"/>
          </a:bodyPr>
          <a:lstStyle/>
          <a:p>
            <a:pPr algn="ctr"/>
            <a:r>
              <a:rPr lang="ru-RU" dirty="0" smtClean="0"/>
              <a:t/>
            </a:r>
            <a:br>
              <a:rPr lang="ru-RU" dirty="0" smtClean="0"/>
            </a:br>
            <a:r>
              <a:rPr lang="ru-RU" dirty="0" smtClean="0">
                <a:solidFill>
                  <a:srgbClr val="FF0000"/>
                </a:solidFill>
              </a:rPr>
              <a:t>П</a:t>
            </a:r>
            <a:r>
              <a:rPr lang="ru-RU" sz="3600" b="1" dirty="0" smtClean="0">
                <a:solidFill>
                  <a:srgbClr val="FF0000"/>
                </a:solidFill>
              </a:rPr>
              <a:t>рограммирование</a:t>
            </a:r>
            <a:br>
              <a:rPr lang="ru-RU" sz="3600" b="1" dirty="0" smtClean="0">
                <a:solidFill>
                  <a:srgbClr val="FF0000"/>
                </a:solidFill>
              </a:rPr>
            </a:br>
            <a:r>
              <a:rPr lang="en-US" sz="3600" b="1" dirty="0" smtClean="0">
                <a:solidFill>
                  <a:srgbClr val="FF0000"/>
                </a:solidFill>
              </a:rPr>
              <a:t>LEGO </a:t>
            </a:r>
            <a:r>
              <a:rPr lang="en-US" sz="3600" b="1" dirty="0" err="1" smtClean="0">
                <a:solidFill>
                  <a:srgbClr val="FF0000"/>
                </a:solidFill>
              </a:rPr>
              <a:t>Mindstorms</a:t>
            </a:r>
            <a:r>
              <a:rPr lang="ru-RU" sz="3600" b="1" dirty="0" smtClean="0">
                <a:solidFill>
                  <a:srgbClr val="FF0000"/>
                </a:solidFill>
              </a:rPr>
              <a:t> </a:t>
            </a:r>
            <a:r>
              <a:rPr lang="en-US" sz="3600" b="1" dirty="0" smtClean="0">
                <a:solidFill>
                  <a:srgbClr val="FF0000"/>
                </a:solidFill>
              </a:rPr>
              <a:t>ev3</a:t>
            </a:r>
            <a:r>
              <a:rPr lang="en-US" dirty="0" smtClean="0"/>
              <a:t/>
            </a:r>
            <a:br>
              <a:rPr lang="en-US" dirty="0" smtClean="0"/>
            </a:br>
            <a:endParaRPr lang="ru-RU" dirty="0"/>
          </a:p>
        </p:txBody>
      </p:sp>
      <p:sp>
        <p:nvSpPr>
          <p:cNvPr id="3" name="Объект 2"/>
          <p:cNvSpPr>
            <a:spLocks noGrp="1"/>
          </p:cNvSpPr>
          <p:nvPr>
            <p:ph idx="1"/>
          </p:nvPr>
        </p:nvSpPr>
        <p:spPr>
          <a:xfrm>
            <a:off x="528710" y="1337598"/>
            <a:ext cx="11091204" cy="1166451"/>
          </a:xfrm>
        </p:spPr>
        <p:txBody>
          <a:bodyPr>
            <a:normAutofit fontScale="92500"/>
          </a:bodyPr>
          <a:lstStyle/>
          <a:p>
            <a:pPr marL="0" indent="0">
              <a:buNone/>
            </a:pPr>
            <a:r>
              <a:rPr lang="ru-RU" sz="2800" dirty="0"/>
              <a:t>EV3 - это программное обеспечение для создания программ для роботов и возможность сделать их живыми</a:t>
            </a:r>
            <a:r>
              <a:rPr lang="ru-RU" sz="2800" dirty="0" smtClean="0"/>
              <a:t>.</a:t>
            </a:r>
            <a:endParaRPr lang="ru-RU" sz="2800" dirty="0"/>
          </a:p>
        </p:txBody>
      </p:sp>
      <p:pic>
        <p:nvPicPr>
          <p:cNvPr id="45057"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025745" y="2158775"/>
            <a:ext cx="8513204" cy="4516345"/>
          </a:xfrm>
          <a:prstGeom prst="rect">
            <a:avLst/>
          </a:prstGeom>
          <a:ln>
            <a:noFill/>
          </a:ln>
          <a:effectLst>
            <a:softEdge rad="112500"/>
          </a:effectLst>
        </p:spPr>
      </p:pic>
    </p:spTree>
    <p:extLst>
      <p:ext uri="{BB962C8B-B14F-4D97-AF65-F5344CB8AC3E}">
        <p14:creationId xmlns:p14="http://schemas.microsoft.com/office/powerpoint/2010/main" val="21631883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6632" y="1557524"/>
            <a:ext cx="10639567" cy="5022165"/>
          </a:xfrm>
        </p:spPr>
        <p:txBody>
          <a:bodyPr>
            <a:noAutofit/>
          </a:bodyPr>
          <a:lstStyle/>
          <a:p>
            <a:r>
              <a:rPr lang="ru-RU" sz="2400" dirty="0" smtClean="0">
                <a:solidFill>
                  <a:srgbClr val="FF0000"/>
                </a:solidFill>
                <a:effectLst/>
                <a:latin typeface="Times New Roman" panose="02020603050405020304" pitchFamily="18" charset="0"/>
                <a:cs typeface="Times New Roman" panose="02020603050405020304" pitchFamily="18" charset="0"/>
              </a:rPr>
              <a:t>Цель </a:t>
            </a:r>
            <a:r>
              <a:rPr lang="ru-RU" sz="2400" dirty="0">
                <a:solidFill>
                  <a:srgbClr val="FF0000"/>
                </a:solidFill>
                <a:effectLst/>
                <a:latin typeface="Times New Roman" panose="02020603050405020304" pitchFamily="18" charset="0"/>
                <a:cs typeface="Times New Roman" panose="02020603050405020304" pitchFamily="18" charset="0"/>
              </a:rPr>
              <a:t>проекта</a:t>
            </a:r>
            <a:r>
              <a:rPr lang="ru-RU" sz="2400" b="0" dirty="0">
                <a:solidFill>
                  <a:schemeClr val="tx1"/>
                </a:solidFill>
                <a:effectLst/>
                <a:latin typeface="Times New Roman" panose="02020603050405020304" pitchFamily="18" charset="0"/>
                <a:cs typeface="Times New Roman" panose="02020603050405020304" pitchFamily="18" charset="0"/>
              </a:rPr>
              <a:t>: определить место и роль робототехники в современной школе. Теоретически разработать и экспериментально апробировать пути внедрения робототехники в образовательное пространство школы.</a:t>
            </a:r>
            <a:r>
              <a:rPr lang="ru-RU" sz="2400" b="0" dirty="0" smtClean="0">
                <a:solidFill>
                  <a:schemeClr val="tx1"/>
                </a:solidFill>
                <a:effectLst/>
                <a:latin typeface="Times New Roman" panose="02020603050405020304" pitchFamily="18" charset="0"/>
                <a:cs typeface="Times New Roman" panose="02020603050405020304" pitchFamily="18" charset="0"/>
              </a:rPr>
              <a:t/>
            </a:r>
            <a:br>
              <a:rPr lang="ru-RU" sz="2400" b="0" dirty="0" smtClean="0">
                <a:solidFill>
                  <a:schemeClr val="tx1"/>
                </a:solidFill>
                <a:effectLst/>
                <a:latin typeface="Times New Roman" panose="02020603050405020304" pitchFamily="18" charset="0"/>
                <a:cs typeface="Times New Roman" panose="02020603050405020304" pitchFamily="18" charset="0"/>
              </a:rPr>
            </a:br>
            <a:r>
              <a:rPr lang="ru-RU" sz="2400" dirty="0">
                <a:solidFill>
                  <a:srgbClr val="FF0000"/>
                </a:solidFill>
                <a:effectLst/>
                <a:latin typeface="Times New Roman" panose="02020603050405020304" pitchFamily="18" charset="0"/>
                <a:cs typeface="Times New Roman" panose="02020603050405020304" pitchFamily="18" charset="0"/>
              </a:rPr>
              <a:t>Задачи проекта</a:t>
            </a:r>
            <a:r>
              <a:rPr lang="ru-RU" sz="2400" b="0" dirty="0">
                <a:solidFill>
                  <a:srgbClr val="FF0000"/>
                </a:solidFill>
                <a:effectLst/>
                <a:latin typeface="Times New Roman" panose="02020603050405020304" pitchFamily="18" charset="0"/>
                <a:cs typeface="Times New Roman" panose="02020603050405020304" pitchFamily="18" charset="0"/>
              </a:rPr>
              <a:t>: </a:t>
            </a:r>
            <a:br>
              <a:rPr lang="ru-RU" sz="2400" b="0" dirty="0">
                <a:solidFill>
                  <a:srgbClr val="FF0000"/>
                </a:solidFill>
                <a:effectLst/>
                <a:latin typeface="Times New Roman" panose="02020603050405020304" pitchFamily="18" charset="0"/>
                <a:cs typeface="Times New Roman" panose="02020603050405020304" pitchFamily="18" charset="0"/>
              </a:rPr>
            </a:br>
            <a:r>
              <a:rPr lang="ru-RU" sz="2400" b="0" dirty="0" smtClean="0">
                <a:solidFill>
                  <a:schemeClr val="tx1"/>
                </a:solidFill>
                <a:effectLst/>
                <a:latin typeface="Times New Roman" panose="02020603050405020304" pitchFamily="18" charset="0"/>
                <a:cs typeface="Times New Roman" panose="02020603050405020304" pitchFamily="18" charset="0"/>
              </a:rPr>
              <a:t>1.Определить </a:t>
            </a:r>
            <a:r>
              <a:rPr lang="ru-RU" sz="2400" b="0" dirty="0">
                <a:solidFill>
                  <a:schemeClr val="tx1"/>
                </a:solidFill>
                <a:effectLst/>
                <a:latin typeface="Times New Roman" panose="02020603050405020304" pitchFamily="18" charset="0"/>
                <a:cs typeface="Times New Roman" panose="02020603050405020304" pitchFamily="18" charset="0"/>
              </a:rPr>
              <a:t>роль и место робототехники в современной школе;</a:t>
            </a:r>
            <a:br>
              <a:rPr lang="ru-RU" sz="2400" b="0" dirty="0">
                <a:solidFill>
                  <a:schemeClr val="tx1"/>
                </a:solidFill>
                <a:effectLst/>
                <a:latin typeface="Times New Roman" panose="02020603050405020304" pitchFamily="18" charset="0"/>
                <a:cs typeface="Times New Roman" panose="02020603050405020304" pitchFamily="18" charset="0"/>
              </a:rPr>
            </a:br>
            <a:r>
              <a:rPr lang="ru-RU" sz="2400" b="0" dirty="0" smtClean="0">
                <a:solidFill>
                  <a:schemeClr val="tx1"/>
                </a:solidFill>
                <a:effectLst/>
                <a:latin typeface="Times New Roman" panose="02020603050405020304" pitchFamily="18" charset="0"/>
                <a:cs typeface="Times New Roman" panose="02020603050405020304" pitchFamily="18" charset="0"/>
              </a:rPr>
              <a:t>2.Определить </a:t>
            </a:r>
            <a:r>
              <a:rPr lang="ru-RU" sz="2400" b="0" dirty="0">
                <a:solidFill>
                  <a:schemeClr val="tx1"/>
                </a:solidFill>
                <a:effectLst/>
                <a:latin typeface="Times New Roman" panose="02020603050405020304" pitchFamily="18" charset="0"/>
                <a:cs typeface="Times New Roman" panose="02020603050405020304" pitchFamily="18" charset="0"/>
              </a:rPr>
              <a:t>тему самообразования как «Развитие инновационной деятельности в школе путем внедрения современных технологий образовательной робототехники и инженерного дизайна в учебный процесс»;</a:t>
            </a:r>
            <a:br>
              <a:rPr lang="ru-RU" sz="2400" b="0" dirty="0">
                <a:solidFill>
                  <a:schemeClr val="tx1"/>
                </a:solidFill>
                <a:effectLst/>
                <a:latin typeface="Times New Roman" panose="02020603050405020304" pitchFamily="18" charset="0"/>
                <a:cs typeface="Times New Roman" panose="02020603050405020304" pitchFamily="18" charset="0"/>
              </a:rPr>
            </a:br>
            <a:r>
              <a:rPr lang="ru-RU" sz="2400" b="0" dirty="0" smtClean="0">
                <a:solidFill>
                  <a:schemeClr val="tx1"/>
                </a:solidFill>
                <a:effectLst/>
                <a:latin typeface="Times New Roman" panose="02020603050405020304" pitchFamily="18" charset="0"/>
                <a:cs typeface="Times New Roman" panose="02020603050405020304" pitchFamily="18" charset="0"/>
              </a:rPr>
              <a:t>3.Изучить </a:t>
            </a:r>
            <a:r>
              <a:rPr lang="ru-RU" sz="2400" b="0" dirty="0">
                <a:solidFill>
                  <a:schemeClr val="tx1"/>
                </a:solidFill>
                <a:effectLst/>
                <a:latin typeface="Times New Roman" panose="02020603050405020304" pitchFamily="18" charset="0"/>
                <a:cs typeface="Times New Roman" panose="02020603050405020304" pitchFamily="18" charset="0"/>
              </a:rPr>
              <a:t>основы </a:t>
            </a:r>
            <a:r>
              <a:rPr lang="ru-RU" sz="2400" b="0" dirty="0" err="1">
                <a:solidFill>
                  <a:schemeClr val="tx1"/>
                </a:solidFill>
                <a:effectLst/>
                <a:latin typeface="Times New Roman" panose="02020603050405020304" pitchFamily="18" charset="0"/>
                <a:cs typeface="Times New Roman" panose="02020603050405020304" pitchFamily="18" charset="0"/>
              </a:rPr>
              <a:t>лего</a:t>
            </a:r>
            <a:r>
              <a:rPr lang="ru-RU" sz="2400" b="0" dirty="0">
                <a:solidFill>
                  <a:schemeClr val="tx1"/>
                </a:solidFill>
                <a:effectLst/>
                <a:latin typeface="Times New Roman" panose="02020603050405020304" pitchFamily="18" charset="0"/>
                <a:cs typeface="Times New Roman" panose="02020603050405020304" pitchFamily="18" charset="0"/>
              </a:rPr>
              <a:t>-конструирования и программирования;</a:t>
            </a:r>
            <a:br>
              <a:rPr lang="ru-RU" sz="2400" b="0" dirty="0">
                <a:solidFill>
                  <a:schemeClr val="tx1"/>
                </a:solidFill>
                <a:effectLst/>
                <a:latin typeface="Times New Roman" panose="02020603050405020304" pitchFamily="18" charset="0"/>
                <a:cs typeface="Times New Roman" panose="02020603050405020304" pitchFamily="18" charset="0"/>
              </a:rPr>
            </a:br>
            <a:r>
              <a:rPr lang="ru-RU" sz="2400" b="0" dirty="0" smtClean="0">
                <a:solidFill>
                  <a:schemeClr val="tx1"/>
                </a:solidFill>
                <a:effectLst/>
                <a:latin typeface="Times New Roman" panose="02020603050405020304" pitchFamily="18" charset="0"/>
                <a:cs typeface="Times New Roman" panose="02020603050405020304" pitchFamily="18" charset="0"/>
              </a:rPr>
              <a:t>4.Рассмотреть </a:t>
            </a:r>
            <a:r>
              <a:rPr lang="ru-RU" sz="2400" b="0" dirty="0">
                <a:solidFill>
                  <a:schemeClr val="tx1"/>
                </a:solidFill>
                <a:effectLst/>
                <a:latin typeface="Times New Roman" panose="02020603050405020304" pitchFamily="18" charset="0"/>
                <a:cs typeface="Times New Roman" panose="02020603050405020304" pitchFamily="18" charset="0"/>
              </a:rPr>
              <a:t>возможные пути внедрения робототехники </a:t>
            </a:r>
            <a:r>
              <a:rPr lang="ru-RU" sz="2400" b="0" dirty="0" smtClean="0">
                <a:solidFill>
                  <a:schemeClr val="tx1"/>
                </a:solidFill>
                <a:effectLst/>
                <a:latin typeface="Times New Roman" panose="02020603050405020304" pitchFamily="18" charset="0"/>
                <a:cs typeface="Times New Roman" panose="02020603050405020304" pitchFamily="18" charset="0"/>
              </a:rPr>
              <a:t>и инженерного дизайна в </a:t>
            </a:r>
            <a:r>
              <a:rPr lang="ru-RU" sz="2400" b="0" dirty="0">
                <a:solidFill>
                  <a:schemeClr val="tx1"/>
                </a:solidFill>
                <a:effectLst/>
                <a:latin typeface="Times New Roman" panose="02020603050405020304" pitchFamily="18" charset="0"/>
                <a:cs typeface="Times New Roman" panose="02020603050405020304" pitchFamily="18" charset="0"/>
              </a:rPr>
              <a:t>образовательное пространство школы и выбрать оптимальный;</a:t>
            </a:r>
            <a:br>
              <a:rPr lang="ru-RU" sz="2400" b="0" dirty="0">
                <a:solidFill>
                  <a:schemeClr val="tx1"/>
                </a:solidFill>
                <a:effectLst/>
                <a:latin typeface="Times New Roman" panose="02020603050405020304" pitchFamily="18" charset="0"/>
                <a:cs typeface="Times New Roman" panose="02020603050405020304" pitchFamily="18" charset="0"/>
              </a:rPr>
            </a:br>
            <a:r>
              <a:rPr lang="ru-RU" sz="2400" b="0" dirty="0" smtClean="0">
                <a:solidFill>
                  <a:schemeClr val="tx1"/>
                </a:solidFill>
                <a:effectLst/>
                <a:latin typeface="Times New Roman" panose="02020603050405020304" pitchFamily="18" charset="0"/>
                <a:cs typeface="Times New Roman" panose="02020603050405020304" pitchFamily="18" charset="0"/>
              </a:rPr>
              <a:t>5.Разработать </a:t>
            </a:r>
            <a:r>
              <a:rPr lang="ru-RU" sz="2400" b="0" dirty="0">
                <a:solidFill>
                  <a:schemeClr val="tx1"/>
                </a:solidFill>
                <a:effectLst/>
                <a:latin typeface="Times New Roman" panose="02020603050405020304" pitchFamily="18" charset="0"/>
                <a:cs typeface="Times New Roman" panose="02020603050405020304" pitchFamily="18" charset="0"/>
              </a:rPr>
              <a:t>курс «Основы робототехники» и апробировать в учебном и </a:t>
            </a:r>
            <a:r>
              <a:rPr lang="ru-RU" sz="2400" b="0" dirty="0" err="1">
                <a:solidFill>
                  <a:schemeClr val="tx1"/>
                </a:solidFill>
                <a:effectLst/>
                <a:latin typeface="Times New Roman" panose="02020603050405020304" pitchFamily="18" charset="0"/>
                <a:cs typeface="Times New Roman" panose="02020603050405020304" pitchFamily="18" charset="0"/>
              </a:rPr>
              <a:t>внеучебном</a:t>
            </a:r>
            <a:r>
              <a:rPr lang="ru-RU" sz="2400" b="0" dirty="0">
                <a:solidFill>
                  <a:schemeClr val="tx1"/>
                </a:solidFill>
                <a:effectLst/>
                <a:latin typeface="Times New Roman" panose="02020603050405020304" pitchFamily="18" charset="0"/>
                <a:cs typeface="Times New Roman" panose="02020603050405020304" pitchFamily="18" charset="0"/>
              </a:rPr>
              <a:t> процессе;</a:t>
            </a:r>
            <a:br>
              <a:rPr lang="ru-RU" sz="2400" b="0" dirty="0">
                <a:solidFill>
                  <a:schemeClr val="tx1"/>
                </a:solidFill>
                <a:effectLst/>
                <a:latin typeface="Times New Roman" panose="02020603050405020304" pitchFamily="18" charset="0"/>
                <a:cs typeface="Times New Roman" panose="02020603050405020304" pitchFamily="18" charset="0"/>
              </a:rPr>
            </a:br>
            <a:r>
              <a:rPr lang="ru-RU" sz="2400" b="0" dirty="0" smtClean="0">
                <a:solidFill>
                  <a:schemeClr val="tx1"/>
                </a:solidFill>
                <a:effectLst/>
                <a:latin typeface="Times New Roman" panose="02020603050405020304" pitchFamily="18" charset="0"/>
                <a:cs typeface="Times New Roman" panose="02020603050405020304" pitchFamily="18" charset="0"/>
              </a:rPr>
              <a:t>6.Обобщить </a:t>
            </a:r>
            <a:r>
              <a:rPr lang="ru-RU" sz="2400" b="0" dirty="0">
                <a:solidFill>
                  <a:schemeClr val="tx1"/>
                </a:solidFill>
                <a:effectLst/>
                <a:latin typeface="Times New Roman" panose="02020603050405020304" pitchFamily="18" charset="0"/>
                <a:cs typeface="Times New Roman" panose="02020603050405020304" pitchFamily="18" charset="0"/>
              </a:rPr>
              <a:t>и распространить опыт внедрения и использования </a:t>
            </a:r>
            <a:r>
              <a:rPr lang="ru-RU" sz="2400" b="0" dirty="0" err="1">
                <a:solidFill>
                  <a:schemeClr val="tx1"/>
                </a:solidFill>
                <a:effectLst/>
                <a:latin typeface="Times New Roman" panose="02020603050405020304" pitchFamily="18" charset="0"/>
                <a:cs typeface="Times New Roman" panose="02020603050405020304" pitchFamily="18" charset="0"/>
              </a:rPr>
              <a:t>робототехнологий</a:t>
            </a:r>
            <a:r>
              <a:rPr lang="ru-RU" sz="2400" b="0" dirty="0">
                <a:solidFill>
                  <a:schemeClr val="tx1"/>
                </a:solidFill>
                <a:effectLst/>
                <a:latin typeface="Times New Roman" panose="02020603050405020304" pitchFamily="18" charset="0"/>
                <a:cs typeface="Times New Roman" panose="02020603050405020304" pitchFamily="18" charset="0"/>
              </a:rPr>
              <a:t> в образовательном процессе</a:t>
            </a:r>
            <a:br>
              <a:rPr lang="ru-RU" sz="2400" b="0" dirty="0">
                <a:solidFill>
                  <a:schemeClr val="tx1"/>
                </a:solidFill>
                <a:effectLst/>
                <a:latin typeface="Times New Roman" panose="02020603050405020304" pitchFamily="18" charset="0"/>
                <a:cs typeface="Times New Roman" panose="02020603050405020304" pitchFamily="18" charset="0"/>
              </a:rPr>
            </a:br>
            <a:endParaRPr lang="ru-RU" sz="2400" b="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095280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56315" y="570030"/>
            <a:ext cx="10515600" cy="5817121"/>
          </a:xfrm>
        </p:spPr>
        <p:txBody>
          <a:bodyPr>
            <a:normAutofit fontScale="85000" lnSpcReduction="20000"/>
          </a:bodyPr>
          <a:lstStyle/>
          <a:p>
            <a:pPr marL="0" indent="0" algn="ctr">
              <a:buNone/>
            </a:pPr>
            <a:r>
              <a:rPr lang="ru-RU" dirty="0">
                <a:solidFill>
                  <a:srgbClr val="FF0000"/>
                </a:solidFill>
              </a:rPr>
              <a:t>Этапы и механизм реализации проекта</a:t>
            </a:r>
            <a:r>
              <a:rPr lang="ru-RU" dirty="0" smtClean="0">
                <a:solidFill>
                  <a:srgbClr val="FF0000"/>
                </a:solidFill>
              </a:rPr>
              <a:t>:</a:t>
            </a:r>
          </a:p>
          <a:p>
            <a:pPr marL="0" indent="0" algn="just">
              <a:buNone/>
            </a:pPr>
            <a:r>
              <a:rPr lang="ru-RU" b="1" dirty="0">
                <a:latin typeface="Times New Roman" panose="02020603050405020304" pitchFamily="18" charset="0"/>
                <a:cs typeface="Times New Roman" panose="02020603050405020304" pitchFamily="18" charset="0"/>
              </a:rPr>
              <a:t>I этап</a:t>
            </a:r>
            <a:r>
              <a:rPr lang="ru-RU" dirty="0">
                <a:latin typeface="Times New Roman" panose="02020603050405020304" pitchFamily="18" charset="0"/>
                <a:cs typeface="Times New Roman" panose="02020603050405020304" pitchFamily="18" charset="0"/>
              </a:rPr>
              <a:t>: осуществление поиска необходимой информации, знакомство с </a:t>
            </a:r>
            <a:r>
              <a:rPr lang="ru-RU" dirty="0" err="1">
                <a:latin typeface="Times New Roman" panose="02020603050405020304" pitchFamily="18" charset="0"/>
                <a:cs typeface="Times New Roman" panose="02020603050405020304" pitchFamily="18" charset="0"/>
              </a:rPr>
              <a:t>лего</a:t>
            </a:r>
            <a:r>
              <a:rPr lang="ru-RU" dirty="0">
                <a:latin typeface="Times New Roman" panose="02020603050405020304" pitchFamily="18" charset="0"/>
                <a:cs typeface="Times New Roman" panose="02020603050405020304" pitchFamily="18" charset="0"/>
              </a:rPr>
              <a:t>-конструкторами, изучение роли и  места  робототехники в учебном процессе. Определение объекта, предмета, цели, задачи и базы опыта, подбор методик и технологий обучения учащихся.</a:t>
            </a:r>
          </a:p>
          <a:p>
            <a:pPr marL="0" indent="0" algn="just">
              <a:buNone/>
            </a:pPr>
            <a:r>
              <a:rPr lang="ru-RU" b="1" dirty="0">
                <a:latin typeface="Times New Roman" panose="02020603050405020304" pitchFamily="18" charset="0"/>
                <a:cs typeface="Times New Roman" panose="02020603050405020304" pitchFamily="18" charset="0"/>
              </a:rPr>
              <a:t>II этап: </a:t>
            </a:r>
            <a:r>
              <a:rPr lang="ru-RU" dirty="0">
                <a:latin typeface="Times New Roman" panose="02020603050405020304" pitchFamily="18" charset="0"/>
                <a:cs typeface="Times New Roman" panose="02020603050405020304" pitchFamily="18" charset="0"/>
              </a:rPr>
              <a:t>обучение основам робототехники, разработка программы работы кружка на первый и второй годы обучения, выбор наиболее подходящих технологий, средств и методов обучения при изучении основам робототехники. </a:t>
            </a:r>
          </a:p>
          <a:p>
            <a:pPr marL="0" indent="0" algn="just">
              <a:buNone/>
            </a:pPr>
            <a:r>
              <a:rPr lang="ru-RU" b="1" dirty="0" smtClean="0">
                <a:latin typeface="Times New Roman" panose="02020603050405020304" pitchFamily="18" charset="0"/>
                <a:cs typeface="Times New Roman" panose="02020603050405020304" pitchFamily="18" charset="0"/>
              </a:rPr>
              <a:t>III </a:t>
            </a:r>
            <a:r>
              <a:rPr lang="ru-RU" b="1" dirty="0">
                <a:latin typeface="Times New Roman" panose="02020603050405020304" pitchFamily="18" charset="0"/>
                <a:cs typeface="Times New Roman" panose="02020603050405020304" pitchFamily="18" charset="0"/>
              </a:rPr>
              <a:t>этап: </a:t>
            </a:r>
            <a:r>
              <a:rPr lang="ru-RU" dirty="0">
                <a:latin typeface="Times New Roman" panose="02020603050405020304" pitchFamily="18" charset="0"/>
                <a:cs typeface="Times New Roman" panose="02020603050405020304" pitchFamily="18" charset="0"/>
              </a:rPr>
              <a:t>создание  учебно-методических материалов для занятий кружка, их апробация и внедрение, изучение возможности встраивания робототехники в предмет «Технология», определение  разделов курса технологии, на которых возможно применение робототехники.</a:t>
            </a:r>
          </a:p>
          <a:p>
            <a:pPr marL="0" indent="0" algn="just">
              <a:buNone/>
            </a:pPr>
            <a:r>
              <a:rPr lang="ru-RU" b="1" dirty="0">
                <a:latin typeface="Times New Roman" panose="02020603050405020304" pitchFamily="18" charset="0"/>
                <a:cs typeface="Times New Roman" panose="02020603050405020304" pitchFamily="18" charset="0"/>
              </a:rPr>
              <a:t>IV этап</a:t>
            </a:r>
            <a:r>
              <a:rPr lang="ru-RU" dirty="0">
                <a:latin typeface="Times New Roman" panose="02020603050405020304" pitchFamily="18" charset="0"/>
                <a:cs typeface="Times New Roman" panose="02020603050405020304" pitchFamily="18" charset="0"/>
              </a:rPr>
              <a:t>:  разработка  программы работы кружка на третий и четвертый годы обучения и учебно-методических материалов к ним, создание учебно-методических материалов для занятий, разработка комплекса уроков и методических материалов для встраивания основ робототехники в разделы курса технологии.</a:t>
            </a:r>
          </a:p>
          <a:p>
            <a:pPr marL="0" indent="0" algn="ctr">
              <a:buNone/>
            </a:pPr>
            <a:endParaRPr lang="ru-RU" dirty="0"/>
          </a:p>
        </p:txBody>
      </p:sp>
    </p:spTree>
    <p:extLst>
      <p:ext uri="{BB962C8B-B14F-4D97-AF65-F5344CB8AC3E}">
        <p14:creationId xmlns:p14="http://schemas.microsoft.com/office/powerpoint/2010/main" val="16770037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ext uri="{D42A27DB-BD31-4B8C-83A1-F6EECF244321}">
                <p14:modId xmlns:p14="http://schemas.microsoft.com/office/powerpoint/2010/main" val="410802627"/>
              </p:ext>
            </p:extLst>
          </p:nvPr>
        </p:nvGraphicFramePr>
        <p:xfrm>
          <a:off x="1323833" y="736979"/>
          <a:ext cx="9744501" cy="5704764"/>
        </p:xfrm>
        <a:graphic>
          <a:graphicData uri="http://schemas.openxmlformats.org/drawingml/2006/table">
            <a:tbl>
              <a:tblPr firstRow="1" firstCol="1" bandRow="1" bandCol="1">
                <a:tableStyleId>{5C22544A-7EE6-4342-B048-85BDC9FD1C3A}</a:tableStyleId>
              </a:tblPr>
              <a:tblGrid>
                <a:gridCol w="3248167"/>
                <a:gridCol w="3248167"/>
                <a:gridCol w="3248167"/>
              </a:tblGrid>
              <a:tr h="609860">
                <a:tc>
                  <a:txBody>
                    <a:bodyPr/>
                    <a:lstStyle/>
                    <a:p>
                      <a:pPr indent="280670" algn="just"/>
                      <a:r>
                        <a:rPr lang="ru-RU" sz="1600" dirty="0">
                          <a:effectLst/>
                          <a:latin typeface="Times New Roman" panose="02020603050405020304" pitchFamily="18" charset="0"/>
                          <a:cs typeface="Times New Roman" panose="02020603050405020304" pitchFamily="18" charset="0"/>
                        </a:rPr>
                        <a:t>Действия на уровне ГУО (город)</a:t>
                      </a:r>
                    </a:p>
                  </a:txBody>
                  <a:tcPr marL="52439" marR="52439" marT="0" marB="0"/>
                </a:tc>
                <a:tc>
                  <a:txBody>
                    <a:bodyPr/>
                    <a:lstStyle/>
                    <a:p>
                      <a:pPr indent="280670" algn="just"/>
                      <a:r>
                        <a:rPr lang="ru-RU" sz="1600" dirty="0">
                          <a:effectLst/>
                          <a:latin typeface="Times New Roman" panose="02020603050405020304" pitchFamily="18" charset="0"/>
                          <a:cs typeface="Times New Roman" panose="02020603050405020304" pitchFamily="18" charset="0"/>
                        </a:rPr>
                        <a:t>Действия на уровне школы (управление)</a:t>
                      </a:r>
                    </a:p>
                  </a:txBody>
                  <a:tcPr marL="52439" marR="52439" marT="0" marB="0"/>
                </a:tc>
                <a:tc>
                  <a:txBody>
                    <a:bodyPr/>
                    <a:lstStyle/>
                    <a:p>
                      <a:pPr indent="280670" algn="just"/>
                      <a:r>
                        <a:rPr lang="ru-RU" sz="1600">
                          <a:effectLst/>
                          <a:latin typeface="Times New Roman" panose="02020603050405020304" pitchFamily="18" charset="0"/>
                          <a:cs typeface="Times New Roman" panose="02020603050405020304" pitchFamily="18" charset="0"/>
                        </a:rPr>
                        <a:t>Действия на уровне школы (учитель)</a:t>
                      </a:r>
                    </a:p>
                  </a:txBody>
                  <a:tcPr marL="52439" marR="52439" marT="0" marB="0"/>
                </a:tc>
              </a:tr>
              <a:tr h="1223589">
                <a:tc>
                  <a:txBody>
                    <a:bodyPr/>
                    <a:lstStyle/>
                    <a:p>
                      <a:pPr indent="280670" algn="just"/>
                      <a:r>
                        <a:rPr lang="ru-RU" sz="1600">
                          <a:effectLst/>
                          <a:latin typeface="Times New Roman" panose="02020603050405020304" pitchFamily="18" charset="0"/>
                          <a:cs typeface="Times New Roman" panose="02020603050405020304" pitchFamily="18" charset="0"/>
                        </a:rPr>
                        <a:t>Программа развития лего-движения в городе</a:t>
                      </a:r>
                    </a:p>
                  </a:txBody>
                  <a:tcPr marL="52439" marR="52439" marT="0" marB="0"/>
                </a:tc>
                <a:tc>
                  <a:txBody>
                    <a:bodyPr/>
                    <a:lstStyle/>
                    <a:p>
                      <a:pPr indent="280670" algn="just"/>
                      <a:r>
                        <a:rPr lang="ru-RU" sz="1600" dirty="0">
                          <a:effectLst/>
                          <a:latin typeface="Times New Roman" panose="02020603050405020304" pitchFamily="18" charset="0"/>
                          <a:cs typeface="Times New Roman" panose="02020603050405020304" pitchFamily="18" charset="0"/>
                        </a:rPr>
                        <a:t>Создание материально-технической базы </a:t>
                      </a:r>
                    </a:p>
                  </a:txBody>
                  <a:tcPr marL="52439" marR="52439" marT="0" marB="0"/>
                </a:tc>
                <a:tc>
                  <a:txBody>
                    <a:bodyPr/>
                    <a:lstStyle/>
                    <a:p>
                      <a:pPr indent="280670" algn="just"/>
                      <a:r>
                        <a:rPr lang="ru-RU" sz="1600">
                          <a:effectLst/>
                          <a:latin typeface="Times New Roman" panose="02020603050405020304" pitchFamily="18" charset="0"/>
                          <a:cs typeface="Times New Roman" panose="02020603050405020304" pitchFamily="18" charset="0"/>
                        </a:rPr>
                        <a:t>Определение роли и места курса «Образовательная робототехника» в школе. Разработка его  структуры, целей и задач.</a:t>
                      </a:r>
                    </a:p>
                  </a:txBody>
                  <a:tcPr marL="52439" marR="52439" marT="0" marB="0"/>
                </a:tc>
              </a:tr>
              <a:tr h="524395">
                <a:tc rowSpan="2">
                  <a:txBody>
                    <a:bodyPr/>
                    <a:lstStyle/>
                    <a:p>
                      <a:pPr indent="280670" algn="just"/>
                      <a:r>
                        <a:rPr lang="ru-RU" sz="1600" dirty="0">
                          <a:effectLst/>
                          <a:latin typeface="Times New Roman" panose="02020603050405020304" pitchFamily="18" charset="0"/>
                          <a:cs typeface="Times New Roman" panose="02020603050405020304" pitchFamily="18" charset="0"/>
                        </a:rPr>
                        <a:t>Курсы повышения квалификации педагогов</a:t>
                      </a:r>
                    </a:p>
                    <a:p>
                      <a:pPr marL="342900" lvl="0" indent="-342900" algn="just">
                        <a:buFont typeface="Symbol" panose="05050102010706020507" pitchFamily="18" charset="2"/>
                        <a:buChar char=""/>
                      </a:pPr>
                      <a:r>
                        <a:rPr lang="ru-RU" sz="1600" dirty="0">
                          <a:effectLst/>
                          <a:latin typeface="Times New Roman" panose="02020603050405020304" pitchFamily="18" charset="0"/>
                          <a:cs typeface="Times New Roman" panose="02020603050405020304" pitchFamily="18" charset="0"/>
                        </a:rPr>
                        <a:t>Очные</a:t>
                      </a:r>
                    </a:p>
                    <a:p>
                      <a:pPr marL="342900" lvl="0" indent="-342900" algn="just">
                        <a:buFont typeface="Symbol" panose="05050102010706020507" pitchFamily="18" charset="2"/>
                        <a:buChar char=""/>
                      </a:pPr>
                      <a:r>
                        <a:rPr lang="ru-RU" sz="1600" dirty="0">
                          <a:effectLst/>
                          <a:latin typeface="Times New Roman" panose="02020603050405020304" pitchFamily="18" charset="0"/>
                          <a:cs typeface="Times New Roman" panose="02020603050405020304" pitchFamily="18" charset="0"/>
                        </a:rPr>
                        <a:t>Дистанционные</a:t>
                      </a:r>
                    </a:p>
                    <a:p>
                      <a:pPr marL="342900" lvl="0" indent="-342900" algn="just">
                        <a:buFont typeface="Symbol" panose="05050102010706020507" pitchFamily="18" charset="2"/>
                        <a:buChar char=""/>
                      </a:pPr>
                      <a:r>
                        <a:rPr lang="ru-RU" sz="1600" dirty="0">
                          <a:effectLst/>
                          <a:latin typeface="Times New Roman" panose="02020603050405020304" pitchFamily="18" charset="0"/>
                          <a:cs typeface="Times New Roman" panose="02020603050405020304" pitchFamily="18" charset="0"/>
                        </a:rPr>
                        <a:t>Очно-дистанционные в видеорежиме</a:t>
                      </a:r>
                    </a:p>
                  </a:txBody>
                  <a:tcPr marL="52439" marR="52439" marT="0" marB="0"/>
                </a:tc>
                <a:tc>
                  <a:txBody>
                    <a:bodyPr/>
                    <a:lstStyle/>
                    <a:p>
                      <a:pPr indent="280670" algn="just"/>
                      <a:r>
                        <a:rPr lang="ru-RU" sz="1600">
                          <a:effectLst/>
                          <a:latin typeface="Times New Roman" panose="02020603050405020304" pitchFamily="18" charset="0"/>
                          <a:cs typeface="Times New Roman" panose="02020603050405020304" pitchFamily="18" charset="0"/>
                        </a:rPr>
                        <a:t>Выделение часов для занятий.</a:t>
                      </a:r>
                    </a:p>
                  </a:txBody>
                  <a:tcPr marL="52439" marR="52439" marT="0" marB="0"/>
                </a:tc>
                <a:tc>
                  <a:txBody>
                    <a:bodyPr/>
                    <a:lstStyle/>
                    <a:p>
                      <a:pPr indent="280670" algn="just"/>
                      <a:r>
                        <a:rPr lang="ru-RU" sz="1600">
                          <a:effectLst/>
                          <a:latin typeface="Times New Roman" panose="02020603050405020304" pitchFamily="18" charset="0"/>
                          <a:cs typeface="Times New Roman" panose="02020603050405020304" pitchFamily="18" charset="0"/>
                        </a:rPr>
                        <a:t>Обучение на курсах повышения квалификации.</a:t>
                      </a:r>
                    </a:p>
                  </a:txBody>
                  <a:tcPr marL="52439" marR="52439" marT="0" marB="0"/>
                </a:tc>
              </a:tr>
              <a:tr h="1747987">
                <a:tc vMerge="1">
                  <a:txBody>
                    <a:bodyPr/>
                    <a:lstStyle/>
                    <a:p>
                      <a:endParaRPr lang="ru-RU"/>
                    </a:p>
                  </a:txBody>
                  <a:tcPr/>
                </a:tc>
                <a:tc>
                  <a:txBody>
                    <a:bodyPr/>
                    <a:lstStyle/>
                    <a:p>
                      <a:pPr indent="280670" algn="just"/>
                      <a:r>
                        <a:rPr lang="ru-RU" sz="1600" dirty="0">
                          <a:effectLst/>
                          <a:latin typeface="Times New Roman" panose="02020603050405020304" pitchFamily="18" charset="0"/>
                          <a:cs typeface="Times New Roman" panose="02020603050405020304" pitchFamily="18" charset="0"/>
                        </a:rPr>
                        <a:t>Создание условий для  обучения педагога и участия его и учащихся в соревнованиях (командировки)</a:t>
                      </a:r>
                    </a:p>
                  </a:txBody>
                  <a:tcPr marL="52439" marR="52439" marT="0" marB="0"/>
                </a:tc>
                <a:tc>
                  <a:txBody>
                    <a:bodyPr/>
                    <a:lstStyle/>
                    <a:p>
                      <a:pPr indent="280670" algn="just"/>
                      <a:r>
                        <a:rPr lang="ru-RU" sz="1600" dirty="0">
                          <a:effectLst/>
                          <a:latin typeface="Times New Roman" panose="02020603050405020304" pitchFamily="18" charset="0"/>
                          <a:cs typeface="Times New Roman" panose="02020603050405020304" pitchFamily="18" charset="0"/>
                        </a:rPr>
                        <a:t>Разработка рабочих программ, тематического планирования и конспектов занятий к основным компонентам курса (кружок, элективный курс, уроки курса «технология»).</a:t>
                      </a:r>
                    </a:p>
                  </a:txBody>
                  <a:tcPr marL="52439" marR="52439" marT="0" marB="0"/>
                </a:tc>
              </a:tr>
              <a:tr h="349597">
                <a:tc rowSpan="2">
                  <a:txBody>
                    <a:bodyPr/>
                    <a:lstStyle/>
                    <a:p>
                      <a:pPr indent="280670" algn="just"/>
                      <a:r>
                        <a:rPr lang="ru-RU" sz="1600" dirty="0">
                          <a:effectLst/>
                          <a:latin typeface="Times New Roman" panose="02020603050405020304" pitchFamily="18" charset="0"/>
                          <a:cs typeface="Times New Roman" panose="02020603050405020304" pitchFamily="18" charset="0"/>
                        </a:rPr>
                        <a:t>Организация и проведение муниципальных соревнований.</a:t>
                      </a:r>
                    </a:p>
                  </a:txBody>
                  <a:tcPr marL="52439" marR="52439" marT="0" marB="0"/>
                </a:tc>
                <a:tc rowSpan="2">
                  <a:txBody>
                    <a:bodyPr/>
                    <a:lstStyle/>
                    <a:p>
                      <a:pPr indent="280670" algn="just"/>
                      <a:r>
                        <a:rPr lang="ru-RU" sz="1600" dirty="0">
                          <a:effectLst/>
                          <a:latin typeface="Times New Roman" panose="02020603050405020304" pitchFamily="18" charset="0"/>
                          <a:cs typeface="Times New Roman" panose="02020603050405020304" pitchFamily="18" charset="0"/>
                        </a:rPr>
                        <a:t>Изготовление полей для соревнований</a:t>
                      </a:r>
                    </a:p>
                  </a:txBody>
                  <a:tcPr marL="52439" marR="52439" marT="0" marB="0"/>
                </a:tc>
                <a:tc>
                  <a:txBody>
                    <a:bodyPr/>
                    <a:lstStyle/>
                    <a:p>
                      <a:pPr indent="280670" algn="just"/>
                      <a:r>
                        <a:rPr lang="ru-RU" sz="1600" dirty="0">
                          <a:effectLst/>
                          <a:latin typeface="Times New Roman" panose="02020603050405020304" pitchFamily="18" charset="0"/>
                          <a:cs typeface="Times New Roman" panose="02020603050405020304" pitchFamily="18" charset="0"/>
                        </a:rPr>
                        <a:t>Организация обучения детей.</a:t>
                      </a:r>
                    </a:p>
                  </a:txBody>
                  <a:tcPr marL="52439" marR="52439" marT="0" marB="0"/>
                </a:tc>
              </a:tr>
              <a:tr h="1249336">
                <a:tc vMerge="1">
                  <a:txBody>
                    <a:bodyPr/>
                    <a:lstStyle/>
                    <a:p>
                      <a:endParaRPr lang="ru-RU"/>
                    </a:p>
                  </a:txBody>
                  <a:tcPr/>
                </a:tc>
                <a:tc vMerge="1">
                  <a:txBody>
                    <a:bodyPr/>
                    <a:lstStyle/>
                    <a:p>
                      <a:endParaRPr lang="ru-RU"/>
                    </a:p>
                  </a:txBody>
                  <a:tcPr/>
                </a:tc>
                <a:tc>
                  <a:txBody>
                    <a:bodyPr/>
                    <a:lstStyle/>
                    <a:p>
                      <a:pPr indent="280670" algn="just"/>
                      <a:r>
                        <a:rPr lang="ru-RU" sz="1600" dirty="0">
                          <a:effectLst/>
                          <a:latin typeface="Times New Roman" panose="02020603050405020304" pitchFamily="18" charset="0"/>
                          <a:cs typeface="Times New Roman" panose="02020603050405020304" pitchFamily="18" charset="0"/>
                        </a:rPr>
                        <a:t>Подготовка и участие команд в соревнованиях различного уровня (муниципального, зонального, регионального, всероссийского)</a:t>
                      </a:r>
                    </a:p>
                  </a:txBody>
                  <a:tcPr marL="52439" marR="52439" marT="0" marB="0"/>
                </a:tc>
              </a:tr>
            </a:tbl>
          </a:graphicData>
        </a:graphic>
      </p:graphicFrame>
      <p:sp>
        <p:nvSpPr>
          <p:cNvPr id="3" name="Объект 2"/>
          <p:cNvSpPr>
            <a:spLocks noGrp="1"/>
          </p:cNvSpPr>
          <p:nvPr>
            <p:ph idx="1"/>
          </p:nvPr>
        </p:nvSpPr>
        <p:spPr>
          <a:xfrm>
            <a:off x="615968" y="354841"/>
            <a:ext cx="10916389" cy="382138"/>
          </a:xfrm>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pPr marL="0" indent="0" algn="ctr">
              <a:buNone/>
            </a:pPr>
            <a:r>
              <a:rPr lang="ru-RU" sz="1800" b="1" dirty="0">
                <a:latin typeface="Times New Roman" panose="02020603050405020304" pitchFamily="18" charset="0"/>
                <a:cs typeface="Times New Roman" panose="02020603050405020304" pitchFamily="18" charset="0"/>
              </a:rPr>
              <a:t>Общая структура действий по внедрению робототехники в образовательное пространство</a:t>
            </a:r>
          </a:p>
        </p:txBody>
      </p:sp>
    </p:spTree>
    <p:extLst>
      <p:ext uri="{BB962C8B-B14F-4D97-AF65-F5344CB8AC3E}">
        <p14:creationId xmlns:p14="http://schemas.microsoft.com/office/powerpoint/2010/main" val="24649748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marL="0" indent="0" algn="ctr">
              <a:buNone/>
            </a:pPr>
            <a:r>
              <a:rPr lang="ru-RU" sz="2400" b="1" dirty="0">
                <a:solidFill>
                  <a:srgbClr val="FF0000"/>
                </a:solidFill>
                <a:latin typeface="Times New Roman" panose="02020603050405020304" pitchFamily="18" charset="0"/>
                <a:cs typeface="Times New Roman" panose="02020603050405020304" pitchFamily="18" charset="0"/>
              </a:rPr>
              <a:t>Основные этапы разработки </a:t>
            </a:r>
            <a:r>
              <a:rPr lang="ru-RU" sz="2400" b="1" dirty="0" err="1">
                <a:solidFill>
                  <a:srgbClr val="FF0000"/>
                </a:solidFill>
                <a:latin typeface="Times New Roman" panose="02020603050405020304" pitchFamily="18" charset="0"/>
                <a:cs typeface="Times New Roman" panose="02020603050405020304" pitchFamily="18" charset="0"/>
              </a:rPr>
              <a:t>Лего</a:t>
            </a:r>
            <a:r>
              <a:rPr lang="ru-RU" sz="2400" b="1" dirty="0">
                <a:solidFill>
                  <a:srgbClr val="FF0000"/>
                </a:solidFill>
                <a:latin typeface="Times New Roman" panose="02020603050405020304" pitchFamily="18" charset="0"/>
                <a:cs typeface="Times New Roman" panose="02020603050405020304" pitchFamily="18" charset="0"/>
              </a:rPr>
              <a:t>-проекта</a:t>
            </a:r>
            <a:r>
              <a:rPr lang="ru-RU" sz="2400" dirty="0">
                <a:latin typeface="Times New Roman" panose="02020603050405020304" pitchFamily="18" charset="0"/>
                <a:cs typeface="Times New Roman" panose="02020603050405020304" pitchFamily="18" charset="0"/>
              </a:rPr>
              <a:t>: </a:t>
            </a:r>
          </a:p>
          <a:p>
            <a:r>
              <a:rPr lang="ru-RU" sz="2400" dirty="0">
                <a:latin typeface="Times New Roman" panose="02020603050405020304" pitchFamily="18" charset="0"/>
                <a:cs typeface="Times New Roman" panose="02020603050405020304" pitchFamily="18" charset="0"/>
              </a:rPr>
              <a:t>1.	Обозначение темы проекта. </a:t>
            </a:r>
          </a:p>
          <a:p>
            <a:r>
              <a:rPr lang="ru-RU" sz="2400" dirty="0">
                <a:latin typeface="Times New Roman" panose="02020603050405020304" pitchFamily="18" charset="0"/>
                <a:cs typeface="Times New Roman" panose="02020603050405020304" pitchFamily="18" charset="0"/>
              </a:rPr>
              <a:t>2.	Цель и задачи представляемого проекта. </a:t>
            </a:r>
          </a:p>
          <a:p>
            <a:r>
              <a:rPr lang="ru-RU" sz="2400" dirty="0">
                <a:latin typeface="Times New Roman" panose="02020603050405020304" pitchFamily="18" charset="0"/>
                <a:cs typeface="Times New Roman" panose="02020603050405020304" pitchFamily="18" charset="0"/>
              </a:rPr>
              <a:t>3.	Разработка механизма на основе конструктора </a:t>
            </a:r>
            <a:r>
              <a:rPr lang="ru-RU" sz="2400" dirty="0" err="1">
                <a:latin typeface="Times New Roman" panose="02020603050405020304" pitchFamily="18" charset="0"/>
                <a:cs typeface="Times New Roman" panose="02020603050405020304" pitchFamily="18" charset="0"/>
              </a:rPr>
              <a:t>Лего</a:t>
            </a:r>
            <a:r>
              <a:rPr lang="ru-RU" sz="2400" dirty="0">
                <a:latin typeface="Times New Roman" panose="02020603050405020304" pitchFamily="18" charset="0"/>
                <a:cs typeface="Times New Roman" panose="02020603050405020304" pitchFamily="18" charset="0"/>
              </a:rPr>
              <a:t> модели NXT. </a:t>
            </a:r>
          </a:p>
          <a:p>
            <a:r>
              <a:rPr lang="ru-RU" sz="2400" dirty="0">
                <a:latin typeface="Times New Roman" panose="02020603050405020304" pitchFamily="18" charset="0"/>
                <a:cs typeface="Times New Roman" panose="02020603050405020304" pitchFamily="18" charset="0"/>
              </a:rPr>
              <a:t>4.	Составление программы для работы механизма в среде </a:t>
            </a:r>
            <a:r>
              <a:rPr lang="ru-RU" sz="2400" dirty="0" err="1">
                <a:latin typeface="Times New Roman" panose="02020603050405020304" pitchFamily="18" charset="0"/>
                <a:cs typeface="Times New Roman" panose="02020603050405020304" pitchFamily="18" charset="0"/>
              </a:rPr>
              <a:t>Lego</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Mindstorms</a:t>
            </a:r>
            <a:r>
              <a:rPr lang="ru-RU" sz="2400" dirty="0">
                <a:latin typeface="Times New Roman" panose="02020603050405020304" pitchFamily="18" charset="0"/>
                <a:cs typeface="Times New Roman" panose="02020603050405020304" pitchFamily="18" charset="0"/>
              </a:rPr>
              <a:t> . </a:t>
            </a:r>
          </a:p>
          <a:p>
            <a:r>
              <a:rPr lang="ru-RU" sz="2400" dirty="0">
                <a:latin typeface="Times New Roman" panose="02020603050405020304" pitchFamily="18" charset="0"/>
                <a:cs typeface="Times New Roman" panose="02020603050405020304" pitchFamily="18" charset="0"/>
              </a:rPr>
              <a:t>5.	Тестирование модели, устранение дефектов и неисправностей. </a:t>
            </a:r>
          </a:p>
          <a:p>
            <a:endParaRPr lang="ru-RU" dirty="0"/>
          </a:p>
        </p:txBody>
      </p:sp>
      <p:pic>
        <p:nvPicPr>
          <p:cNvPr id="4" name="Рисунок 3"/>
          <p:cNvPicPr>
            <a:picLocks noChangeAspect="1"/>
          </p:cNvPicPr>
          <p:nvPr/>
        </p:nvPicPr>
        <p:blipFill>
          <a:blip r:embed="rId2"/>
          <a:stretch>
            <a:fillRect/>
          </a:stretch>
        </p:blipFill>
        <p:spPr>
          <a:xfrm>
            <a:off x="6482687" y="3158433"/>
            <a:ext cx="4711890" cy="3180526"/>
          </a:xfrm>
          <a:prstGeom prst="rect">
            <a:avLst/>
          </a:prstGeom>
          <a:ln>
            <a:noFill/>
          </a:ln>
          <a:effectLst>
            <a:softEdge rad="112500"/>
          </a:effectLst>
        </p:spPr>
      </p:pic>
    </p:spTree>
    <p:extLst>
      <p:ext uri="{BB962C8B-B14F-4D97-AF65-F5344CB8AC3E}">
        <p14:creationId xmlns:p14="http://schemas.microsoft.com/office/powerpoint/2010/main" val="37798382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0560" y="530352"/>
            <a:ext cx="10911840" cy="3495738"/>
          </a:xfrm>
        </p:spPr>
        <p:txBody>
          <a:bodyPr/>
          <a:lstStyle/>
          <a:p>
            <a:pPr marL="0" indent="0" algn="ctr">
              <a:buNone/>
            </a:pPr>
            <a:r>
              <a:rPr lang="ru-RU" b="1" dirty="0">
                <a:latin typeface="Times New Roman" panose="02020603050405020304" pitchFamily="18" charset="0"/>
                <a:cs typeface="Times New Roman" panose="02020603050405020304" pitchFamily="18" charset="0"/>
              </a:rPr>
              <a:t>Средства обучения: </a:t>
            </a:r>
          </a:p>
          <a:p>
            <a:r>
              <a:rPr lang="ru-RU" dirty="0">
                <a:latin typeface="Times New Roman" panose="02020603050405020304" pitchFamily="18" charset="0"/>
                <a:cs typeface="Times New Roman" panose="02020603050405020304" pitchFamily="18" charset="0"/>
              </a:rPr>
              <a:t>1.	Цифровое оборудование: проектор, АРМ учителя, компьютерный класс.</a:t>
            </a:r>
          </a:p>
          <a:p>
            <a:r>
              <a:rPr lang="ru-RU" dirty="0">
                <a:latin typeface="Times New Roman" panose="02020603050405020304" pitchFamily="18" charset="0"/>
                <a:cs typeface="Times New Roman" panose="02020603050405020304" pitchFamily="18" charset="0"/>
              </a:rPr>
              <a:t>2.	 Наборы LEGO </a:t>
            </a:r>
            <a:r>
              <a:rPr lang="ru-RU" dirty="0" err="1">
                <a:latin typeface="Times New Roman" panose="02020603050405020304" pitchFamily="18" charset="0"/>
                <a:cs typeface="Times New Roman" panose="02020603050405020304" pitchFamily="18" charset="0"/>
              </a:rPr>
              <a:t>Mindstorms</a:t>
            </a:r>
            <a:r>
              <a:rPr lang="ru-RU"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ev3</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с программным обеспечением к ним.</a:t>
            </a:r>
          </a:p>
          <a:p>
            <a:r>
              <a:rPr lang="ru-RU" dirty="0">
                <a:latin typeface="Times New Roman" panose="02020603050405020304" pitchFamily="18" charset="0"/>
                <a:cs typeface="Times New Roman" panose="02020603050405020304" pitchFamily="18" charset="0"/>
              </a:rPr>
              <a:t>3.	Цифровые разработки учителя к урокам (презентации, сайты, тесты и т.д.).</a:t>
            </a:r>
          </a:p>
          <a:p>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704764" y="3356188"/>
            <a:ext cx="5605004" cy="2973020"/>
          </a:xfrm>
          <a:prstGeom prst="rect">
            <a:avLst/>
          </a:prstGeom>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401079" y="3811390"/>
            <a:ext cx="3833908" cy="2274352"/>
          </a:xfrm>
          <a:prstGeom prst="rect">
            <a:avLst/>
          </a:prstGeom>
        </p:spPr>
      </p:pic>
    </p:spTree>
    <p:extLst>
      <p:ext uri="{BB962C8B-B14F-4D97-AF65-F5344CB8AC3E}">
        <p14:creationId xmlns:p14="http://schemas.microsoft.com/office/powerpoint/2010/main" val="37354827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0560" y="530352"/>
            <a:ext cx="10911840" cy="5856800"/>
          </a:xfrm>
        </p:spPr>
        <p:txBody>
          <a:bodyPr>
            <a:normAutofit fontScale="92500" lnSpcReduction="20000"/>
          </a:bodyPr>
          <a:lstStyle/>
          <a:p>
            <a:pPr marL="0" indent="0" algn="ctr">
              <a:buNone/>
            </a:pPr>
            <a:r>
              <a:rPr lang="ru-RU" b="1" dirty="0">
                <a:solidFill>
                  <a:srgbClr val="FF0000"/>
                </a:solidFill>
                <a:latin typeface="Times New Roman" panose="02020603050405020304" pitchFamily="18" charset="0"/>
                <a:cs typeface="Times New Roman" panose="02020603050405020304" pitchFamily="18" charset="0"/>
              </a:rPr>
              <a:t>Ожидаемые результаты</a:t>
            </a:r>
          </a:p>
          <a:p>
            <a:r>
              <a:rPr lang="ru-RU" dirty="0"/>
              <a:t>•	Определены роль и место курса «Образовательная робототехника» в образовательном пространстве школы. Описана структура курса и его компоненты;</a:t>
            </a:r>
          </a:p>
          <a:p>
            <a:r>
              <a:rPr lang="ru-RU" dirty="0"/>
              <a:t>•	Создана программа кружка «Основы робототехники. LEGO </a:t>
            </a:r>
            <a:r>
              <a:rPr lang="ru-RU" dirty="0" err="1"/>
              <a:t>Mindstorms</a:t>
            </a:r>
            <a:r>
              <a:rPr lang="ru-RU" dirty="0"/>
              <a:t> </a:t>
            </a:r>
            <a:r>
              <a:rPr lang="en-US" dirty="0" smtClean="0"/>
              <a:t>ev3</a:t>
            </a:r>
            <a:r>
              <a:rPr lang="ru-RU" dirty="0" smtClean="0"/>
              <a:t>» </a:t>
            </a:r>
            <a:r>
              <a:rPr lang="ru-RU" dirty="0"/>
              <a:t>на два года обучения. Разрабатывается методическое обеспечение занятий: конспекты занятий и презентации к ним;</a:t>
            </a:r>
          </a:p>
          <a:p>
            <a:r>
              <a:rPr lang="ru-RU" dirty="0"/>
              <a:t>•	Определены темы курса «Технология», на которых возможно включение робототехники в учебный процесс. Скорректировано тематическое планирование тем. Разрабатываются методические материалы для их преподавания;</a:t>
            </a:r>
          </a:p>
          <a:p>
            <a:r>
              <a:rPr lang="ru-RU" dirty="0"/>
              <a:t>•	Результаты участия учащихся, изучающих робототехнику, в соревнованиях  и конкурсах различного уровня.</a:t>
            </a:r>
          </a:p>
          <a:p>
            <a:endParaRPr lang="ru-RU" dirty="0"/>
          </a:p>
        </p:txBody>
      </p:sp>
    </p:spTree>
    <p:extLst>
      <p:ext uri="{BB962C8B-B14F-4D97-AF65-F5344CB8AC3E}">
        <p14:creationId xmlns:p14="http://schemas.microsoft.com/office/powerpoint/2010/main" val="10865431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0560" y="5806440"/>
            <a:ext cx="10911840" cy="1051560"/>
          </a:xfrm>
        </p:spPr>
        <p:txBody>
          <a:bodyPr>
            <a:normAutofit fontScale="90000"/>
          </a:bodyPr>
          <a:lstStyle/>
          <a:p>
            <a:r>
              <a:rPr lang="en-US" dirty="0"/>
              <a:t> </a:t>
            </a:r>
            <a:r>
              <a:rPr lang="ru-RU" dirty="0" smtClean="0"/>
              <a:t/>
            </a:r>
            <a:br>
              <a:rPr lang="ru-RU" dirty="0" smtClean="0"/>
            </a:br>
            <a:r>
              <a:rPr lang="en-US" sz="2700" b="1" dirty="0" err="1" smtClean="0">
                <a:solidFill>
                  <a:srgbClr val="FF0000"/>
                </a:solidFill>
              </a:rPr>
              <a:t>Базовый</a:t>
            </a:r>
            <a:r>
              <a:rPr lang="en-US" sz="2700" b="1" dirty="0" smtClean="0">
                <a:solidFill>
                  <a:srgbClr val="FF0000"/>
                </a:solidFill>
              </a:rPr>
              <a:t> </a:t>
            </a:r>
            <a:r>
              <a:rPr lang="en-US" sz="2700" b="1" dirty="0" err="1">
                <a:solidFill>
                  <a:srgbClr val="FF0000"/>
                </a:solidFill>
              </a:rPr>
              <a:t>набор</a:t>
            </a:r>
            <a:r>
              <a:rPr lang="en-US" sz="2700" b="1" dirty="0">
                <a:solidFill>
                  <a:srgbClr val="FF0000"/>
                </a:solidFill>
              </a:rPr>
              <a:t> LEGO </a:t>
            </a:r>
            <a:r>
              <a:rPr lang="en-US" sz="2700" b="1" dirty="0" err="1">
                <a:solidFill>
                  <a:srgbClr val="FF0000"/>
                </a:solidFill>
              </a:rPr>
              <a:t>Mindstorms</a:t>
            </a:r>
            <a:r>
              <a:rPr lang="en-US" sz="2700" b="1" dirty="0">
                <a:solidFill>
                  <a:srgbClr val="FF0000"/>
                </a:solidFill>
              </a:rPr>
              <a:t> Education EV3 - </a:t>
            </a:r>
            <a:r>
              <a:rPr lang="ru-RU" sz="2700" b="1" dirty="0" smtClean="0">
                <a:solidFill>
                  <a:srgbClr val="FF0000"/>
                </a:solidFill>
              </a:rPr>
              <a:t>45544</a:t>
            </a:r>
            <a:r>
              <a:rPr lang="en-US" dirty="0">
                <a:solidFill>
                  <a:srgbClr val="FF0000"/>
                </a:solidFill>
              </a:rPr>
              <a:t/>
            </a:r>
            <a:br>
              <a:rPr lang="en-US" dirty="0">
                <a:solidFill>
                  <a:srgbClr val="FF0000"/>
                </a:solidFill>
              </a:rPr>
            </a:br>
            <a:endParaRPr lang="ru-RU" dirty="0">
              <a:solidFill>
                <a:srgbClr val="FF0000"/>
              </a:solidFill>
            </a:endParaRPr>
          </a:p>
        </p:txBody>
      </p:sp>
      <p:pic>
        <p:nvPicPr>
          <p:cNvPr id="64514" name="Picture 2" descr="C:\Users\ОСОШ 24 админ\Desktop\45544_713x380_mainproduct-_1_.jpg"/>
          <p:cNvPicPr>
            <a:picLocks noChangeAspect="1" noChangeArrowheads="1"/>
          </p:cNvPicPr>
          <p:nvPr/>
        </p:nvPicPr>
        <p:blipFill>
          <a:blip r:embed="rId2"/>
          <a:srcRect/>
          <a:stretch>
            <a:fillRect/>
          </a:stretch>
        </p:blipFill>
        <p:spPr bwMode="auto">
          <a:xfrm>
            <a:off x="2170160" y="1119889"/>
            <a:ext cx="7912640" cy="4692379"/>
          </a:xfrm>
          <a:prstGeom prst="rect">
            <a:avLst/>
          </a:prstGeom>
          <a:ln>
            <a:noFill/>
          </a:ln>
          <a:effectLst>
            <a:softEdge rad="112500"/>
          </a:effectLst>
        </p:spPr>
      </p:pic>
      <p:sp>
        <p:nvSpPr>
          <p:cNvPr id="6" name="Прямоугольник 5"/>
          <p:cNvSpPr/>
          <p:nvPr/>
        </p:nvSpPr>
        <p:spPr>
          <a:xfrm>
            <a:off x="482991" y="366384"/>
            <a:ext cx="11286978" cy="1200329"/>
          </a:xfrm>
          <a:prstGeom prst="rect">
            <a:avLst/>
          </a:prstGeom>
        </p:spPr>
        <p:txBody>
          <a:bodyPr wrap="square">
            <a:spAutoFit/>
          </a:bodyPr>
          <a:lstStyle/>
          <a:p>
            <a:r>
              <a:rPr lang="ru-RU" dirty="0" smtClean="0"/>
              <a:t>Приложения к проекту</a:t>
            </a:r>
          </a:p>
          <a:p>
            <a:pPr algn="ctr"/>
            <a:r>
              <a:rPr lang="ru-RU" b="1" dirty="0" smtClean="0"/>
              <a:t>EV3 – это третье поколение платформы LEGO </a:t>
            </a:r>
            <a:r>
              <a:rPr lang="ru-RU" b="1" dirty="0" err="1" smtClean="0"/>
              <a:t>Education</a:t>
            </a:r>
            <a:r>
              <a:rPr lang="ru-RU" b="1" dirty="0" smtClean="0"/>
              <a:t> MINDSTORMS, а собственно «EV» является сокращением от английского слова «</a:t>
            </a:r>
            <a:r>
              <a:rPr lang="ru-RU" b="1" dirty="0" err="1" smtClean="0"/>
              <a:t>evolution</a:t>
            </a:r>
            <a:r>
              <a:rPr lang="ru-RU" b="1" dirty="0" smtClean="0"/>
              <a:t>» - эволюция.</a:t>
            </a:r>
            <a:endParaRPr lang="ru-RU"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5760" y="274638"/>
            <a:ext cx="11216640" cy="1143000"/>
          </a:xfrm>
        </p:spPr>
        <p:txBody>
          <a:bodyPr>
            <a:normAutofit fontScale="90000"/>
          </a:bodyPr>
          <a:lstStyle/>
          <a:p>
            <a:pPr algn="ctr"/>
            <a:r>
              <a:rPr lang="ru-RU" dirty="0"/>
              <a:t> </a:t>
            </a:r>
            <a:r>
              <a:rPr lang="ru-RU" dirty="0" smtClean="0"/>
              <a:t/>
            </a:r>
            <a:br>
              <a:rPr lang="ru-RU" dirty="0" smtClean="0"/>
            </a:br>
            <a:r>
              <a:rPr lang="ru-RU" sz="2200" b="1" dirty="0" smtClean="0">
                <a:solidFill>
                  <a:srgbClr val="FF0000"/>
                </a:solidFill>
              </a:rPr>
              <a:t>Ресурсный </a:t>
            </a:r>
            <a:r>
              <a:rPr lang="ru-RU" sz="2200" b="1" dirty="0">
                <a:solidFill>
                  <a:srgbClr val="FF0000"/>
                </a:solidFill>
              </a:rPr>
              <a:t>набор </a:t>
            </a:r>
            <a:r>
              <a:rPr lang="en-US" sz="2200" b="1" dirty="0" smtClean="0">
                <a:solidFill>
                  <a:srgbClr val="FF0000"/>
                </a:solidFill>
              </a:rPr>
              <a:t>LEGO MINDSTORMS </a:t>
            </a:r>
            <a:r>
              <a:rPr lang="en-US" sz="2200" b="1" dirty="0">
                <a:solidFill>
                  <a:srgbClr val="FF0000"/>
                </a:solidFill>
              </a:rPr>
              <a:t>Education </a:t>
            </a:r>
            <a:r>
              <a:rPr lang="en-US" sz="2200" b="1" dirty="0" smtClean="0">
                <a:solidFill>
                  <a:srgbClr val="FF0000"/>
                </a:solidFill>
              </a:rPr>
              <a:t>EV3</a:t>
            </a:r>
            <a:r>
              <a:rPr lang="ru-RU" sz="2200" b="1" dirty="0">
                <a:solidFill>
                  <a:srgbClr val="FF0000"/>
                </a:solidFill>
              </a:rPr>
              <a:t> </a:t>
            </a:r>
            <a:r>
              <a:rPr lang="ru-RU" sz="2200" b="1" dirty="0" smtClean="0">
                <a:solidFill>
                  <a:srgbClr val="FF0000"/>
                </a:solidFill>
              </a:rPr>
              <a:t>- 45560</a:t>
            </a:r>
            <a:r>
              <a:rPr lang="en-US" dirty="0">
                <a:solidFill>
                  <a:srgbClr val="FF0000"/>
                </a:solidFill>
              </a:rPr>
              <a:t/>
            </a:r>
            <a:br>
              <a:rPr lang="en-US" dirty="0">
                <a:solidFill>
                  <a:srgbClr val="FF0000"/>
                </a:solidFill>
              </a:rPr>
            </a:br>
            <a:endParaRPr lang="ru-RU" dirty="0">
              <a:solidFill>
                <a:srgbClr val="FF0000"/>
              </a:solidFill>
            </a:endParaRPr>
          </a:p>
        </p:txBody>
      </p:sp>
      <p:pic>
        <p:nvPicPr>
          <p:cNvPr id="65540" name="Picture 4" descr="Ресурсный набор LEGO® MINDSTORMS® Education EV3"/>
          <p:cNvPicPr>
            <a:picLocks noChangeAspect="1" noChangeArrowheads="1"/>
          </p:cNvPicPr>
          <p:nvPr/>
        </p:nvPicPr>
        <p:blipFill>
          <a:blip r:embed="rId2"/>
          <a:srcRect/>
          <a:stretch>
            <a:fillRect/>
          </a:stretch>
        </p:blipFill>
        <p:spPr bwMode="auto">
          <a:xfrm>
            <a:off x="1899139" y="951530"/>
            <a:ext cx="7948246" cy="581625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454</TotalTime>
  <Words>716</Words>
  <Application>Microsoft Office PowerPoint</Application>
  <PresentationFormat>Широкоэкранный</PresentationFormat>
  <Paragraphs>75</Paragraphs>
  <Slides>18</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18</vt:i4>
      </vt:variant>
    </vt:vector>
  </HeadingPairs>
  <TitlesOfParts>
    <vt:vector size="26" baseType="lpstr">
      <vt:lpstr>Arial</vt:lpstr>
      <vt:lpstr>Calibri</vt:lpstr>
      <vt:lpstr>Symbol</vt:lpstr>
      <vt:lpstr>Times New Roman</vt:lpstr>
      <vt:lpstr>Verdana</vt:lpstr>
      <vt:lpstr>Wingdings</vt:lpstr>
      <vt:lpstr>Wingdings 2</vt:lpstr>
      <vt:lpstr>Аспект</vt:lpstr>
      <vt:lpstr>Презентация PowerPoint</vt:lpstr>
      <vt:lpstr>Цель проекта: определить место и роль робототехники в современной школе. Теоретически разработать и экспериментально апробировать пути внедрения робототехники в образовательное пространство школы. Задачи проекта:  1.Определить роль и место робототехники в современной школе; 2.Определить тему самообразования как «Развитие инновационной деятельности в школе путем внедрения современных технологий образовательной робототехники и инженерного дизайна в учебный процесс»; 3.Изучить основы лего-конструирования и программирования; 4.Рассмотреть возможные пути внедрения робототехники и инженерного дизайна в образовательное пространство школы и выбрать оптимальный; 5.Разработать курс «Основы робототехники» и апробировать в учебном и внеучебном процессе; 6.Обобщить и распространить опыт внедрения и использования робототехнологий в образовательном процессе </vt:lpstr>
      <vt:lpstr>Презентация PowerPoint</vt:lpstr>
      <vt:lpstr>Презентация PowerPoint</vt:lpstr>
      <vt:lpstr>Презентация PowerPoint</vt:lpstr>
      <vt:lpstr>Презентация PowerPoint</vt:lpstr>
      <vt:lpstr>Презентация PowerPoint</vt:lpstr>
      <vt:lpstr>  Базовый набор LEGO Mindstorms Education EV3 - 45544 </vt:lpstr>
      <vt:lpstr>  Ресурсный набор LEGO MINDSTORMS Education EV3 - 45560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Модуль EV3</vt:lpstr>
      <vt:lpstr> Программирование LEGO Mindstorms ev3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Мастер класс  по РОБОТОТЕХНИКЕ</dc:title>
  <dc:creator>user</dc:creator>
  <cp:lastModifiedBy>user</cp:lastModifiedBy>
  <cp:revision>62</cp:revision>
  <dcterms:created xsi:type="dcterms:W3CDTF">2017-03-14T12:22:12Z</dcterms:created>
  <dcterms:modified xsi:type="dcterms:W3CDTF">2017-09-27T16:07:15Z</dcterms:modified>
</cp:coreProperties>
</file>