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8" r:id="rId10"/>
    <p:sldId id="264" r:id="rId11"/>
    <p:sldId id="265" r:id="rId12"/>
    <p:sldId id="266" r:id="rId13"/>
    <p:sldId id="267"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1E512465-597A-44B4-95D3-00F2FB1295AC}" type="datetimeFigureOut">
              <a:rPr lang="ru-RU"/>
              <a:pPr>
                <a:defRPr/>
              </a:pPr>
              <a:t>01.02.2017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EB4FFE1-D3E9-47E2-8229-448ECCF0861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A8DC06C-F5A9-479B-93AC-A005EB6D0A31}" type="datetimeFigureOut">
              <a:rPr lang="ru-RU"/>
              <a:pPr>
                <a:defRPr/>
              </a:pPr>
              <a:t>01.02.2017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F83E0A7-13D2-422F-82F6-6B5C5A7FEE4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620005E-0124-49FE-ADA7-06B88EC7796E}" type="datetimeFigureOut">
              <a:rPr lang="ru-RU"/>
              <a:pPr>
                <a:defRPr/>
              </a:pPr>
              <a:t>01.02.2017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D47C262-F80F-481F-BD00-6AF9F756BD8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BBD43E9-5B3E-4D7D-8AB1-8F1D55F216FC}" type="datetimeFigureOut">
              <a:rPr lang="ru-RU"/>
              <a:pPr>
                <a:defRPr/>
              </a:pPr>
              <a:t>01.02.2017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E2465A5-09BB-4077-9D56-3DDFA5820A2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AD3DA3F0-88EB-4E3E-8F25-1F15DAEE5145}" type="datetimeFigureOut">
              <a:rPr lang="ru-RU"/>
              <a:pPr>
                <a:defRPr/>
              </a:pPr>
              <a:t>01.02.2017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490190A-9859-4F1A-838E-BF59AE51027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FDD33D40-FD7F-4254-83AC-53FC167E389F}" type="datetimeFigureOut">
              <a:rPr lang="ru-RU"/>
              <a:pPr>
                <a:defRPr/>
              </a:pPr>
              <a:t>01.02.2017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0866CF0-700A-4C2A-8E4B-17035CB8359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5E87EA0-92FC-4EFE-9A73-AC9FAFD24E00}" type="datetimeFigureOut">
              <a:rPr lang="ru-RU"/>
              <a:pPr>
                <a:defRPr/>
              </a:pPr>
              <a:t>01.02.2017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F0BEBBC9-136D-40BC-9BD8-4AC15E32E0E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A0688E92-F1CF-4616-9382-F38A821497AF}" type="datetimeFigureOut">
              <a:rPr lang="ru-RU"/>
              <a:pPr>
                <a:defRPr/>
              </a:pPr>
              <a:t>01.02.2017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BFAB5CC-8F1B-4BE5-8A26-1DFD1167FF7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492FE458-B1EE-4A1F-879F-0C44F1A3B011}" type="datetimeFigureOut">
              <a:rPr lang="ru-RU"/>
              <a:pPr>
                <a:defRPr/>
              </a:pPr>
              <a:t>01.02.2017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8149AEAA-C693-4727-BA5D-FD95E12F3FB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9EA89AB-4DD4-4D23-B779-5C132E87BFD1}" type="datetimeFigureOut">
              <a:rPr lang="ru-RU"/>
              <a:pPr>
                <a:defRPr/>
              </a:pPr>
              <a:t>01.02.2017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1AD288E-73CC-4DCD-9DE5-3F96254CDE75}"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69D9269-6618-448A-8302-ACDAE66B3E0A}" type="datetimeFigureOut">
              <a:rPr lang="ru-RU"/>
              <a:pPr>
                <a:defRPr/>
              </a:pPr>
              <a:t>01.02.2017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2FC80B5-E012-42B9-A064-21196A7BCCD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000" b="-2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F596C24-7D08-4352-B6D9-020878429FEF}" type="datetimeFigureOut">
              <a:rPr lang="ru-RU"/>
              <a:pPr>
                <a:defRPr/>
              </a:pPr>
              <a:t>01.02.2017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CF1B472A-1FD2-4F9D-B22E-F2E23405CB9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s://ru.wikipedia.org/wiki/%D0%90%D0%BB%D1%8B%D0%B5_%D0%BF%D0%B0%D1%80%D1%83%D1%81%D0%B0"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105400"/>
            <a:ext cx="6400800" cy="1752600"/>
          </a:xfrm>
        </p:spPr>
        <p:txBody>
          <a:bodyPr rtlCol="0">
            <a:normAutofit fontScale="70000" lnSpcReduction="20000"/>
          </a:bodyPr>
          <a:lstStyle/>
          <a:p>
            <a:pPr algn="l" fontAlgn="auto">
              <a:spcAft>
                <a:spcPts val="0"/>
              </a:spcAft>
              <a:buFont typeface="Arial" panose="020B0604020202020204" pitchFamily="34" charset="0"/>
              <a:buNone/>
              <a:defRPr/>
            </a:pPr>
            <a:endParaRPr lang="en-US" dirty="0" smtClean="0">
              <a:solidFill>
                <a:srgbClr val="FFC000"/>
              </a:solidFill>
            </a:endParaRPr>
          </a:p>
          <a:p>
            <a:pPr algn="l" fontAlgn="auto">
              <a:spcAft>
                <a:spcPts val="0"/>
              </a:spcAft>
              <a:buFont typeface="Arial" panose="020B0604020202020204" pitchFamily="34" charset="0"/>
              <a:buNone/>
              <a:defRPr/>
            </a:pPr>
            <a:endParaRPr lang="en-US" dirty="0" smtClean="0">
              <a:solidFill>
                <a:srgbClr val="FFC000"/>
              </a:solidFill>
            </a:endParaRPr>
          </a:p>
          <a:p>
            <a:pPr algn="l" fontAlgn="auto">
              <a:spcAft>
                <a:spcPts val="0"/>
              </a:spcAft>
              <a:buFont typeface="Arial" panose="020B0604020202020204" pitchFamily="34" charset="0"/>
              <a:buNone/>
              <a:defRPr/>
            </a:pPr>
            <a:r>
              <a:rPr lang="ru-RU" dirty="0" smtClean="0">
                <a:solidFill>
                  <a:schemeClr val="tx1"/>
                </a:solidFill>
              </a:rPr>
              <a:t>Презентацию подготовила</a:t>
            </a:r>
            <a:r>
              <a:rPr lang="en-US" dirty="0" smtClean="0">
                <a:solidFill>
                  <a:schemeClr val="tx1"/>
                </a:solidFill>
              </a:rPr>
              <a:t>:</a:t>
            </a:r>
            <a:endParaRPr lang="ru-RU" dirty="0" smtClean="0">
              <a:solidFill>
                <a:schemeClr val="tx1"/>
              </a:solidFill>
            </a:endParaRPr>
          </a:p>
          <a:p>
            <a:pPr algn="l" fontAlgn="auto">
              <a:spcAft>
                <a:spcPts val="0"/>
              </a:spcAft>
              <a:buFont typeface="Arial" panose="020B0604020202020204" pitchFamily="34" charset="0"/>
              <a:buNone/>
              <a:defRPr/>
            </a:pPr>
            <a:r>
              <a:rPr lang="ru-RU" dirty="0" smtClean="0">
                <a:solidFill>
                  <a:schemeClr val="tx1"/>
                </a:solidFill>
              </a:rPr>
              <a:t>у</a:t>
            </a:r>
            <a:r>
              <a:rPr lang="ru-RU" dirty="0" smtClean="0">
                <a:solidFill>
                  <a:schemeClr val="tx1"/>
                </a:solidFill>
              </a:rPr>
              <a:t>читель ГОУ ТО «ТОЦО»</a:t>
            </a:r>
          </a:p>
          <a:p>
            <a:pPr algn="l" fontAlgn="auto">
              <a:spcAft>
                <a:spcPts val="0"/>
              </a:spcAft>
              <a:buFont typeface="Arial" panose="020B0604020202020204" pitchFamily="34" charset="0"/>
              <a:buNone/>
              <a:defRPr/>
            </a:pPr>
            <a:r>
              <a:rPr lang="ru-RU" dirty="0" err="1" smtClean="0">
                <a:solidFill>
                  <a:schemeClr val="tx1"/>
                </a:solidFill>
              </a:rPr>
              <a:t>Скоркина</a:t>
            </a:r>
            <a:r>
              <a:rPr lang="ru-RU" dirty="0" smtClean="0">
                <a:solidFill>
                  <a:schemeClr val="tx1"/>
                </a:solidFill>
              </a:rPr>
              <a:t> И.Е.</a:t>
            </a:r>
            <a:endParaRPr lang="ru-RU"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sz="3600" dirty="0" smtClean="0">
                <a:solidFill>
                  <a:srgbClr val="FF0000"/>
                </a:solidFill>
              </a:rPr>
              <a:t>«Алые паруса»</a:t>
            </a:r>
            <a:endParaRPr lang="ru-RU" sz="3600" dirty="0">
              <a:solidFill>
                <a:srgbClr val="FF0000"/>
              </a:solidFill>
            </a:endParaRPr>
          </a:p>
        </p:txBody>
      </p:sp>
      <p:sp>
        <p:nvSpPr>
          <p:cNvPr id="5" name="Содержимое 4"/>
          <p:cNvSpPr>
            <a:spLocks noGrp="1"/>
          </p:cNvSpPr>
          <p:nvPr>
            <p:ph sz="half" idx="1"/>
          </p:nvPr>
        </p:nvSpPr>
        <p:spPr/>
        <p:txBody>
          <a:bodyPr/>
          <a:lstStyle/>
          <a:p>
            <a:endParaRPr lang="ru-RU"/>
          </a:p>
        </p:txBody>
      </p:sp>
      <p:sp>
        <p:nvSpPr>
          <p:cNvPr id="6" name="Содержимое 5"/>
          <p:cNvSpPr>
            <a:spLocks noGrp="1"/>
          </p:cNvSpPr>
          <p:nvPr>
            <p:ph sz="half" idx="2"/>
          </p:nvPr>
        </p:nvSpPr>
        <p:spPr>
          <a:xfrm>
            <a:off x="4643438" y="1142984"/>
            <a:ext cx="4038600" cy="4525963"/>
          </a:xfrm>
        </p:spPr>
        <p:txBody>
          <a:bodyPr/>
          <a:lstStyle/>
          <a:p>
            <a:r>
              <a:rPr lang="ru-RU" sz="2400" dirty="0" smtClean="0"/>
              <a:t>Бродячий собиратель легенд и сказок </a:t>
            </a:r>
            <a:r>
              <a:rPr lang="ru-RU" sz="2400" dirty="0" err="1" smtClean="0"/>
              <a:t>Эгль</a:t>
            </a:r>
            <a:r>
              <a:rPr lang="ru-RU" sz="2400" dirty="0" smtClean="0"/>
              <a:t> почувствовал в душе маленькой </a:t>
            </a:r>
            <a:r>
              <a:rPr lang="ru-RU" sz="2400" dirty="0" err="1" smtClean="0"/>
              <a:t>Ассоль</a:t>
            </a:r>
            <a:r>
              <a:rPr lang="ru-RU" sz="2400" dirty="0" smtClean="0"/>
              <a:t>, главной героини книги «Алые паруса» (1923 г.), «невольное ожидание прекрасного, блаженной судьбы». И тогда он предсказал, что однажды за ней приплывёт на корабле с алыми парусами храбрый принц и увезёт её в дивную, «блистательную» страну. </a:t>
            </a:r>
            <a:endParaRPr lang="ru-RU" sz="2400" dirty="0"/>
          </a:p>
        </p:txBody>
      </p:sp>
      <p:pic>
        <p:nvPicPr>
          <p:cNvPr id="8194" name="Picture 2" descr="C:\Users\user\Desktop\7675f3262a733f9208458a8374840e6f.jpg"/>
          <p:cNvPicPr>
            <a:picLocks noChangeAspect="1" noChangeArrowheads="1"/>
          </p:cNvPicPr>
          <p:nvPr/>
        </p:nvPicPr>
        <p:blipFill>
          <a:blip r:embed="rId3"/>
          <a:srcRect/>
          <a:stretch>
            <a:fillRect/>
          </a:stretch>
        </p:blipFill>
        <p:spPr bwMode="auto">
          <a:xfrm>
            <a:off x="714348" y="1214422"/>
            <a:ext cx="3524250" cy="52165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571472" y="642918"/>
            <a:ext cx="4038600" cy="4525963"/>
          </a:xfrm>
        </p:spPr>
        <p:txBody>
          <a:bodyPr/>
          <a:lstStyle/>
          <a:p>
            <a:r>
              <a:rPr lang="ru-RU" sz="1800" dirty="0" smtClean="0"/>
              <a:t>Многие годы </a:t>
            </a:r>
            <a:r>
              <a:rPr lang="ru-RU" sz="1800" dirty="0" err="1" smtClean="0"/>
              <a:t>Ассоль</a:t>
            </a:r>
            <a:r>
              <a:rPr lang="ru-RU" sz="1800" dirty="0" smtClean="0"/>
              <a:t> жила в ожидании этого чуда, претерпевая злые насмешки «рассудительных» соседей. Тем временем на другом краю «</a:t>
            </a:r>
            <a:r>
              <a:rPr lang="ru-RU" sz="1800" dirty="0" err="1" smtClean="0"/>
              <a:t>Гринландии</a:t>
            </a:r>
            <a:r>
              <a:rPr lang="ru-RU" sz="1800" dirty="0" smtClean="0"/>
              <a:t>», в старинном замке подрастал юноша Грэй. С детства его </a:t>
            </a:r>
            <a:r>
              <a:rPr lang="ru-RU" sz="1800" dirty="0" smtClean="0"/>
              <a:t>мечты </a:t>
            </a:r>
            <a:r>
              <a:rPr lang="ru-RU" sz="1800" dirty="0" smtClean="0"/>
              <a:t>были устремлены к «напряжённой жизни» среди морской стихии и вольных ветров. Он уходит из дому, становится капитаном и однажды случайно приплывает к тому приморскому посёлку, где живёт </a:t>
            </a:r>
            <a:r>
              <a:rPr lang="ru-RU" sz="1800" dirty="0" err="1" smtClean="0"/>
              <a:t>Ассоль</a:t>
            </a:r>
            <a:r>
              <a:rPr lang="ru-RU" sz="1800" dirty="0" smtClean="0"/>
              <a:t>. Герой застаёт девушку спящей на берегу и узнаёт от соседей о её «безумной» надежде. Тогда Грэй поднимает над своим кораблём алые паруса и плывёт к </a:t>
            </a:r>
            <a:r>
              <a:rPr lang="ru-RU" sz="1800" dirty="0" err="1" smtClean="0"/>
              <a:t>Ассоль</a:t>
            </a:r>
            <a:r>
              <a:rPr lang="ru-RU" sz="1800" dirty="0" smtClean="0"/>
              <a:t>. Так начинает исполняться предсказанное чудо.</a:t>
            </a:r>
          </a:p>
          <a:p>
            <a:endParaRPr lang="ru-RU" dirty="0"/>
          </a:p>
        </p:txBody>
      </p:sp>
      <p:sp>
        <p:nvSpPr>
          <p:cNvPr id="6" name="Содержимое 5"/>
          <p:cNvSpPr>
            <a:spLocks noGrp="1"/>
          </p:cNvSpPr>
          <p:nvPr>
            <p:ph sz="half" idx="2"/>
          </p:nvPr>
        </p:nvSpPr>
        <p:spPr/>
        <p:txBody>
          <a:bodyPr/>
          <a:lstStyle/>
          <a:p>
            <a:endParaRPr lang="ru-RU" dirty="0"/>
          </a:p>
        </p:txBody>
      </p:sp>
      <p:pic>
        <p:nvPicPr>
          <p:cNvPr id="9218" name="Picture 2" descr="C:\Users\user\Desktop\scrn_big_02.jpg"/>
          <p:cNvPicPr>
            <a:picLocks noChangeAspect="1" noChangeArrowheads="1"/>
          </p:cNvPicPr>
          <p:nvPr/>
        </p:nvPicPr>
        <p:blipFill>
          <a:blip r:embed="rId3"/>
          <a:srcRect/>
          <a:stretch>
            <a:fillRect/>
          </a:stretch>
        </p:blipFill>
        <p:spPr bwMode="auto">
          <a:xfrm>
            <a:off x="4973638" y="741363"/>
            <a:ext cx="3810000" cy="52768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3000" b="-43000"/>
          </a:stretch>
        </a:blipFill>
        <a:effectLst/>
      </p:bgPr>
    </p:bg>
    <p:spTree>
      <p:nvGrpSpPr>
        <p:cNvPr id="1" name=""/>
        <p:cNvGrpSpPr/>
        <p:nvPr/>
      </p:nvGrpSpPr>
      <p:grpSpPr>
        <a:xfrm>
          <a:off x="0" y="0"/>
          <a:ext cx="0" cy="0"/>
          <a:chOff x="0" y="0"/>
          <a:chExt cx="0" cy="0"/>
        </a:xfrm>
      </p:grpSpPr>
      <p:sp>
        <p:nvSpPr>
          <p:cNvPr id="5" name="Содержимое 4"/>
          <p:cNvSpPr>
            <a:spLocks noGrp="1"/>
          </p:cNvSpPr>
          <p:nvPr>
            <p:ph idx="1"/>
          </p:nvPr>
        </p:nvSpPr>
        <p:spPr/>
        <p:txBody>
          <a:bodyPr/>
          <a:lstStyle/>
          <a:p>
            <a:r>
              <a:rPr lang="ru-RU" sz="2400" dirty="0" smtClean="0"/>
              <a:t>Жанр книги сам писатель определил необычно — феерия, т. е, волшебная, сказочная пьеса. Но «Алые паруса» не пьеса, к тому же здесь нет ничего волшебного, сверхъестественного. Просто Грин вкладывает в слово «феерия» особый смысл. </a:t>
            </a:r>
            <a:r>
              <a:rPr lang="ru-RU" sz="2400" dirty="0" err="1" smtClean="0"/>
              <a:t>Ассоль</a:t>
            </a:r>
            <a:r>
              <a:rPr lang="ru-RU" sz="2400" dirty="0" smtClean="0"/>
              <a:t> и Грэй сами творят чудо. Можно сказать, они, как режиссёры, «ставят пьесу» о собственной судьбе, в которой серость реального отступает перед воображаемым.</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Источники</a:t>
            </a:r>
            <a:r>
              <a:rPr lang="en-US" dirty="0" smtClean="0"/>
              <a:t>:</a:t>
            </a:r>
            <a:endParaRPr lang="ru-RU" dirty="0"/>
          </a:p>
        </p:txBody>
      </p:sp>
      <p:sp>
        <p:nvSpPr>
          <p:cNvPr id="6" name="Содержимое 5"/>
          <p:cNvSpPr>
            <a:spLocks noGrp="1"/>
          </p:cNvSpPr>
          <p:nvPr>
            <p:ph idx="1"/>
          </p:nvPr>
        </p:nvSpPr>
        <p:spPr/>
        <p:txBody>
          <a:bodyPr/>
          <a:lstStyle/>
          <a:p>
            <a:r>
              <a:rPr lang="ru-RU" dirty="0" smtClean="0"/>
              <a:t>Энциклопедия для детей. Том 9. Русская литература. Часть 2. XX </a:t>
            </a:r>
            <a:r>
              <a:rPr lang="ru-RU" dirty="0" smtClean="0"/>
              <a:t>век</a:t>
            </a:r>
            <a:r>
              <a:rPr lang="en-US" dirty="0" smtClean="0"/>
              <a:t>:</a:t>
            </a:r>
            <a:r>
              <a:rPr lang="ru-RU" dirty="0" smtClean="0"/>
              <a:t> </a:t>
            </a:r>
            <a:r>
              <a:rPr lang="ru-RU" dirty="0" err="1" smtClean="0"/>
              <a:t>Аванта</a:t>
            </a:r>
            <a:r>
              <a:rPr lang="ru-RU" dirty="0" smtClean="0"/>
              <a:t>, 1999.</a:t>
            </a:r>
          </a:p>
          <a:p>
            <a:r>
              <a:rPr lang="en-US" dirty="0" smtClean="0">
                <a:hlinkClick r:id="rId3"/>
              </a:rPr>
              <a:t>https://ru.wikipedia.org/wiki/%D0%90%D0%BB%D1%8B%D0%B5_%D0%BF%D0%B0%D1%80%D1%83%D1%81%D0%B0</a:t>
            </a:r>
            <a:endParaRPr lang="ru-RU" dirty="0" smtClean="0"/>
          </a:p>
          <a:p>
            <a:endParaRPr lang="ru-RU" dirty="0" smtClean="0"/>
          </a:p>
          <a:p>
            <a:pPr>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sz="4000" b="1" dirty="0" smtClean="0">
                <a:solidFill>
                  <a:srgbClr val="002060"/>
                </a:solidFill>
              </a:rPr>
              <a:t>Жизнь «Волшебника из </a:t>
            </a:r>
            <a:r>
              <a:rPr lang="ru-RU" sz="4000" b="1" dirty="0" err="1" smtClean="0">
                <a:solidFill>
                  <a:srgbClr val="002060"/>
                </a:solidFill>
              </a:rPr>
              <a:t>Гель-Гью</a:t>
            </a:r>
            <a:r>
              <a:rPr lang="ru-RU" sz="4000" b="1" dirty="0" smtClean="0">
                <a:solidFill>
                  <a:srgbClr val="002060"/>
                </a:solidFill>
              </a:rPr>
              <a:t>»</a:t>
            </a:r>
            <a:endParaRPr lang="ru-RU" sz="4000" dirty="0"/>
          </a:p>
        </p:txBody>
      </p:sp>
      <p:sp>
        <p:nvSpPr>
          <p:cNvPr id="6" name="Содержимое 5"/>
          <p:cNvSpPr>
            <a:spLocks noGrp="1"/>
          </p:cNvSpPr>
          <p:nvPr>
            <p:ph sz="half" idx="1"/>
          </p:nvPr>
        </p:nvSpPr>
        <p:spPr/>
        <p:txBody>
          <a:bodyPr/>
          <a:lstStyle/>
          <a:p>
            <a:pPr>
              <a:buNone/>
            </a:pPr>
            <a:endParaRPr lang="ru-RU" dirty="0"/>
          </a:p>
        </p:txBody>
      </p:sp>
      <p:sp>
        <p:nvSpPr>
          <p:cNvPr id="7" name="Содержимое 6"/>
          <p:cNvSpPr>
            <a:spLocks noGrp="1"/>
          </p:cNvSpPr>
          <p:nvPr>
            <p:ph sz="half" idx="2"/>
          </p:nvPr>
        </p:nvSpPr>
        <p:spPr>
          <a:xfrm>
            <a:off x="4643438" y="1214422"/>
            <a:ext cx="4038600" cy="4525963"/>
          </a:xfrm>
        </p:spPr>
        <p:txBody>
          <a:bodyPr/>
          <a:lstStyle/>
          <a:p>
            <a:r>
              <a:rPr lang="ru-RU" sz="1600" dirty="0" smtClean="0"/>
              <a:t>«Иностранная фамилия» Грин лишь псевдоним, сокращение его настоящей фамилии Гриневский.</a:t>
            </a:r>
          </a:p>
          <a:p>
            <a:r>
              <a:rPr lang="ru-RU" sz="1600" dirty="0" smtClean="0"/>
              <a:t>Родился Александр Гриневский в городе Слободском Вятской губернии. Вскоре семья переехала в Вятку. Получив начальное домашнее образование, Саша поступил в реальное училище. Но за одно стихотворение, в котором мальчик высмеивал преподавателей, из училища его исключили. Путь в гимназию был закрыт, и образование пришлось продолжить в четырёхклассном городском училище, откуда  также едва не отчислили.</a:t>
            </a:r>
          </a:p>
          <a:p>
            <a:r>
              <a:rPr lang="ru-RU" sz="1600" dirty="0" smtClean="0"/>
              <a:t>Родительский дом запомнился вечными попрёками за непокорство, а провинциальная Вятка — глухой «атмосферой напряжённой мнительности, ложного самолюбия и стыда». </a:t>
            </a:r>
          </a:p>
          <a:p>
            <a:pPr>
              <a:buNone/>
            </a:pPr>
            <a:endParaRPr lang="ru-RU" dirty="0"/>
          </a:p>
        </p:txBody>
      </p:sp>
      <p:pic>
        <p:nvPicPr>
          <p:cNvPr id="3074" name="Picture 2" descr="C:\Users\user\Desktop\Без названия.jpg"/>
          <p:cNvPicPr>
            <a:picLocks noChangeAspect="1" noChangeArrowheads="1"/>
          </p:cNvPicPr>
          <p:nvPr/>
        </p:nvPicPr>
        <p:blipFill>
          <a:blip r:embed="rId3"/>
          <a:srcRect/>
          <a:stretch>
            <a:fillRect/>
          </a:stretch>
        </p:blipFill>
        <p:spPr bwMode="auto">
          <a:xfrm>
            <a:off x="500034" y="1643050"/>
            <a:ext cx="3286148" cy="444396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9" name="Рисунок 8"/>
          <p:cNvSpPr>
            <a:spLocks noGrp="1"/>
          </p:cNvSpPr>
          <p:nvPr>
            <p:ph type="pic" idx="1"/>
          </p:nvPr>
        </p:nvSpPr>
        <p:spPr/>
      </p:sp>
      <p:pic>
        <p:nvPicPr>
          <p:cNvPr id="4098" name="Picture 2" descr="C:\Users\user\Desktop\gr-929d8b4200.jpg"/>
          <p:cNvPicPr>
            <a:picLocks noChangeAspect="1" noChangeArrowheads="1"/>
          </p:cNvPicPr>
          <p:nvPr/>
        </p:nvPicPr>
        <p:blipFill>
          <a:blip r:embed="rId3"/>
          <a:srcRect/>
          <a:stretch>
            <a:fillRect/>
          </a:stretch>
        </p:blipFill>
        <p:spPr bwMode="auto">
          <a:xfrm>
            <a:off x="1643042" y="642918"/>
            <a:ext cx="6000792" cy="4580016"/>
          </a:xfrm>
          <a:prstGeom prst="rect">
            <a:avLst/>
          </a:prstGeom>
          <a:noFill/>
        </p:spPr>
      </p:pic>
      <p:sp>
        <p:nvSpPr>
          <p:cNvPr id="11" name="Текст 10"/>
          <p:cNvSpPr>
            <a:spLocks noGrp="1"/>
          </p:cNvSpPr>
          <p:nvPr>
            <p:ph type="body" sz="half" idx="2"/>
          </p:nvPr>
        </p:nvSpPr>
        <p:spPr/>
        <p:txBody>
          <a:bodyPr/>
          <a:lstStyle/>
          <a:p>
            <a:pPr algn="ctr"/>
            <a:r>
              <a:rPr lang="ru-RU" sz="3600" dirty="0" smtClean="0"/>
              <a:t>Семья А. Грина</a:t>
            </a:r>
            <a:endParaRPr lang="ru-RU"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285728"/>
            <a:ext cx="8286808" cy="6429420"/>
          </a:xfrm>
        </p:spPr>
        <p:txBody>
          <a:bodyPr/>
          <a:lstStyle/>
          <a:p>
            <a:r>
              <a:rPr lang="ru-RU" sz="1800" dirty="0" smtClean="0"/>
              <a:t>В 1896 г., окончив училище, Грин уезжает в Одессу — главный портовый город на юге России. Здесь он надеется поступить на пароход матросом. По шестнадцатилетнему мечтателю объясняют, что «у такого малосильного... надежды попасть матросом нет никакой». Несколько раз ему всё же удаётся устроиться на случайные рейсы вдоль Черноморского побережья. Насмешки и издевательства команды, непосильный труд, жульничество хозяев при расчёте не имели ничего общего с книжной романтикой морских странствий. Лишь однажды довелось совершить заграничное плавание — в египетский город Александрию. Он ожидал увидеть древние памятники посреди величественной пустыни. Но Александрия встретила Грина грязным портом и нищенскими кварталами. А потом — за отказ от бессмысленной шлюпочной гребли в учебных целях — его уволили.</a:t>
            </a:r>
          </a:p>
          <a:p>
            <a:r>
              <a:rPr lang="ru-RU" sz="1800" dirty="0" smtClean="0"/>
              <a:t>Последующие несколько лет жизни Грина во многом напоминают биографию молодого Максима Горького. Грин бродяжничает в Одессе, перебивается грошовыми заработками и даже просит милостыню в Баку. В безумной надежде сказочно разбогатеть он отправляется на уральские золотые прииски. Но там его ждёт лишь тяжкая работа. Пытается он до­бывать кусок хлеба и охотой, и сплавом леса по реке, и трудом на волжской торговой барже</a:t>
            </a:r>
            <a:r>
              <a:rPr lang="ru-RU" sz="1800" dirty="0" smtClean="0"/>
              <a:t>.</a:t>
            </a:r>
          </a:p>
          <a:p>
            <a:r>
              <a:rPr lang="ru-RU" sz="1800" dirty="0" smtClean="0"/>
              <a:t>В конце концов, устав от бесприютной и голодной жизни, Грин добровольно пошёл в солдаты. Однако смириться с казарменной муштрой он не мог: «Моя служба прошла под знаком беспрерывного и неистового бунта против насилия», — вспоминал писатель. В армии Грин сближается с эсерами и — в итоге — дезертирует.</a:t>
            </a:r>
          </a:p>
          <a:p>
            <a:endParaRPr lang="ru-RU" sz="1800" dirty="0" smtClean="0"/>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Содержимое 4"/>
          <p:cNvSpPr>
            <a:spLocks noGrp="1"/>
          </p:cNvSpPr>
          <p:nvPr>
            <p:ph idx="1"/>
          </p:nvPr>
        </p:nvSpPr>
        <p:spPr/>
        <p:txBody>
          <a:bodyPr/>
          <a:lstStyle/>
          <a:p>
            <a:r>
              <a:rPr lang="ru-RU" sz="1800" dirty="0" smtClean="0"/>
              <a:t>Грин перешёл на нелегальное положение и некоторое время занимался революционной пропагандой в разных городах России. Но активная революционная деятельность продолжалась меньше года: Грин понял, что участвовать в террористических актах не сможет (об этом рассказ «</a:t>
            </a:r>
            <a:r>
              <a:rPr lang="ru-RU" sz="1800" dirty="0" smtClean="0"/>
              <a:t>Карантин</a:t>
            </a:r>
            <a:r>
              <a:rPr lang="ru-RU" sz="1800" dirty="0" smtClean="0"/>
              <a:t>». Краткое увлечение революционными идеями имело весьма тяжёлые последствия. Два года (с 1903-го по 1905-й) Грин провёл в севастопольской тюрьме. Освободившись по амнистии, он не имел права жить в столицах. И всё же приехал в Петербург, поселился там с чужим паспортом, за что был арестован и сослан в Сибирь. По дороге удалось бежать.</a:t>
            </a:r>
          </a:p>
          <a:p>
            <a:r>
              <a:rPr lang="ru-RU" sz="1800" dirty="0" smtClean="0"/>
              <a:t>Грин вернулся в Петербург и до 1910 г. жил там под чужим именем. К тому времени он вышел из партии: «В миросозерцании моём произошёл полный переворот, заставивший меня резко и категорически уклониться от всяких сношений с политическими кружками», — писал Грин.</a:t>
            </a:r>
          </a:p>
          <a:p>
            <a:endParaRPr lang="ru-RU" dirty="0"/>
          </a:p>
        </p:txBody>
      </p:sp>
      <p:sp>
        <p:nvSpPr>
          <p:cNvPr id="6" name="Текст 5"/>
          <p:cNvSpPr>
            <a:spLocks noGrp="1"/>
          </p:cNvSpPr>
          <p:nvPr>
            <p:ph type="body" sz="half" idx="2"/>
          </p:nvPr>
        </p:nvSpPr>
        <p:spPr/>
        <p:txBody>
          <a:bodyPr/>
          <a:lstStyle/>
          <a:p>
            <a:endParaRPr lang="ru-RU" dirty="0"/>
          </a:p>
        </p:txBody>
      </p:sp>
      <p:pic>
        <p:nvPicPr>
          <p:cNvPr id="5122" name="Picture 2" descr="C:\Users\user\Desktop\951217.jpg"/>
          <p:cNvPicPr>
            <a:picLocks noChangeAspect="1" noChangeArrowheads="1"/>
          </p:cNvPicPr>
          <p:nvPr/>
        </p:nvPicPr>
        <p:blipFill>
          <a:blip r:embed="rId3"/>
          <a:srcRect/>
          <a:stretch>
            <a:fillRect/>
          </a:stretch>
        </p:blipFill>
        <p:spPr bwMode="auto">
          <a:xfrm>
            <a:off x="428596" y="1071546"/>
            <a:ext cx="3302327" cy="447359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10" name="Содержимое 9"/>
          <p:cNvSpPr>
            <a:spLocks noGrp="1"/>
          </p:cNvSpPr>
          <p:nvPr>
            <p:ph sz="half" idx="1"/>
          </p:nvPr>
        </p:nvSpPr>
        <p:spPr/>
        <p:txBody>
          <a:bodyPr/>
          <a:lstStyle/>
          <a:p>
            <a:endParaRPr lang="ru-RU"/>
          </a:p>
        </p:txBody>
      </p:sp>
      <p:sp>
        <p:nvSpPr>
          <p:cNvPr id="11" name="Содержимое 10"/>
          <p:cNvSpPr>
            <a:spLocks noGrp="1"/>
          </p:cNvSpPr>
          <p:nvPr>
            <p:ph sz="half" idx="2"/>
          </p:nvPr>
        </p:nvSpPr>
        <p:spPr>
          <a:xfrm>
            <a:off x="4643438" y="642918"/>
            <a:ext cx="4038600" cy="4525963"/>
          </a:xfrm>
        </p:spPr>
        <p:txBody>
          <a:bodyPr/>
          <a:lstStyle/>
          <a:p>
            <a:r>
              <a:rPr lang="ru-RU" sz="1600" dirty="0" smtClean="0"/>
              <a:t>В 1906 г. появился его первый рассказ — «В Италию». В том же 1906 г. публикуются рассказы «Заслуга рядового Пантелеева», «Слон и Моська» — подпись Л. С. Г. За резкую критику армейской жизни тираж этих рассказов был изъят цензурой и уничтожен.</a:t>
            </a:r>
          </a:p>
          <a:p>
            <a:r>
              <a:rPr lang="ru-RU" sz="1600" dirty="0" smtClean="0"/>
              <a:t>В 1908 г. издаётся первый сборник рассказов — «Шапка-невидимка». Так Грин постепенно входил в литературу. Он сблизился с А. И. Куприным, Л. Н. Андреевым и другими писателями, которые группировались вокруг издательства «Знание» . И снова за проживание по чужому паспорту Грина арестовали и приговорили к двум годам ссылки в Архангельскую губернию.</a:t>
            </a:r>
          </a:p>
          <a:p>
            <a:r>
              <a:rPr lang="ru-RU" sz="1600" dirty="0" smtClean="0"/>
              <a:t>Возвратившись из ссылки, Грин очень много пишет. С 1912 по 1917 г. он опубликовал больше 350 рассказов и сотрудничал с десятками изданий!</a:t>
            </a:r>
          </a:p>
          <a:p>
            <a:endParaRPr lang="ru-RU" dirty="0"/>
          </a:p>
        </p:txBody>
      </p:sp>
      <p:pic>
        <p:nvPicPr>
          <p:cNvPr id="6146" name="Picture 2" descr="C:\Users\user\Desktop\6apka-ne_865.jpg"/>
          <p:cNvPicPr>
            <a:picLocks noChangeAspect="1" noChangeArrowheads="1"/>
          </p:cNvPicPr>
          <p:nvPr/>
        </p:nvPicPr>
        <p:blipFill>
          <a:blip r:embed="rId3"/>
          <a:srcRect/>
          <a:stretch>
            <a:fillRect/>
          </a:stretch>
        </p:blipFill>
        <p:spPr bwMode="auto">
          <a:xfrm>
            <a:off x="571472" y="714356"/>
            <a:ext cx="3859902" cy="540386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71480"/>
            <a:ext cx="8229600" cy="4525963"/>
          </a:xfrm>
        </p:spPr>
        <p:txBody>
          <a:bodyPr/>
          <a:lstStyle/>
          <a:p>
            <a:r>
              <a:rPr lang="ru-RU" sz="1800" dirty="0" smtClean="0"/>
              <a:t>Весть об отречении царя от трона настигла писателя в Финляндии, и он пешком, по шпалам, вернулся в столицу (об этом очерк «Пешком на революцию». 1917 г.). Грин  ждал от революции «освобождения человеческой души». Но кровь Гражданской войны не оставила от подобных надежд и следа. «Ты одобряешь матросов, которые привязывают камни к ногам офицеров и бросают их на съедение рыбам?» — негодовал он в раз­говоре с журналистом Н. Вержбицким. Довелось Грину и самому послужить по призыву в Красной армии — с конца августа 1919 г. по март 1920-го.</a:t>
            </a:r>
          </a:p>
          <a:p>
            <a:r>
              <a:rPr lang="ru-RU" sz="1800" dirty="0" smtClean="0"/>
              <a:t>Ещё до Октябрьской революции Грин с горечью писал: «Нехотя, </a:t>
            </a:r>
            <a:r>
              <a:rPr lang="ru-RU" sz="1800" dirty="0" smtClean="0"/>
              <a:t>против </a:t>
            </a:r>
            <a:r>
              <a:rPr lang="ru-RU" sz="1800" dirty="0" smtClean="0"/>
              <a:t>воли, признают меня российские журналы и критики; чужд я им, странен и непривычен,..». Считали, что он подражает западноевропейским авторам приключенческих романов. Одна из статей о Грине так и называлась: «Иностранец русской литературы». В советское время те же упрёки звучали уже как обвинение: ведь власти повсюду искали «идеологических шпионов» и «внутренних эмигрантов».</a:t>
            </a:r>
          </a:p>
          <a:p>
            <a:r>
              <a:rPr lang="ru-RU" sz="1800" dirty="0" smtClean="0"/>
              <a:t>Официально сочинения Грина никогда не запрещались. После революции написаны и напечатаны все его романы, издано около полутора десятков сборников рассказов. Но постепенно меньше и меньше становилось журналов, где соглашались его печатать. Не спасало и доброе отношение Горького.</a:t>
            </a:r>
          </a:p>
          <a:p>
            <a:pPr>
              <a:buNone/>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 name="Содержимое 4"/>
          <p:cNvSpPr>
            <a:spLocks noGrp="1"/>
          </p:cNvSpPr>
          <p:nvPr>
            <p:ph idx="1"/>
          </p:nvPr>
        </p:nvSpPr>
        <p:spPr/>
        <p:txBody>
          <a:bodyPr/>
          <a:lstStyle/>
          <a:p>
            <a:r>
              <a:rPr lang="ru-RU" sz="1800" dirty="0" smtClean="0"/>
              <a:t>В 1924 г. Грин переезжает из Петрограда на юг, в Феодосию, а в 1930 г. — в посёлок Старый Крым. Здесь писатель и его семья терпят настоящую нужду. Письма Грина двух последних лет жизни — крик о помощи нищего, больного и уставшего человека: «...Мне 51 год. Здоровье вдребезги расшатано, материальное положение выражается в нищете, а работоспособность резко упала... Гонораров впереди никаких нет. Доедаем последние 50 рублей».</a:t>
            </a:r>
          </a:p>
          <a:p>
            <a:r>
              <a:rPr lang="ru-RU" sz="1800" dirty="0" smtClean="0"/>
              <a:t>С 1945 по 1955 г. Грина не издавали совсем. В советской литературе за ним числились лишь «Алые паруса». Да и они были «под подозрением». В 1950 г. в журнале «Новый мир» один критик даже написал, что «флаг </a:t>
            </a:r>
            <a:r>
              <a:rPr lang="ru-RU" sz="1800" dirty="0" err="1" smtClean="0"/>
              <a:t>гри</a:t>
            </a:r>
            <a:r>
              <a:rPr lang="ru-RU" sz="1800" dirty="0" smtClean="0"/>
              <a:t>- </a:t>
            </a:r>
            <a:r>
              <a:rPr lang="ru-RU" sz="1800" dirty="0" err="1" smtClean="0"/>
              <a:t>новского</a:t>
            </a:r>
            <a:r>
              <a:rPr lang="ru-RU" sz="1800" dirty="0" smtClean="0"/>
              <a:t> корабля» — флаг «</a:t>
            </a:r>
            <a:r>
              <a:rPr lang="ru-RU" sz="1800" dirty="0" err="1" smtClean="0"/>
              <a:t>англоамериканский</a:t>
            </a:r>
            <a:r>
              <a:rPr lang="ru-RU" sz="1800" dirty="0" smtClean="0"/>
              <a:t>»!</a:t>
            </a:r>
          </a:p>
          <a:p>
            <a:r>
              <a:rPr lang="ru-RU" sz="1800" dirty="0" smtClean="0"/>
              <a:t>И только в эпоху «оттепели» творчество писателя обрело признание. О Грине написано множество книг и даже стихов. Писатель Л. Борисов свою книгу о Грине назвал «Волшебник из </a:t>
            </a:r>
            <a:r>
              <a:rPr lang="ru-RU" sz="1800" dirty="0" err="1" smtClean="0"/>
              <a:t>Гель-Гью</a:t>
            </a:r>
            <a:r>
              <a:rPr lang="ru-RU" sz="1800" dirty="0" smtClean="0"/>
              <a:t>».</a:t>
            </a:r>
          </a:p>
          <a:p>
            <a:endParaRPr lang="ru-RU" dirty="0"/>
          </a:p>
        </p:txBody>
      </p:sp>
      <p:sp>
        <p:nvSpPr>
          <p:cNvPr id="6" name="Текст 5"/>
          <p:cNvSpPr>
            <a:spLocks noGrp="1"/>
          </p:cNvSpPr>
          <p:nvPr>
            <p:ph type="body" sz="half" idx="2"/>
          </p:nvPr>
        </p:nvSpPr>
        <p:spPr/>
        <p:txBody>
          <a:bodyPr/>
          <a:lstStyle/>
          <a:p>
            <a:endParaRPr lang="ru-RU"/>
          </a:p>
        </p:txBody>
      </p:sp>
      <p:pic>
        <p:nvPicPr>
          <p:cNvPr id="7170" name="Picture 2" descr="C:\Users\user\Desktop\62896296_1d595ba0a3e233f41625818efa0498a3_full.jpg"/>
          <p:cNvPicPr>
            <a:picLocks noChangeAspect="1" noChangeArrowheads="1"/>
          </p:cNvPicPr>
          <p:nvPr/>
        </p:nvPicPr>
        <p:blipFill>
          <a:blip r:embed="rId3"/>
          <a:srcRect/>
          <a:stretch>
            <a:fillRect/>
          </a:stretch>
        </p:blipFill>
        <p:spPr bwMode="auto">
          <a:xfrm>
            <a:off x="561022" y="1571613"/>
            <a:ext cx="2867949" cy="392909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Писатели о Грине</a:t>
            </a:r>
            <a:endParaRPr lang="ru-RU" dirty="0"/>
          </a:p>
        </p:txBody>
      </p:sp>
      <p:sp>
        <p:nvSpPr>
          <p:cNvPr id="6" name="Содержимое 5"/>
          <p:cNvSpPr>
            <a:spLocks noGrp="1"/>
          </p:cNvSpPr>
          <p:nvPr>
            <p:ph idx="1"/>
          </p:nvPr>
        </p:nvSpPr>
        <p:spPr/>
        <p:txBody>
          <a:bodyPr/>
          <a:lstStyle/>
          <a:p>
            <a:r>
              <a:rPr lang="ru-RU" sz="2800" dirty="0" smtClean="0"/>
              <a:t>«Когда дни начинают пылиться и краски блекнуть, я беру Грина. Я раскрываю его на любой странице. Так весной протирают окна в доме. Все становится светлым, ярким, все снова таинственно волнует, как в детстве». (Д. </a:t>
            </a:r>
            <a:r>
              <a:rPr lang="ru-RU" sz="2800" dirty="0" err="1" smtClean="0"/>
              <a:t>Гранин</a:t>
            </a:r>
            <a:r>
              <a:rPr lang="ru-RU" sz="2800" dirty="0" smtClean="0"/>
              <a:t>)</a:t>
            </a:r>
          </a:p>
          <a:p>
            <a:r>
              <a:rPr lang="ru-RU" sz="2800" dirty="0" smtClean="0"/>
              <a:t>«Мне страшно хотелось сказать ему, что он украсил мою юность крылатым полетом своего воображения». (К. Паустовский)</a:t>
            </a:r>
          </a:p>
          <a:p>
            <a:r>
              <a:rPr lang="ru-RU" sz="2800" dirty="0" smtClean="0"/>
              <a:t>«Грин – один из немногих, кого следует иметь в походной аптечке против ожирения сердца и усталости». (Д. </a:t>
            </a:r>
            <a:r>
              <a:rPr lang="ru-RU" sz="2800" dirty="0" err="1" smtClean="0"/>
              <a:t>Гранин</a:t>
            </a:r>
            <a:r>
              <a:rPr lang="ru-RU" sz="2800" dirty="0" smtClean="0"/>
              <a:t>)</a:t>
            </a:r>
            <a:endParaRPr lang="ru-RU"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желт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желтая</Template>
  <TotalTime>228</TotalTime>
  <Words>1438</Words>
  <Application>Microsoft Office PowerPoint</Application>
  <PresentationFormat>Экран (4:3)</PresentationFormat>
  <Paragraphs>35</Paragraphs>
  <Slides>13</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13</vt:i4>
      </vt:variant>
    </vt:vector>
  </HeadingPairs>
  <TitlesOfParts>
    <vt:vector size="16" baseType="lpstr">
      <vt:lpstr>Calibri</vt:lpstr>
      <vt:lpstr>Arial</vt:lpstr>
      <vt:lpstr>желтая</vt:lpstr>
      <vt:lpstr>Слайд 1</vt:lpstr>
      <vt:lpstr>Жизнь «Волшебника из Гель-Гью»</vt:lpstr>
      <vt:lpstr>Слайд 3</vt:lpstr>
      <vt:lpstr>Слайд 4</vt:lpstr>
      <vt:lpstr>Слайд 5</vt:lpstr>
      <vt:lpstr>Слайд 6</vt:lpstr>
      <vt:lpstr>Слайд 7</vt:lpstr>
      <vt:lpstr>Слайд 8</vt:lpstr>
      <vt:lpstr>Писатели о Грине</vt:lpstr>
      <vt:lpstr>«Алые паруса»</vt:lpstr>
      <vt:lpstr>Слайд 11</vt:lpstr>
      <vt:lpstr>Слайд 12</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Александр Грин «Алые паруса»</dc:title>
  <dc:creator>Irina</dc:creator>
  <cp:lastModifiedBy>Irina</cp:lastModifiedBy>
  <cp:revision>22</cp:revision>
  <dcterms:created xsi:type="dcterms:W3CDTF">2017-02-01T15:54:09Z</dcterms:created>
  <dcterms:modified xsi:type="dcterms:W3CDTF">2017-02-01T19:42:27Z</dcterms:modified>
</cp:coreProperties>
</file>