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77" r:id="rId3"/>
    <p:sldId id="278" r:id="rId4"/>
    <p:sldId id="259" r:id="rId5"/>
    <p:sldId id="258" r:id="rId6"/>
    <p:sldId id="260" r:id="rId7"/>
    <p:sldId id="261" r:id="rId8"/>
    <p:sldId id="262" r:id="rId9"/>
    <p:sldId id="263" r:id="rId10"/>
    <p:sldId id="264" r:id="rId11"/>
    <p:sldId id="257" r:id="rId12"/>
    <p:sldId id="265" r:id="rId13"/>
    <p:sldId id="266" r:id="rId14"/>
    <p:sldId id="267" r:id="rId15"/>
    <p:sldId id="268" r:id="rId16"/>
    <p:sldId id="269" r:id="rId17"/>
    <p:sldId id="270" r:id="rId1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959" autoAdjust="0"/>
    <p:restoredTop sz="94660"/>
  </p:normalViewPr>
  <p:slideViewPr>
    <p:cSldViewPr snapToGrid="0">
      <p:cViewPr varScale="1">
        <p:scale>
          <a:sx n="76" d="100"/>
          <a:sy n="76" d="100"/>
        </p:scale>
        <p:origin x="-120" y="-13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A564CC-CEF6-4B13-9EC0-2F02321B5F9A}" type="datetimeFigureOut">
              <a:rPr lang="ru-RU" smtClean="0"/>
              <a:pPr/>
              <a:t>28.09.2017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D8FFA8-6576-438A-9328-D02879FBA6F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55626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A564CC-CEF6-4B13-9EC0-2F02321B5F9A}" type="datetimeFigureOut">
              <a:rPr lang="ru-RU" smtClean="0"/>
              <a:pPr/>
              <a:t>28.09.2017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D8FFA8-6576-438A-9328-D02879FBA6F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79054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A564CC-CEF6-4B13-9EC0-2F02321B5F9A}" type="datetimeFigureOut">
              <a:rPr lang="ru-RU" smtClean="0"/>
              <a:pPr/>
              <a:t>28.09.2017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D8FFA8-6576-438A-9328-D02879FBA6F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21611895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A564CC-CEF6-4B13-9EC0-2F02321B5F9A}" type="datetimeFigureOut">
              <a:rPr lang="ru-RU" smtClean="0"/>
              <a:pPr/>
              <a:t>28.09.2017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D8FFA8-6576-438A-9328-D02879FBA6F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712427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A564CC-CEF6-4B13-9EC0-2F02321B5F9A}" type="datetimeFigureOut">
              <a:rPr lang="ru-RU" smtClean="0"/>
              <a:pPr/>
              <a:t>28.09.2017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D8FFA8-6576-438A-9328-D02879FBA6F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65684401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A564CC-CEF6-4B13-9EC0-2F02321B5F9A}" type="datetimeFigureOut">
              <a:rPr lang="ru-RU" smtClean="0"/>
              <a:pPr/>
              <a:t>28.09.2017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D8FFA8-6576-438A-9328-D02879FBA6F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132385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A564CC-CEF6-4B13-9EC0-2F02321B5F9A}" type="datetimeFigureOut">
              <a:rPr lang="ru-RU" smtClean="0"/>
              <a:pPr/>
              <a:t>28.09.2017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D8FFA8-6576-438A-9328-D02879FBA6F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743602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A564CC-CEF6-4B13-9EC0-2F02321B5F9A}" type="datetimeFigureOut">
              <a:rPr lang="ru-RU" smtClean="0"/>
              <a:pPr/>
              <a:t>28.09.2017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D8FFA8-6576-438A-9328-D02879FBA6F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72019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A564CC-CEF6-4B13-9EC0-2F02321B5F9A}" type="datetimeFigureOut">
              <a:rPr lang="ru-RU" smtClean="0"/>
              <a:pPr/>
              <a:t>28.09.2017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D8FFA8-6576-438A-9328-D02879FBA6F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87177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A564CC-CEF6-4B13-9EC0-2F02321B5F9A}" type="datetimeFigureOut">
              <a:rPr lang="ru-RU" smtClean="0"/>
              <a:pPr/>
              <a:t>28.09.2017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D8FFA8-6576-438A-9328-D02879FBA6F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84057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A564CC-CEF6-4B13-9EC0-2F02321B5F9A}" type="datetimeFigureOut">
              <a:rPr lang="ru-RU" smtClean="0"/>
              <a:pPr/>
              <a:t>28.09.2017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D8FFA8-6576-438A-9328-D02879FBA6F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34305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A564CC-CEF6-4B13-9EC0-2F02321B5F9A}" type="datetimeFigureOut">
              <a:rPr lang="ru-RU" smtClean="0"/>
              <a:pPr/>
              <a:t>28.09.2017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D8FFA8-6576-438A-9328-D02879FBA6F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69639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A564CC-CEF6-4B13-9EC0-2F02321B5F9A}" type="datetimeFigureOut">
              <a:rPr lang="ru-RU" smtClean="0"/>
              <a:pPr/>
              <a:t>28.09.2017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D8FFA8-6576-438A-9328-D02879FBA6F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44115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A564CC-CEF6-4B13-9EC0-2F02321B5F9A}" type="datetimeFigureOut">
              <a:rPr lang="ru-RU" smtClean="0"/>
              <a:pPr/>
              <a:t>28.09.2017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D8FFA8-6576-438A-9328-D02879FBA6F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21806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A564CC-CEF6-4B13-9EC0-2F02321B5F9A}" type="datetimeFigureOut">
              <a:rPr lang="ru-RU" smtClean="0"/>
              <a:pPr/>
              <a:t>28.09.2017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D8FFA8-6576-438A-9328-D02879FBA6F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71503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A564CC-CEF6-4B13-9EC0-2F02321B5F9A}" type="datetimeFigureOut">
              <a:rPr lang="ru-RU" smtClean="0"/>
              <a:pPr/>
              <a:t>28.09.2017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D8FFA8-6576-438A-9328-D02879FBA6F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45056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A564CC-CEF6-4B13-9EC0-2F02321B5F9A}" type="datetimeFigureOut">
              <a:rPr lang="ru-RU" smtClean="0"/>
              <a:pPr/>
              <a:t>28.09.2017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9D8FFA8-6576-438A-9328-D02879FBA6F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06204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440494" y="300625"/>
            <a:ext cx="8335164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БПОУ РК «КАЛМЫЦКИЙ МЕДИЦИНСКИЙ КОЛЛЕДЖ ИМ. Т. ХАХЛЫНОВОЙ»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2009274" y="2334126"/>
            <a:ext cx="7904747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Дисциплина: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«Иностранный язык»</a:t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Тема: «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Vitamins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»</a:t>
            </a:r>
            <a:endParaRPr lang="ru-RU" sz="3600" dirty="0"/>
          </a:p>
        </p:txBody>
      </p:sp>
      <p:sp>
        <p:nvSpPr>
          <p:cNvPr id="9" name="TextBox 8"/>
          <p:cNvSpPr txBox="1"/>
          <p:nvPr/>
        </p:nvSpPr>
        <p:spPr>
          <a:xfrm>
            <a:off x="4211053" y="6063916"/>
            <a:ext cx="31643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ЭЛИСТА, 201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7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088019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88148" y="483476"/>
            <a:ext cx="8596668" cy="1320800"/>
          </a:xfrm>
        </p:spPr>
        <p:txBody>
          <a:bodyPr/>
          <a:lstStyle/>
          <a:p>
            <a:r>
              <a:rPr lang="en-US" dirty="0">
                <a:solidFill>
                  <a:srgbClr val="FF0000"/>
                </a:solidFill>
              </a:rPr>
              <a:t>Vitamin PP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35899" y="1656094"/>
            <a:ext cx="2696487" cy="271095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400" dirty="0">
                <a:solidFill>
                  <a:srgbClr val="FF0000"/>
                </a:solidFill>
              </a:rPr>
              <a:t>The main representatives </a:t>
            </a:r>
            <a:r>
              <a:rPr lang="en-US" sz="2400" dirty="0">
                <a:solidFill>
                  <a:schemeClr val="tx1"/>
                </a:solidFill>
              </a:rPr>
              <a:t>of Niacin are nicotinic acid and </a:t>
            </a:r>
            <a:r>
              <a:rPr lang="en-US" sz="2400" dirty="0" err="1">
                <a:solidFill>
                  <a:schemeClr val="tx1"/>
                </a:solidFill>
              </a:rPr>
              <a:t>nicotinamide</a:t>
            </a:r>
            <a:r>
              <a:rPr lang="en-US" sz="2400" dirty="0">
                <a:solidFill>
                  <a:schemeClr val="tx1"/>
                </a:solidFill>
              </a:rPr>
              <a:t>. In animal products contains Niacin in the form of </a:t>
            </a:r>
            <a:r>
              <a:rPr lang="en-US" sz="2400" dirty="0" err="1">
                <a:solidFill>
                  <a:schemeClr val="tx1"/>
                </a:solidFill>
              </a:rPr>
              <a:t>nicotinamide</a:t>
            </a:r>
            <a:r>
              <a:rPr lang="en-US" sz="2400" dirty="0">
                <a:solidFill>
                  <a:schemeClr val="tx1"/>
                </a:solidFill>
              </a:rPr>
              <a:t>, and vegetable - in the form of nicotinic acid.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604235" y="2397572"/>
            <a:ext cx="3384331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  <a:effectLst/>
              </a:rPr>
              <a:t>The shortage of </a:t>
            </a:r>
            <a:r>
              <a:rPr lang="en-US" sz="2400" dirty="0" smtClean="0">
                <a:effectLst/>
              </a:rPr>
              <a:t/>
            </a:r>
            <a:br>
              <a:rPr lang="en-US" sz="2400" dirty="0" smtClean="0">
                <a:effectLst/>
              </a:rPr>
            </a:br>
            <a:r>
              <a:rPr lang="en-US" sz="2400" dirty="0" smtClean="0">
                <a:effectLst/>
              </a:rPr>
              <a:t>- lethargy, apathy, fatigue</a:t>
            </a:r>
            <a:br>
              <a:rPr lang="en-US" sz="2400" dirty="0" smtClean="0">
                <a:effectLst/>
              </a:rPr>
            </a:br>
            <a:r>
              <a:rPr lang="en-US" sz="2400" dirty="0" smtClean="0">
                <a:effectLst/>
              </a:rPr>
              <a:t>- dizziness, headache</a:t>
            </a:r>
            <a:br>
              <a:rPr lang="en-US" sz="2400" dirty="0" smtClean="0">
                <a:effectLst/>
              </a:rPr>
            </a:br>
            <a:r>
              <a:rPr lang="en-US" sz="2400" dirty="0" smtClean="0">
                <a:effectLst/>
              </a:rPr>
              <a:t>- irritability</a:t>
            </a:r>
            <a:br>
              <a:rPr lang="en-US" sz="2400" dirty="0" smtClean="0">
                <a:effectLst/>
              </a:rPr>
            </a:br>
            <a:r>
              <a:rPr lang="en-US" sz="2400" dirty="0" smtClean="0">
                <a:effectLst/>
              </a:rPr>
              <a:t>- insomnia</a:t>
            </a:r>
            <a:br>
              <a:rPr lang="en-US" sz="2400" dirty="0" smtClean="0">
                <a:effectLst/>
              </a:rPr>
            </a:br>
            <a:r>
              <a:rPr lang="en-US" sz="2400" dirty="0" smtClean="0">
                <a:effectLst/>
              </a:rPr>
              <a:t>- loss of appetite, decline of body weight</a:t>
            </a:r>
            <a:endParaRPr lang="ru-RU" sz="24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125310" y="543711"/>
            <a:ext cx="232804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  <a:effectLst/>
              </a:rPr>
              <a:t>Signs of excess </a:t>
            </a:r>
            <a:br>
              <a:rPr lang="en-US" sz="2400" dirty="0" smtClean="0">
                <a:solidFill>
                  <a:srgbClr val="FF0000"/>
                </a:solidFill>
                <a:effectLst/>
              </a:rPr>
            </a:br>
            <a:r>
              <a:rPr lang="en-US" sz="2400" dirty="0" smtClean="0">
                <a:effectLst/>
              </a:rPr>
              <a:t>- skin rash</a:t>
            </a:r>
            <a:br>
              <a:rPr lang="en-US" sz="2400" dirty="0" smtClean="0">
                <a:effectLst/>
              </a:rPr>
            </a:br>
            <a:r>
              <a:rPr lang="en-US" sz="2400" dirty="0" smtClean="0">
                <a:effectLst/>
              </a:rPr>
              <a:t>- itching</a:t>
            </a:r>
            <a:br>
              <a:rPr lang="en-US" sz="2400" dirty="0" smtClean="0">
                <a:effectLst/>
              </a:rPr>
            </a:br>
            <a:r>
              <a:rPr lang="en-US" sz="2400" dirty="0" smtClean="0">
                <a:effectLst/>
              </a:rPr>
              <a:t>- fainting</a:t>
            </a:r>
            <a:endParaRPr lang="ru-RU" sz="2400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67221" y="2624630"/>
            <a:ext cx="4044220" cy="30824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5788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ttp://s50.radikal.ru/i130/0906/28/87707f87316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3199" y="245012"/>
            <a:ext cx="5017185" cy="34246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1447" y="317202"/>
            <a:ext cx="9720072" cy="1499616"/>
          </a:xfrm>
        </p:spPr>
        <p:txBody>
          <a:bodyPr>
            <a:normAutofit/>
          </a:bodyPr>
          <a:lstStyle/>
          <a:p>
            <a:r>
              <a:rPr lang="en-US" sz="6000" b="1" dirty="0">
                <a:solidFill>
                  <a:srgbClr val="FF0000"/>
                </a:solidFill>
              </a:rPr>
              <a:t>Vitamin A </a:t>
            </a:r>
            <a:endParaRPr lang="ru-RU" sz="6000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32410" y="1435426"/>
            <a:ext cx="4402652" cy="2250685"/>
          </a:xfr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marL="0" indent="0">
              <a:buNone/>
            </a:pPr>
            <a:r>
              <a:rPr lang="en-US" sz="2400" b="1" dirty="0">
                <a:solidFill>
                  <a:srgbClr val="FF0000"/>
                </a:solidFill>
              </a:rPr>
              <a:t>Anti-infective vitamin</a:t>
            </a:r>
            <a:r>
              <a:rPr lang="en-US" sz="2400" dirty="0">
                <a:solidFill>
                  <a:schemeClr val="tx1"/>
                </a:solidFill>
              </a:rPr>
              <a:t>, vitamin </a:t>
            </a:r>
            <a:r>
              <a:rPr lang="en-US" sz="2400" dirty="0" err="1">
                <a:solidFill>
                  <a:schemeClr val="tx1"/>
                </a:solidFill>
              </a:rPr>
              <a:t>antixerophthalmic</a:t>
            </a:r>
            <a:r>
              <a:rPr lang="en-US" sz="2400" dirty="0">
                <a:solidFill>
                  <a:schemeClr val="tx1"/>
                </a:solidFill>
              </a:rPr>
              <a:t>, retinol, </a:t>
            </a:r>
            <a:r>
              <a:rPr lang="en-US" sz="2400" dirty="0" err="1">
                <a:solidFill>
                  <a:schemeClr val="tx1"/>
                </a:solidFill>
              </a:rPr>
              <a:t>dehydroretinol</a:t>
            </a:r>
            <a:r>
              <a:rPr lang="en-US" sz="2400" dirty="0"/>
              <a:t/>
            </a:r>
            <a:br>
              <a:rPr lang="en-US" sz="2400" dirty="0"/>
            </a:br>
            <a:endParaRPr lang="ru-RU" sz="24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12970" y="3686110"/>
            <a:ext cx="3841531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  <a:effectLst/>
              </a:rPr>
              <a:t>Function</a:t>
            </a:r>
            <a:r>
              <a:rPr lang="en-US" sz="2400" dirty="0" smtClean="0">
                <a:solidFill>
                  <a:srgbClr val="FF0000"/>
                </a:solidFill>
                <a:effectLst/>
              </a:rPr>
              <a:t>:</a:t>
            </a:r>
            <a:r>
              <a:rPr lang="en-US" sz="2400" dirty="0" smtClean="0">
                <a:effectLst/>
              </a:rPr>
              <a:t/>
            </a:r>
            <a:br>
              <a:rPr lang="en-US" sz="2400" dirty="0" smtClean="0">
                <a:effectLst/>
              </a:rPr>
            </a:br>
            <a:r>
              <a:rPr lang="en-US" sz="2400" dirty="0" smtClean="0">
                <a:effectLst/>
              </a:rPr>
              <a:t>eyesight improvement, restore skin, strengthen hair, regenerate cells.</a:t>
            </a:r>
            <a:endParaRPr lang="ru-RU" sz="24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493173" y="3686110"/>
            <a:ext cx="2722179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  <a:effectLst/>
              </a:rPr>
              <a:t>Overdose:</a:t>
            </a:r>
            <a:r>
              <a:rPr lang="en-US" sz="2400" dirty="0" smtClean="0">
                <a:effectLst/>
              </a:rPr>
              <a:t/>
            </a:r>
            <a:br>
              <a:rPr lang="en-US" sz="2400" dirty="0" smtClean="0">
                <a:effectLst/>
              </a:rPr>
            </a:br>
            <a:r>
              <a:rPr lang="en-US" sz="2400" dirty="0" smtClean="0">
                <a:effectLst/>
              </a:rPr>
              <a:t>Headache, toxic to the liver, hair thins, skin peeling.</a:t>
            </a:r>
            <a:endParaRPr lang="ru-RU" sz="24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7837215" y="1787557"/>
            <a:ext cx="3869436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  <a:effectLst/>
              </a:rPr>
              <a:t>Vitamin a performs many functions in the body</a:t>
            </a:r>
            <a:r>
              <a:rPr lang="en-US" sz="2400" dirty="0" smtClean="0">
                <a:solidFill>
                  <a:srgbClr val="FF0000"/>
                </a:solidFill>
                <a:effectLst/>
              </a:rPr>
              <a:t>:</a:t>
            </a:r>
            <a:r>
              <a:rPr lang="en-US" sz="2400" dirty="0" smtClean="0">
                <a:solidFill>
                  <a:srgbClr val="92D050"/>
                </a:solidFill>
                <a:effectLst/>
              </a:rPr>
              <a:t> </a:t>
            </a:r>
            <a:r>
              <a:rPr lang="en-US" sz="2400" dirty="0" smtClean="0">
                <a:effectLst/>
              </a:rPr>
              <a:t>promotes growth and tissue regeneration, provides elasticity to the skin and hair, improves immunity, strengthens the body's resistance to infections.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340569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1190" y="2089912"/>
            <a:ext cx="4644189" cy="2621882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FF0000"/>
                </a:solidFill>
              </a:rPr>
              <a:t>Vitamin D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21105" y="1918368"/>
            <a:ext cx="3184635" cy="223799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000" dirty="0">
                <a:solidFill>
                  <a:srgbClr val="FF0000"/>
                </a:solidFill>
              </a:rPr>
              <a:t>Vitamin D </a:t>
            </a:r>
            <a:r>
              <a:rPr lang="en-US" sz="2000" dirty="0">
                <a:solidFill>
                  <a:schemeClr val="tx1"/>
                </a:solidFill>
              </a:rPr>
              <a:t>is essential for normal formation and growth of bones. It regulates the exchange of calcium and phosphorus. Vitamin D contributes to normal heart function, blood clotting.</a:t>
            </a:r>
            <a:endParaRPr lang="ru-RU" sz="2000" dirty="0">
              <a:solidFill>
                <a:schemeClr val="tx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8254775" y="3275195"/>
            <a:ext cx="2375337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  <a:effectLst/>
              </a:rPr>
              <a:t>Overdose:</a:t>
            </a:r>
            <a:r>
              <a:rPr lang="en-US" sz="2000" dirty="0" smtClean="0">
                <a:effectLst/>
              </a:rPr>
              <a:t/>
            </a:r>
            <a:br>
              <a:rPr lang="en-US" sz="2000" dirty="0" smtClean="0">
                <a:effectLst/>
              </a:rPr>
            </a:br>
            <a:r>
              <a:rPr lang="en-US" sz="2000" dirty="0" err="1" smtClean="0">
                <a:effectLst/>
              </a:rPr>
              <a:t>Hypercalcemia</a:t>
            </a:r>
            <a:r>
              <a:rPr lang="en-US" sz="2000" dirty="0" smtClean="0">
                <a:effectLst/>
              </a:rPr>
              <a:t>, accumulation of calcium in the kidneys, heart, blood vessels and joints.</a:t>
            </a:r>
            <a:endParaRPr lang="ru-RU" sz="20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875688" y="4567757"/>
            <a:ext cx="2674883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  <a:effectLst/>
              </a:rPr>
              <a:t>Function:</a:t>
            </a:r>
            <a:r>
              <a:rPr lang="en-US" sz="2000" dirty="0" smtClean="0">
                <a:effectLst/>
              </a:rPr>
              <a:t/>
            </a:r>
            <a:br>
              <a:rPr lang="en-US" sz="2000" dirty="0" smtClean="0">
                <a:effectLst/>
              </a:rPr>
            </a:br>
            <a:r>
              <a:rPr lang="en-US" sz="2000" dirty="0" smtClean="0">
                <a:effectLst/>
              </a:rPr>
              <a:t>the division of cells in the lymph, the absorption of calcium and phosphorus in the bones.</a:t>
            </a:r>
            <a:endParaRPr lang="ru-RU" sz="20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6748891" y="837151"/>
            <a:ext cx="2674883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  <a:effectLst/>
              </a:rPr>
              <a:t>The deficiency symptoms </a:t>
            </a:r>
            <a:r>
              <a:rPr lang="en-US" sz="2000" dirty="0" smtClean="0">
                <a:effectLst/>
              </a:rPr>
              <a:t>are:</a:t>
            </a:r>
            <a:br>
              <a:rPr lang="en-US" sz="2000" dirty="0" smtClean="0">
                <a:effectLst/>
              </a:rPr>
            </a:br>
            <a:r>
              <a:rPr lang="en-US" sz="2000" dirty="0" smtClean="0">
                <a:effectLst/>
              </a:rPr>
              <a:t>the rickets, low muscle tone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2603967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8056" y="479349"/>
            <a:ext cx="4863348" cy="379949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FF0000"/>
                </a:solidFill>
              </a:rPr>
              <a:t>Vitamin E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35900" y="1813747"/>
            <a:ext cx="3122156" cy="2537535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200" dirty="0">
                <a:solidFill>
                  <a:srgbClr val="FF0000"/>
                </a:solidFill>
              </a:rPr>
              <a:t>Vitamin E</a:t>
            </a:r>
            <a:r>
              <a:rPr lang="en-US" sz="2200" dirty="0"/>
              <a:t> </a:t>
            </a:r>
            <a:r>
              <a:rPr lang="en-US" sz="2200" dirty="0">
                <a:solidFill>
                  <a:schemeClr val="tx1"/>
                </a:solidFill>
              </a:rPr>
              <a:t>is the main representative of a group of antioxidants. It has a rejuvenating effect, slowing the aging of cells caused by the damaging effects of free radicals on the cells of the body.</a:t>
            </a:r>
            <a:endParaRPr lang="ru-RU" sz="2200" dirty="0">
              <a:solidFill>
                <a:schemeClr val="tx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943464" y="2827788"/>
            <a:ext cx="2197642" cy="24622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200" dirty="0" smtClean="0">
                <a:solidFill>
                  <a:srgbClr val="FF0000"/>
                </a:solidFill>
                <a:effectLst/>
              </a:rPr>
              <a:t>Function:</a:t>
            </a:r>
            <a:r>
              <a:rPr lang="en-US" sz="2200" dirty="0" smtClean="0">
                <a:effectLst/>
              </a:rPr>
              <a:t/>
            </a:r>
            <a:br>
              <a:rPr lang="en-US" sz="2200" dirty="0" smtClean="0">
                <a:effectLst/>
              </a:rPr>
            </a:br>
            <a:r>
              <a:rPr lang="en-US" sz="2200" dirty="0" smtClean="0">
                <a:effectLst/>
              </a:rPr>
              <a:t>Together with antioxidant, thins the blood, strengthens the immune system.</a:t>
            </a:r>
            <a:endParaRPr lang="ru-RU" sz="22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7211109" y="1077849"/>
            <a:ext cx="245367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  <a:effectLst/>
              </a:rPr>
              <a:t>No overdose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909850" y="4351282"/>
            <a:ext cx="2844447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200" dirty="0" smtClean="0">
                <a:solidFill>
                  <a:srgbClr val="FF0000"/>
                </a:solidFill>
                <a:effectLst/>
              </a:rPr>
              <a:t>The deficiency symptoms </a:t>
            </a:r>
            <a:r>
              <a:rPr lang="en-US" sz="2200" dirty="0" smtClean="0">
                <a:effectLst/>
              </a:rPr>
              <a:t>are:</a:t>
            </a:r>
            <a:br>
              <a:rPr lang="en-US" sz="2200" dirty="0" smtClean="0">
                <a:effectLst/>
              </a:rPr>
            </a:br>
            <a:r>
              <a:rPr lang="en-US" sz="2200" dirty="0" smtClean="0">
                <a:effectLst/>
              </a:rPr>
              <a:t>Violations of the blood in children, early childbirth, anemia, swelling.</a:t>
            </a:r>
            <a:endParaRPr lang="ru-RU" sz="2200" dirty="0"/>
          </a:p>
        </p:txBody>
      </p:sp>
    </p:spTree>
    <p:extLst>
      <p:ext uri="{BB962C8B-B14F-4D97-AF65-F5344CB8AC3E}">
        <p14:creationId xmlns:p14="http://schemas.microsoft.com/office/powerpoint/2010/main" val="4201964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9421" y="0"/>
            <a:ext cx="4540469" cy="4198883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FF0000"/>
                </a:solidFill>
              </a:rPr>
              <a:t>Vitamin U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09320" y="1766451"/>
            <a:ext cx="2444238" cy="388077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>
                <a:solidFill>
                  <a:srgbClr val="FF0000"/>
                </a:solidFill>
              </a:rPr>
              <a:t>Vitamin U</a:t>
            </a:r>
            <a:r>
              <a:rPr lang="en-US" sz="2000" dirty="0">
                <a:solidFill>
                  <a:srgbClr val="92D050"/>
                </a:solidFill>
              </a:rPr>
              <a:t> </a:t>
            </a:r>
            <a:r>
              <a:rPr lang="en-US" sz="2000" dirty="0">
                <a:solidFill>
                  <a:schemeClr val="tx1"/>
                </a:solidFill>
              </a:rPr>
              <a:t>has antihistaminic and anti-atherosclerotic properties. Participates in the methylation of histamine, which leads to </a:t>
            </a:r>
            <a:r>
              <a:rPr lang="en-US" sz="2000" dirty="0" err="1">
                <a:solidFill>
                  <a:schemeClr val="tx1"/>
                </a:solidFill>
              </a:rPr>
              <a:t>normalizatsii</a:t>
            </a:r>
            <a:r>
              <a:rPr lang="en-US" sz="2000" dirty="0">
                <a:solidFill>
                  <a:schemeClr val="tx1"/>
                </a:solidFill>
              </a:rPr>
              <a:t> acidity of gastric juice.</a:t>
            </a:r>
            <a:endParaRPr lang="ru-RU" sz="2000" dirty="0">
              <a:solidFill>
                <a:schemeClr val="tx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561489" y="4007724"/>
            <a:ext cx="1681655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  <a:effectLst/>
              </a:rPr>
              <a:t>Vitamin U</a:t>
            </a:r>
            <a:r>
              <a:rPr lang="en-US" sz="2000" dirty="0" smtClean="0">
                <a:solidFill>
                  <a:srgbClr val="92D050"/>
                </a:solidFill>
                <a:effectLst/>
              </a:rPr>
              <a:t> </a:t>
            </a:r>
            <a:r>
              <a:rPr lang="en-US" sz="2000" dirty="0" smtClean="0">
                <a:effectLst/>
              </a:rPr>
              <a:t>currently excluded from the group of vitamin-like substances.</a:t>
            </a:r>
            <a:endParaRPr lang="ru-RU" sz="20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7399283" y="2167954"/>
            <a:ext cx="2911366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  <a:effectLst/>
              </a:rPr>
              <a:t>vitamin U</a:t>
            </a:r>
            <a:r>
              <a:rPr lang="en-US" sz="2000" dirty="0" smtClean="0">
                <a:solidFill>
                  <a:srgbClr val="92D050"/>
                </a:solidFill>
                <a:effectLst/>
              </a:rPr>
              <a:t> </a:t>
            </a:r>
            <a:r>
              <a:rPr lang="en-US" sz="2000" dirty="0" smtClean="0">
                <a:effectLst/>
              </a:rPr>
              <a:t>is very unstable when heated. In the process of cooking cabbage is destroyed after 10 min of 3-4%, after 30 min - 11-13%, 60 min - 61-65%, 90 min - 100% of this substance. And in frozen and canned products, it is well maintained.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1519534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706" y="286382"/>
            <a:ext cx="8422106" cy="6301005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64893" y="525379"/>
            <a:ext cx="6966285" cy="1320800"/>
          </a:xfrm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rgbClr val="FF0000"/>
                </a:solidFill>
              </a:rPr>
              <a:t>Clinical-pharmacological characteristics of the main </a:t>
            </a:r>
            <a:r>
              <a:rPr lang="en-US" dirty="0" smtClean="0">
                <a:solidFill>
                  <a:srgbClr val="FF0000"/>
                </a:solidFill>
              </a:rPr>
              <a:t>vitamins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90180" y="1691358"/>
            <a:ext cx="2664957" cy="116012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>
                <a:solidFill>
                  <a:srgbClr val="FF0000"/>
                </a:solidFill>
              </a:rPr>
              <a:t>Ascorbic acid, </a:t>
            </a:r>
            <a:r>
              <a:rPr lang="en-US" sz="2000" dirty="0" err="1">
                <a:solidFill>
                  <a:srgbClr val="FF0000"/>
                </a:solidFill>
              </a:rPr>
              <a:t>Acidum</a:t>
            </a:r>
            <a:r>
              <a:rPr lang="en-US" sz="2000" dirty="0">
                <a:solidFill>
                  <a:srgbClr val="FF0000"/>
                </a:solidFill>
              </a:rPr>
              <a:t> </a:t>
            </a:r>
            <a:r>
              <a:rPr lang="en-US" sz="2000" dirty="0" err="1">
                <a:solidFill>
                  <a:srgbClr val="FF0000"/>
                </a:solidFill>
              </a:rPr>
              <a:t>ascorbinicum</a:t>
            </a:r>
            <a:r>
              <a:rPr lang="en-US" sz="2000" dirty="0">
                <a:solidFill>
                  <a:srgbClr val="FF0000"/>
                </a:solidFill>
              </a:rPr>
              <a:t> (vitamin C synonym)</a:t>
            </a:r>
            <a:endParaRPr lang="ru-RU" sz="2000" dirty="0">
              <a:solidFill>
                <a:srgbClr val="FF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038749" y="1793019"/>
            <a:ext cx="3400097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  <a:effectLst/>
              </a:rPr>
              <a:t>Indications for use. </a:t>
            </a:r>
            <a:r>
              <a:rPr lang="en-US" sz="2000" dirty="0" smtClean="0">
                <a:effectLst/>
              </a:rPr>
              <a:t>Prevention and treatment of </a:t>
            </a:r>
            <a:r>
              <a:rPr lang="en-US" sz="2000" dirty="0" err="1" smtClean="0">
                <a:effectLst/>
              </a:rPr>
              <a:t>hypovitaminosis</a:t>
            </a:r>
            <a:r>
              <a:rPr lang="en-US" sz="2000" dirty="0" smtClean="0">
                <a:effectLst/>
              </a:rPr>
              <a:t>, bleeding associated with radiation sickness, infectious diseases and intoxication, liver disease, nephropathy pregnant, Addison's disease, sluggish healing wounds, increased physical and mental stress, during pregnancy and lactation</a:t>
            </a:r>
            <a:endParaRPr lang="ru-RU" sz="20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898465" y="2823273"/>
            <a:ext cx="261182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  <a:effectLst/>
              </a:rPr>
              <a:t>Methods of application and doses. </a:t>
            </a:r>
          </a:p>
          <a:p>
            <a:r>
              <a:rPr lang="en-US" sz="2000" dirty="0" smtClean="0">
                <a:effectLst/>
              </a:rPr>
              <a:t>In order to prevent vitamin deficiency adults inside (after eating) of 0.05—0.1 g per day, for therapeutic purposes, for 0.05—0.1 g 3-5 times a day.</a:t>
            </a:r>
            <a:endParaRPr lang="ru-RU" sz="20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101354" y="4723899"/>
            <a:ext cx="2611820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  <a:effectLst/>
              </a:rPr>
              <a:t>Side and toxic effects.</a:t>
            </a:r>
          </a:p>
          <a:p>
            <a:r>
              <a:rPr lang="en-US" sz="2000" dirty="0" smtClean="0">
                <a:effectLst/>
              </a:rPr>
              <a:t>In overdose possible violation of the liver and pancreas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4164868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11214" y="1047413"/>
            <a:ext cx="4532258" cy="5810587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8108" y="198867"/>
            <a:ext cx="4588349" cy="1320800"/>
          </a:xfrm>
        </p:spPr>
        <p:txBody>
          <a:bodyPr/>
          <a:lstStyle/>
          <a:p>
            <a:r>
              <a:rPr lang="en-US" dirty="0" err="1">
                <a:solidFill>
                  <a:srgbClr val="FF0000"/>
                </a:solidFill>
              </a:rPr>
              <a:t>Benfotiamine</a:t>
            </a:r>
            <a:r>
              <a:rPr lang="en-US" dirty="0">
                <a:solidFill>
                  <a:srgbClr val="FF0000"/>
                </a:solidFill>
              </a:rPr>
              <a:t>, </a:t>
            </a:r>
            <a:r>
              <a:rPr lang="en-US" dirty="0" err="1">
                <a:solidFill>
                  <a:srgbClr val="FF0000"/>
                </a:solidFill>
              </a:rPr>
              <a:t>Benphothiaminum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70021" y="1917883"/>
            <a:ext cx="2412707" cy="2096101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000" dirty="0">
                <a:solidFill>
                  <a:srgbClr val="FF0000"/>
                </a:solidFill>
              </a:rPr>
              <a:t>The basic properties</a:t>
            </a:r>
            <a:r>
              <a:rPr lang="en-US" sz="2000" dirty="0" smtClean="0">
                <a:solidFill>
                  <a:srgbClr val="FF0000"/>
                </a:solidFill>
              </a:rPr>
              <a:t>. </a:t>
            </a:r>
            <a:r>
              <a:rPr lang="en-US" sz="2000" dirty="0" smtClean="0">
                <a:solidFill>
                  <a:schemeClr val="tx1"/>
                </a:solidFill>
              </a:rPr>
              <a:t>Synthetic </a:t>
            </a:r>
            <a:r>
              <a:rPr lang="en-US" sz="2000" dirty="0">
                <a:solidFill>
                  <a:schemeClr val="tx1"/>
                </a:solidFill>
              </a:rPr>
              <a:t>analog of thiamine; corresponds in properties, but is superior in activity</a:t>
            </a:r>
            <a:endParaRPr lang="ru-RU" sz="2000" dirty="0">
              <a:solidFill>
                <a:schemeClr val="tx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529690" y="2005034"/>
            <a:ext cx="3904593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  <a:effectLst/>
              </a:rPr>
              <a:t>Methods of application and doses. </a:t>
            </a:r>
          </a:p>
          <a:p>
            <a:r>
              <a:rPr lang="en-US" sz="2000" dirty="0" smtClean="0">
                <a:effectLst/>
              </a:rPr>
              <a:t>Inside (after eating) for adults 0.025—0.05 g 1-4 times a day. Daily dose for adults 0.1—0.2 g, treatment course — 15-30 days. Persons of elderly and senile age — 0.025 g 1-2 times a day; children from 1 year to 10 years — 0.01—0.03 g / day (course of treatment is 10-20 days), children older than 10 years — and 0.03—0.06 g per day (treatment course — 15-30 days)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1259140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9986" y="1515977"/>
            <a:ext cx="3188753" cy="3188753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9695" y="333289"/>
            <a:ext cx="8596668" cy="1320800"/>
          </a:xfrm>
        </p:spPr>
        <p:txBody>
          <a:bodyPr/>
          <a:lstStyle/>
          <a:p>
            <a:r>
              <a:rPr lang="en-US" dirty="0">
                <a:solidFill>
                  <a:srgbClr val="FF0000"/>
                </a:solidFill>
              </a:rPr>
              <a:t>Calcium </a:t>
            </a:r>
            <a:r>
              <a:rPr lang="en-US" dirty="0" err="1">
                <a:solidFill>
                  <a:srgbClr val="FF0000"/>
                </a:solidFill>
              </a:rPr>
              <a:t>pangamat</a:t>
            </a:r>
            <a:r>
              <a:rPr lang="en-US" dirty="0">
                <a:solidFill>
                  <a:srgbClr val="FF0000"/>
                </a:solidFill>
              </a:rPr>
              <a:t>, </a:t>
            </a:r>
            <a:r>
              <a:rPr lang="en-US" dirty="0" err="1">
                <a:solidFill>
                  <a:srgbClr val="FF0000"/>
                </a:solidFill>
              </a:rPr>
              <a:t>Calcii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pangamas</a:t>
            </a:r>
            <a:r>
              <a:rPr lang="en-US" dirty="0">
                <a:solidFill>
                  <a:srgbClr val="FF0000"/>
                </a:solidFill>
              </a:rPr>
              <a:t> (synonym: vitamin B15, </a:t>
            </a:r>
            <a:r>
              <a:rPr lang="en-US" dirty="0" err="1">
                <a:solidFill>
                  <a:srgbClr val="FF0000"/>
                </a:solidFill>
              </a:rPr>
              <a:t>Culham</a:t>
            </a:r>
            <a:r>
              <a:rPr lang="en-US" dirty="0">
                <a:solidFill>
                  <a:srgbClr val="FF0000"/>
                </a:solidFill>
              </a:rPr>
              <a:t>)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70021" y="1827855"/>
            <a:ext cx="3264045" cy="388077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>
                <a:solidFill>
                  <a:srgbClr val="FF0000"/>
                </a:solidFill>
              </a:rPr>
              <a:t>The basic properties. </a:t>
            </a:r>
            <a:r>
              <a:rPr lang="en-US" sz="2000" dirty="0">
                <a:solidFill>
                  <a:schemeClr val="tx1"/>
                </a:solidFill>
              </a:rPr>
              <a:t>Regulates lipid metabolism, improves the absorption of oxygen by tissues, increases the content of </a:t>
            </a:r>
            <a:r>
              <a:rPr lang="en-US" sz="2000" dirty="0" err="1">
                <a:solidFill>
                  <a:schemeClr val="tx1"/>
                </a:solidFill>
              </a:rPr>
              <a:t>creatine</a:t>
            </a:r>
            <a:r>
              <a:rPr lang="en-US" sz="2000" dirty="0">
                <a:solidFill>
                  <a:schemeClr val="tx1"/>
                </a:solidFill>
              </a:rPr>
              <a:t> phosphate and glycogen in the muscles and liver, eliminates the effects of hypoxia</a:t>
            </a:r>
            <a:endParaRPr lang="ru-RU" sz="2000" dirty="0">
              <a:solidFill>
                <a:schemeClr val="tx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584045" y="1861405"/>
            <a:ext cx="3904593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  <a:effectLst/>
              </a:rPr>
              <a:t>Methods of application and doses.</a:t>
            </a:r>
          </a:p>
          <a:p>
            <a:r>
              <a:rPr lang="en-US" sz="2000" dirty="0" smtClean="0">
                <a:effectLst/>
              </a:rPr>
              <a:t>Inside adult for 0.05—0.1 g 3-4 times a day. Daily dose for adults 0,1—0,3 g, for children up to 3 years — 0.05 g, from 3 to 7 years — 0.1 g, 7 to 14 years — 0.15 g. the Course of treatment is 20-40 days. Repeated courses in 2-3 months.</a:t>
            </a:r>
            <a:endParaRPr lang="ru-RU" sz="20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048235" y="4626927"/>
            <a:ext cx="2738925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  <a:effectLst/>
              </a:rPr>
              <a:t>Side and toxic effects. </a:t>
            </a:r>
            <a:r>
              <a:rPr lang="en-US" sz="2000" dirty="0" smtClean="0">
                <a:effectLst/>
              </a:rPr>
              <a:t>With a significant increase in blood pressure, the drug is prescribed with caution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2470209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017985" y="4991668"/>
            <a:ext cx="6006662" cy="1463040"/>
          </a:xfrm>
        </p:spPr>
        <p:txBody>
          <a:bodyPr>
            <a:normAutofit fontScale="90000"/>
          </a:bodyPr>
          <a:lstStyle/>
          <a:p>
            <a:r>
              <a:rPr lang="en-US" sz="10700" b="1" dirty="0">
                <a:solidFill>
                  <a:srgbClr val="FF0000"/>
                </a:solidFill>
              </a:rPr>
              <a:t>Vitamins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62355" y="589547"/>
            <a:ext cx="4506310" cy="4506310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4088019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3188369" y="577515"/>
            <a:ext cx="4896853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rgbClr val="FF0000"/>
                </a:solidFill>
                <a:cs typeface="Times New Roman" pitchFamily="18" charset="0"/>
              </a:rPr>
              <a:t>Content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800" dirty="0" smtClean="0">
                <a:solidFill>
                  <a:srgbClr val="FF0000"/>
                </a:solidFill>
              </a:rPr>
              <a:t>Classification of vitamins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800" dirty="0" smtClean="0">
                <a:solidFill>
                  <a:srgbClr val="FF0000"/>
                </a:solidFill>
              </a:rPr>
              <a:t>vitamin C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800" dirty="0" smtClean="0">
                <a:solidFill>
                  <a:srgbClr val="FF0000"/>
                </a:solidFill>
              </a:rPr>
              <a:t>vitamin of group B 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800" dirty="0" smtClean="0">
                <a:solidFill>
                  <a:srgbClr val="FF0000"/>
                </a:solidFill>
              </a:rPr>
              <a:t>vitamin PP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800" dirty="0" smtClean="0">
                <a:solidFill>
                  <a:srgbClr val="FF0000"/>
                </a:solidFill>
              </a:rPr>
              <a:t>vitamin A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800" dirty="0" smtClean="0">
                <a:solidFill>
                  <a:srgbClr val="FF0000"/>
                </a:solidFill>
              </a:rPr>
              <a:t>vitamin D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800" dirty="0" smtClean="0">
                <a:solidFill>
                  <a:srgbClr val="FF0000"/>
                </a:solidFill>
              </a:rPr>
              <a:t>vitamin E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800" dirty="0" smtClean="0">
                <a:solidFill>
                  <a:srgbClr val="FF0000"/>
                </a:solidFill>
              </a:rPr>
              <a:t>vitamin U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800" dirty="0" smtClean="0">
                <a:solidFill>
                  <a:srgbClr val="FF0000"/>
                </a:solidFill>
              </a:rPr>
              <a:t>Clinical-pharmacological characteristics of the main vitamins</a:t>
            </a:r>
            <a:endParaRPr lang="ru-RU" sz="2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8019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21659" y="997260"/>
            <a:ext cx="8596668" cy="3880773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en-US" sz="3200" dirty="0">
                <a:solidFill>
                  <a:srgbClr val="FF0000"/>
                </a:solidFill>
              </a:rPr>
              <a:t>Classification of vitamins: </a:t>
            </a:r>
            <a:endParaRPr lang="en-US" sz="3200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sz="3200" dirty="0" smtClean="0">
                <a:solidFill>
                  <a:schemeClr val="tx1"/>
                </a:solidFill>
              </a:rPr>
              <a:t>1</a:t>
            </a:r>
            <a:r>
              <a:rPr lang="en-US" sz="3200" dirty="0">
                <a:solidFill>
                  <a:schemeClr val="tx1"/>
                </a:solidFill>
              </a:rPr>
              <a:t>. Water-soluble (vitamin C, vitamin of </a:t>
            </a:r>
            <a:r>
              <a:rPr lang="en-US" sz="3200" dirty="0" smtClean="0">
                <a:solidFill>
                  <a:schemeClr val="tx1"/>
                </a:solidFill>
              </a:rPr>
              <a:t>group B and </a:t>
            </a:r>
            <a:r>
              <a:rPr lang="en-US" sz="3200" dirty="0">
                <a:solidFill>
                  <a:schemeClr val="tx1"/>
                </a:solidFill>
              </a:rPr>
              <a:t>vitamin PP); </a:t>
            </a:r>
            <a:endParaRPr lang="ru-RU" sz="3200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US" sz="3200" dirty="0" smtClean="0">
                <a:solidFill>
                  <a:schemeClr val="tx1"/>
                </a:solidFill>
              </a:rPr>
              <a:t>2.Fat-soluble </a:t>
            </a:r>
            <a:r>
              <a:rPr lang="en-US" sz="3200" dirty="0">
                <a:solidFill>
                  <a:schemeClr val="tx1"/>
                </a:solidFill>
              </a:rPr>
              <a:t>(vitamin </a:t>
            </a:r>
            <a:r>
              <a:rPr lang="en-US" sz="3200" dirty="0" smtClean="0">
                <a:solidFill>
                  <a:schemeClr val="tx1"/>
                </a:solidFill>
              </a:rPr>
              <a:t>A, </a:t>
            </a:r>
            <a:r>
              <a:rPr lang="en-US" sz="3200" dirty="0">
                <a:solidFill>
                  <a:schemeClr val="tx1"/>
                </a:solidFill>
              </a:rPr>
              <a:t>vitamin D, and vitamin E); </a:t>
            </a:r>
            <a:endParaRPr lang="ru-RU" sz="3200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US" sz="3200" dirty="0" smtClean="0">
                <a:solidFill>
                  <a:schemeClr val="tx1"/>
                </a:solidFill>
              </a:rPr>
              <a:t>3.Vitamin </a:t>
            </a:r>
            <a:r>
              <a:rPr lang="en-US" sz="3200" dirty="0">
                <a:solidFill>
                  <a:schemeClr val="tx1"/>
                </a:solidFill>
              </a:rPr>
              <a:t>like substances (vitamin </a:t>
            </a:r>
            <a:r>
              <a:rPr lang="en-US" sz="3200" dirty="0" smtClean="0">
                <a:solidFill>
                  <a:schemeClr val="tx1"/>
                </a:solidFill>
              </a:rPr>
              <a:t>E, </a:t>
            </a:r>
            <a:r>
              <a:rPr lang="en-US" sz="3200" dirty="0">
                <a:solidFill>
                  <a:schemeClr val="tx1"/>
                </a:solidFill>
              </a:rPr>
              <a:t>lime acid, vitamin U)</a:t>
            </a:r>
            <a:endParaRPr lang="ru-RU" sz="3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8244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505" y="0"/>
            <a:ext cx="6601055" cy="44243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FF0000"/>
                </a:solidFill>
              </a:rPr>
              <a:t>Vitamin </a:t>
            </a:r>
            <a:r>
              <a:rPr lang="en-US" dirty="0" smtClean="0">
                <a:solidFill>
                  <a:srgbClr val="FF0000"/>
                </a:solidFill>
              </a:rPr>
              <a:t>C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6426075" y="437147"/>
            <a:ext cx="3468997" cy="19304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400" dirty="0">
                <a:solidFill>
                  <a:schemeClr val="tx1"/>
                </a:solidFill>
              </a:rPr>
              <a:t>Ascorbic acid, vitamin enticingly, antiscorbutic </a:t>
            </a:r>
            <a:br>
              <a:rPr lang="en-US" sz="2400" dirty="0">
                <a:solidFill>
                  <a:schemeClr val="tx1"/>
                </a:solidFill>
              </a:rPr>
            </a:br>
            <a:r>
              <a:rPr lang="en-US" sz="2400" dirty="0">
                <a:solidFill>
                  <a:schemeClr val="tx1"/>
                </a:solidFill>
              </a:rPr>
              <a:t>vitamin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28851" y="3533319"/>
            <a:ext cx="4424855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  <a:effectLst/>
              </a:rPr>
              <a:t>Function:</a:t>
            </a:r>
            <a:r>
              <a:rPr lang="en-US" sz="2400" dirty="0" smtClean="0">
                <a:effectLst/>
              </a:rPr>
              <a:t/>
            </a:r>
            <a:br>
              <a:rPr lang="en-US" sz="2400" dirty="0" smtClean="0">
                <a:effectLst/>
              </a:rPr>
            </a:br>
            <a:r>
              <a:rPr lang="en-US" sz="2400" dirty="0" smtClean="0">
                <a:effectLst/>
              </a:rPr>
              <a:t>Antioxidant No. 1, anti-cancer, participates in the formation of collagen, strengthens the immune system, helps the body absorb iron.</a:t>
            </a:r>
            <a:endParaRPr lang="ru-RU" sz="24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69232" y="1966495"/>
            <a:ext cx="429902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  <a:effectLst/>
              </a:rPr>
              <a:t>Overdose: </a:t>
            </a:r>
            <a:r>
              <a:rPr lang="en-US" sz="2400" dirty="0" smtClean="0">
                <a:effectLst/>
              </a:rPr>
              <a:t/>
            </a:r>
            <a:br>
              <a:rPr lang="en-US" sz="2400" dirty="0" smtClean="0">
                <a:effectLst/>
              </a:rPr>
            </a:br>
            <a:r>
              <a:rPr lang="en-US" sz="2400" dirty="0" smtClean="0">
                <a:effectLst/>
              </a:rPr>
              <a:t>oxalate kidney stones.</a:t>
            </a:r>
            <a:endParaRPr lang="ru-RU" sz="24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6293727" y="2860443"/>
            <a:ext cx="4262926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  <a:effectLst/>
              </a:rPr>
              <a:t>Vitamin C</a:t>
            </a:r>
            <a:r>
              <a:rPr lang="en-US" sz="2400" dirty="0" smtClean="0">
                <a:effectLst/>
              </a:rPr>
              <a:t> is essential for collagen formation and connective tissue: binds blood vessels, bone tissue, skin, tendons, teeth. Vitamin C affects the exchange of many substances. Using ascorbic acid the body can easily cope with many toxins and poisons.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4836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ttp://delayvkusno.ru/wp-content/uploads/2013/09/ur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1224" y="434528"/>
            <a:ext cx="4384944" cy="3364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7815" y="1336218"/>
            <a:ext cx="2980266" cy="4965425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400" dirty="0">
                <a:solidFill>
                  <a:srgbClr val="FF0000"/>
                </a:solidFill>
              </a:rPr>
              <a:t>Thiamin</a:t>
            </a:r>
            <a:br>
              <a:rPr lang="en-US" sz="2400" dirty="0">
                <a:solidFill>
                  <a:srgbClr val="FF0000"/>
                </a:solidFill>
              </a:rPr>
            </a:br>
            <a:r>
              <a:rPr lang="en-US" sz="2400" dirty="0">
                <a:solidFill>
                  <a:srgbClr val="FF0000"/>
                </a:solidFill>
              </a:rPr>
              <a:t>Vitamin B1 </a:t>
            </a:r>
            <a:r>
              <a:rPr lang="en-US" sz="2400" dirty="0">
                <a:solidFill>
                  <a:schemeClr val="tx1"/>
                </a:solidFill>
              </a:rPr>
              <a:t>vitamin called </a:t>
            </a:r>
            <a:r>
              <a:rPr lang="en-US" sz="2400" dirty="0" err="1">
                <a:solidFill>
                  <a:schemeClr val="tx1"/>
                </a:solidFill>
              </a:rPr>
              <a:t>antisemitism</a:t>
            </a:r>
            <a:r>
              <a:rPr lang="en-US" sz="2400" dirty="0">
                <a:solidFill>
                  <a:schemeClr val="tx1"/>
                </a:solidFill>
              </a:rPr>
              <a:t> that characterizes its primary action on the body. Thiamine can not accumulate in the body, so necessary that he did in the body on a daily basis.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640163" y="216984"/>
            <a:ext cx="8596668" cy="1320800"/>
          </a:xfrm>
        </p:spPr>
        <p:txBody>
          <a:bodyPr/>
          <a:lstStyle/>
          <a:p>
            <a:r>
              <a:rPr lang="en-US" dirty="0">
                <a:solidFill>
                  <a:srgbClr val="FF0000"/>
                </a:solidFill>
              </a:rPr>
              <a:t>Vitamin B1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868514" y="373394"/>
            <a:ext cx="2532994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  <a:effectLst/>
              </a:rPr>
              <a:t>Function:</a:t>
            </a:r>
            <a:r>
              <a:rPr lang="en-US" sz="2400" dirty="0" smtClean="0">
                <a:effectLst/>
              </a:rPr>
              <a:t/>
            </a:r>
            <a:br>
              <a:rPr lang="en-US" sz="2400" dirty="0" smtClean="0">
                <a:effectLst/>
              </a:rPr>
            </a:br>
            <a:r>
              <a:rPr lang="en-US" sz="2400" dirty="0" smtClean="0">
                <a:effectLst/>
              </a:rPr>
              <a:t>Carbohydrate metabolism, protein metabolism, the nervous system, the catalyst in the formation of gastric juice.</a:t>
            </a:r>
            <a:endParaRPr lang="ru-RU" sz="24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453231" y="4031888"/>
            <a:ext cx="6096000" cy="193899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  <a:effectLst/>
              </a:rPr>
              <a:t>Vitamin B1 </a:t>
            </a:r>
            <a:r>
              <a:rPr lang="en-US" sz="2400" dirty="0" smtClean="0">
                <a:effectLst/>
              </a:rPr>
              <a:t>is necessary for normal functioning of every cell in the body, especially to nerve cells. It stimulates the brain, necessary for the cardiovascular and endocrine systems.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562639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2411" y="284087"/>
            <a:ext cx="4986995" cy="3766613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2345" y="561473"/>
            <a:ext cx="8596668" cy="1320800"/>
          </a:xfrm>
        </p:spPr>
        <p:txBody>
          <a:bodyPr/>
          <a:lstStyle/>
          <a:p>
            <a:r>
              <a:rPr lang="en-US" dirty="0">
                <a:solidFill>
                  <a:srgbClr val="FF0000"/>
                </a:solidFill>
              </a:rPr>
              <a:t>Vitamin B2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38947" y="1605063"/>
            <a:ext cx="3578773" cy="388077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200" dirty="0">
                <a:solidFill>
                  <a:srgbClr val="FF0000"/>
                </a:solidFill>
              </a:rPr>
              <a:t>Vitamin B2 </a:t>
            </a:r>
            <a:r>
              <a:rPr lang="en-US" sz="2200" dirty="0">
                <a:solidFill>
                  <a:schemeClr val="tx1"/>
                </a:solidFill>
              </a:rPr>
              <a:t>(Riboflavin) takes an active part in the formation of some hormones and red blood cells, synthesis of ATP (adenosine triphosphate - "the fuel of life") protects the retina from excess exposure to UV rays, ensure adaptation to darkness, increases visual acuity and perception of color and light.</a:t>
            </a:r>
            <a:endParaRPr lang="ru-RU" sz="2200" dirty="0">
              <a:solidFill>
                <a:schemeClr val="tx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8299582" y="914400"/>
            <a:ext cx="2454165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200" dirty="0" smtClean="0">
                <a:solidFill>
                  <a:srgbClr val="FF0000"/>
                </a:solidFill>
                <a:effectLst/>
              </a:rPr>
              <a:t>Functions:</a:t>
            </a:r>
            <a:r>
              <a:rPr lang="en-US" sz="2200" dirty="0" smtClean="0">
                <a:effectLst/>
              </a:rPr>
              <a:t/>
            </a:r>
            <a:br>
              <a:rPr lang="en-US" sz="2200" dirty="0" smtClean="0">
                <a:effectLst/>
              </a:rPr>
            </a:br>
            <a:r>
              <a:rPr lang="en-US" sz="2200" dirty="0" smtClean="0">
                <a:effectLst/>
              </a:rPr>
              <a:t>Regulates metabolism,</a:t>
            </a:r>
            <a:br>
              <a:rPr lang="en-US" sz="2200" dirty="0" smtClean="0">
                <a:effectLst/>
              </a:rPr>
            </a:br>
            <a:r>
              <a:rPr lang="en-US" sz="2200" dirty="0" smtClean="0">
                <a:effectLst/>
              </a:rPr>
              <a:t>involved in hematopoiesis,</a:t>
            </a:r>
            <a:br>
              <a:rPr lang="en-US" sz="2200" dirty="0" smtClean="0">
                <a:effectLst/>
              </a:rPr>
            </a:br>
            <a:r>
              <a:rPr lang="en-US" sz="2200" dirty="0" smtClean="0">
                <a:effectLst/>
              </a:rPr>
              <a:t>reduces eye fatigue and facilitates</a:t>
            </a:r>
            <a:br>
              <a:rPr lang="en-US" sz="2200" dirty="0" smtClean="0">
                <a:effectLst/>
              </a:rPr>
            </a:br>
            <a:r>
              <a:rPr lang="en-US" sz="2200" dirty="0" smtClean="0">
                <a:effectLst/>
              </a:rPr>
              <a:t>the absorption of oxygen by cells.</a:t>
            </a:r>
            <a:endParaRPr lang="ru-RU" sz="22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287933" y="4047997"/>
            <a:ext cx="3043327" cy="24622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200" dirty="0" smtClean="0">
                <a:solidFill>
                  <a:srgbClr val="FF0000"/>
                </a:solidFill>
                <a:effectLst/>
              </a:rPr>
              <a:t>With a lack of </a:t>
            </a:r>
            <a:br>
              <a:rPr lang="en-US" sz="2200" dirty="0" smtClean="0">
                <a:solidFill>
                  <a:srgbClr val="FF0000"/>
                </a:solidFill>
                <a:effectLst/>
              </a:rPr>
            </a:br>
            <a:r>
              <a:rPr lang="en-US" sz="2200" dirty="0" err="1" smtClean="0">
                <a:effectLst/>
              </a:rPr>
              <a:t>weakness,decreased</a:t>
            </a:r>
            <a:r>
              <a:rPr lang="en-US" sz="2200" dirty="0" smtClean="0">
                <a:effectLst/>
              </a:rPr>
              <a:t> appetite, inflammation</a:t>
            </a:r>
            <a:br>
              <a:rPr lang="en-US" sz="2200" dirty="0" smtClean="0">
                <a:effectLst/>
              </a:rPr>
            </a:br>
            <a:r>
              <a:rPr lang="en-US" sz="2200" dirty="0" smtClean="0">
                <a:effectLst/>
              </a:rPr>
              <a:t>mucous membranes, violation</a:t>
            </a:r>
            <a:br>
              <a:rPr lang="en-US" sz="2200" dirty="0" smtClean="0">
                <a:effectLst/>
              </a:rPr>
            </a:br>
            <a:r>
              <a:rPr lang="en-US" sz="2200" dirty="0" smtClean="0">
                <a:effectLst/>
              </a:rPr>
              <a:t>visual functions</a:t>
            </a:r>
            <a:endParaRPr lang="ru-RU" sz="2200" dirty="0"/>
          </a:p>
        </p:txBody>
      </p:sp>
    </p:spTree>
    <p:extLst>
      <p:ext uri="{BB962C8B-B14F-4D97-AF65-F5344CB8AC3E}">
        <p14:creationId xmlns:p14="http://schemas.microsoft.com/office/powerpoint/2010/main" val="3808171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3114" y="124288"/>
            <a:ext cx="4434803" cy="3421982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FF0000"/>
                </a:solidFill>
              </a:rPr>
              <a:t>Vitamin B5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88757" y="1823247"/>
            <a:ext cx="3074859" cy="388077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>
                <a:solidFill>
                  <a:srgbClr val="FF0000"/>
                </a:solidFill>
              </a:rPr>
              <a:t>Function</a:t>
            </a:r>
            <a:r>
              <a:rPr lang="en-US" sz="2000" dirty="0"/>
              <a:t/>
            </a:r>
            <a:br>
              <a:rPr lang="en-US" sz="2000" dirty="0"/>
            </a:br>
            <a:r>
              <a:rPr lang="en-US" sz="2000" dirty="0">
                <a:solidFill>
                  <a:schemeClr val="tx1"/>
                </a:solidFill>
              </a:rPr>
              <a:t>Regulates </a:t>
            </a:r>
            <a:br>
              <a:rPr lang="en-US" sz="2000" dirty="0">
                <a:solidFill>
                  <a:schemeClr val="tx1"/>
                </a:solidFill>
              </a:rPr>
            </a:br>
            <a:r>
              <a:rPr lang="en-US" sz="2000" dirty="0">
                <a:solidFill>
                  <a:schemeClr val="tx1"/>
                </a:solidFill>
              </a:rPr>
              <a:t>the adrenal glands,</a:t>
            </a:r>
            <a:br>
              <a:rPr lang="en-US" sz="2000" dirty="0">
                <a:solidFill>
                  <a:schemeClr val="tx1"/>
                </a:solidFill>
              </a:rPr>
            </a:br>
            <a:r>
              <a:rPr lang="en-US" sz="2000" dirty="0">
                <a:solidFill>
                  <a:schemeClr val="tx1"/>
                </a:solidFill>
              </a:rPr>
              <a:t>the absorption of vitamins,</a:t>
            </a:r>
            <a:br>
              <a:rPr lang="en-US" sz="2000" dirty="0">
                <a:solidFill>
                  <a:schemeClr val="tx1"/>
                </a:solidFill>
              </a:rPr>
            </a:br>
            <a:r>
              <a:rPr lang="en-US" sz="2000" dirty="0">
                <a:solidFill>
                  <a:schemeClr val="tx1"/>
                </a:solidFill>
              </a:rPr>
              <a:t>the synthesis of antibodies,</a:t>
            </a:r>
            <a:br>
              <a:rPr lang="en-US" sz="2000" dirty="0">
                <a:solidFill>
                  <a:schemeClr val="tx1"/>
                </a:solidFill>
              </a:rPr>
            </a:br>
            <a:r>
              <a:rPr lang="en-US" sz="2000" dirty="0">
                <a:solidFill>
                  <a:schemeClr val="tx1"/>
                </a:solidFill>
              </a:rPr>
              <a:t>fat metabolism</a:t>
            </a:r>
            <a:endParaRPr lang="ru-RU" sz="2000" dirty="0">
              <a:solidFill>
                <a:schemeClr val="tx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635766" y="1930400"/>
            <a:ext cx="2469931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  <a:effectLst/>
              </a:rPr>
              <a:t>Vitamin B5 </a:t>
            </a:r>
            <a:r>
              <a:rPr lang="en-US" sz="2000" dirty="0" smtClean="0">
                <a:effectLst/>
              </a:rPr>
              <a:t>regulates the motor function of the intestines and nervous system function, reduces the harmful effects of antibiotics, supports the immune system, accelerates healing of wounds.</a:t>
            </a:r>
            <a:endParaRPr lang="ru-RU" sz="20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661875" y="3775665"/>
            <a:ext cx="2848303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  <a:effectLst/>
              </a:rPr>
              <a:t>With a lack of</a:t>
            </a:r>
            <a:br>
              <a:rPr lang="en-US" sz="2000" dirty="0" smtClean="0">
                <a:solidFill>
                  <a:srgbClr val="FF0000"/>
                </a:solidFill>
                <a:effectLst/>
              </a:rPr>
            </a:br>
            <a:r>
              <a:rPr lang="en-US" sz="2000" dirty="0" smtClean="0">
                <a:solidFill>
                  <a:srgbClr val="FF0000"/>
                </a:solidFill>
                <a:effectLst/>
              </a:rPr>
              <a:t>weakness and fatigue; </a:t>
            </a:r>
            <a:r>
              <a:rPr lang="en-US" sz="2000" dirty="0" smtClean="0">
                <a:effectLst/>
              </a:rPr>
              <a:t>abdominal pain; loss of appetite; irritability, nervousness and depression; heart palpitations; eczema; insomnia; nausea and vomiting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3564787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4472" y="247824"/>
            <a:ext cx="8596668" cy="1320800"/>
          </a:xfrm>
        </p:spPr>
        <p:txBody>
          <a:bodyPr/>
          <a:lstStyle/>
          <a:p>
            <a:r>
              <a:rPr lang="en-US" dirty="0">
                <a:solidFill>
                  <a:srgbClr val="FF0000"/>
                </a:solidFill>
              </a:rPr>
              <a:t>Vitamin B12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60725" y="1365676"/>
            <a:ext cx="2680721" cy="20961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>
                <a:solidFill>
                  <a:srgbClr val="FF0000"/>
                </a:solidFill>
              </a:rPr>
              <a:t>The main function </a:t>
            </a:r>
            <a:r>
              <a:rPr lang="en-US" sz="2400" dirty="0">
                <a:solidFill>
                  <a:schemeClr val="tx1"/>
                </a:solidFill>
              </a:rPr>
              <a:t>of vitamin B12 is the maintenance of normal hematopoiesis.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832445" y="3799490"/>
            <a:ext cx="2306969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  <a:effectLst/>
              </a:rPr>
              <a:t>Functions: </a:t>
            </a:r>
            <a:r>
              <a:rPr lang="en-US" sz="2400" dirty="0" smtClean="0">
                <a:effectLst/>
              </a:rPr>
              <a:t>production of amino acids and fatty acids.</a:t>
            </a:r>
            <a:endParaRPr lang="ru-RU" sz="24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6480735" y="4292784"/>
            <a:ext cx="248569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  <a:effectLst/>
              </a:rPr>
              <a:t>Lack of: </a:t>
            </a:r>
            <a:r>
              <a:rPr lang="en-US" sz="2400" dirty="0" smtClean="0">
                <a:effectLst/>
              </a:rPr>
              <a:t>anemia, degeneration of the mucosa of the intestine, neuralgia.</a:t>
            </a:r>
            <a:endParaRPr lang="ru-RU" sz="2400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13845" y="679623"/>
            <a:ext cx="5257177" cy="34682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915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784</TotalTime>
  <Words>956</Words>
  <Application>Microsoft Office PowerPoint</Application>
  <PresentationFormat>Произвольный</PresentationFormat>
  <Paragraphs>78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Грань</vt:lpstr>
      <vt:lpstr>Презентация PowerPoint</vt:lpstr>
      <vt:lpstr>Vitamins</vt:lpstr>
      <vt:lpstr>Презентация PowerPoint</vt:lpstr>
      <vt:lpstr>Презентация PowerPoint</vt:lpstr>
      <vt:lpstr>Vitamin C</vt:lpstr>
      <vt:lpstr>Vitamin B1</vt:lpstr>
      <vt:lpstr>Vitamin B2</vt:lpstr>
      <vt:lpstr>Vitamin B5</vt:lpstr>
      <vt:lpstr>Vitamin B12</vt:lpstr>
      <vt:lpstr>Vitamin PP</vt:lpstr>
      <vt:lpstr>Vitamin A </vt:lpstr>
      <vt:lpstr>Vitamin D</vt:lpstr>
      <vt:lpstr>Vitamin E</vt:lpstr>
      <vt:lpstr>Vitamin U</vt:lpstr>
      <vt:lpstr>Clinical-pharmacological characteristics of the main vitamins</vt:lpstr>
      <vt:lpstr>Benfotiamine, Benphothiaminum</vt:lpstr>
      <vt:lpstr>Calcium pangamat, Calcii pangamas (synonym: vitamin B15, Culham)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Пользователь Windows</cp:lastModifiedBy>
  <cp:revision>3</cp:revision>
  <dcterms:created xsi:type="dcterms:W3CDTF">2016-03-03T22:14:16Z</dcterms:created>
  <dcterms:modified xsi:type="dcterms:W3CDTF">2017-09-28T18:30:40Z</dcterms:modified>
</cp:coreProperties>
</file>