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7"/>
  </p:notesMasterIdLst>
  <p:sldIdLst>
    <p:sldId id="323" r:id="rId2"/>
    <p:sldId id="286" r:id="rId3"/>
    <p:sldId id="333" r:id="rId4"/>
    <p:sldId id="328" r:id="rId5"/>
    <p:sldId id="331" r:id="rId6"/>
    <p:sldId id="330" r:id="rId7"/>
    <p:sldId id="329" r:id="rId8"/>
    <p:sldId id="332" r:id="rId9"/>
    <p:sldId id="289" r:id="rId10"/>
    <p:sldId id="290" r:id="rId11"/>
    <p:sldId id="291" r:id="rId12"/>
    <p:sldId id="296" r:id="rId13"/>
    <p:sldId id="322" r:id="rId14"/>
    <p:sldId id="295" r:id="rId15"/>
    <p:sldId id="292" r:id="rId16"/>
    <p:sldId id="293" r:id="rId17"/>
    <p:sldId id="303" r:id="rId18"/>
    <p:sldId id="294" r:id="rId19"/>
    <p:sldId id="312" r:id="rId20"/>
    <p:sldId id="299" r:id="rId21"/>
    <p:sldId id="287" r:id="rId22"/>
    <p:sldId id="302" r:id="rId23"/>
    <p:sldId id="324" r:id="rId24"/>
    <p:sldId id="325" r:id="rId25"/>
    <p:sldId id="275" r:id="rId26"/>
    <p:sldId id="320" r:id="rId27"/>
    <p:sldId id="260" r:id="rId28"/>
    <p:sldId id="258" r:id="rId29"/>
    <p:sldId id="256" r:id="rId30"/>
    <p:sldId id="259" r:id="rId31"/>
    <p:sldId id="285" r:id="rId32"/>
    <p:sldId id="257" r:id="rId33"/>
    <p:sldId id="305" r:id="rId34"/>
    <p:sldId id="313" r:id="rId35"/>
    <p:sldId id="316" r:id="rId36"/>
    <p:sldId id="326" r:id="rId37"/>
    <p:sldId id="327" r:id="rId38"/>
    <p:sldId id="306" r:id="rId39"/>
    <p:sldId id="318" r:id="rId40"/>
    <p:sldId id="317" r:id="rId41"/>
    <p:sldId id="307" r:id="rId42"/>
    <p:sldId id="308" r:id="rId43"/>
    <p:sldId id="309" r:id="rId44"/>
    <p:sldId id="311" r:id="rId45"/>
    <p:sldId id="319" r:id="rId4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62" autoAdjust="0"/>
    <p:restoredTop sz="94660"/>
  </p:normalViewPr>
  <p:slideViewPr>
    <p:cSldViewPr>
      <p:cViewPr>
        <p:scale>
          <a:sx n="70" d="100"/>
          <a:sy n="70" d="100"/>
        </p:scale>
        <p:origin x="-1380" y="-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notesMaster" Target="notesMasters/notesMaster1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172DE7-4470-411D-8DE8-7655BC7BB8CE}" type="datetimeFigureOut">
              <a:rPr lang="ru-RU" smtClean="0"/>
              <a:pPr/>
              <a:t>28.09.2017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D684ED-303D-41C0-B7C2-2AC4A95EA1A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D684ED-303D-41C0-B7C2-2AC4A95EA1AC}" type="slidenum">
              <a:rPr lang="ru-RU" smtClean="0"/>
              <a:pPr/>
              <a:t>26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169925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png"/><Relationship Id="rId9" Type="http://schemas.openxmlformats.org/officeDocument/2006/relationships/image" Target="../media/image11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eg"/><Relationship Id="rId3" Type="http://schemas.openxmlformats.org/officeDocument/2006/relationships/image" Target="../media/image23.jpeg"/><Relationship Id="rId7" Type="http://schemas.openxmlformats.org/officeDocument/2006/relationships/image" Target="../media/image27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hyperlink" Target="&#1057;&#1072;&#1084;&#1086;&#1086;&#1094;&#1077;&#1085;&#1082;&#1072;%20&#1091;&#1095;&#1072;&#1097;&#1080;&#1093;&#1089;&#1103;.mp4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Эффективные способы формирования навыков самооценки и самоконтроля учащихся на уроках географии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57224" y="4643446"/>
            <a:ext cx="7572428" cy="1785950"/>
          </a:xfrm>
        </p:spPr>
        <p:txBody>
          <a:bodyPr>
            <a:normAutofit/>
          </a:bodyPr>
          <a:lstStyle/>
          <a:p>
            <a:r>
              <a:rPr lang="ru-RU" dirty="0" smtClean="0"/>
              <a:t>Золотарева И.Г., учитель географии МАНОУ «Гимназия №2» </a:t>
            </a:r>
          </a:p>
          <a:p>
            <a:r>
              <a:rPr lang="ru-RU" dirty="0" err="1" smtClean="0"/>
              <a:t>Мариинского</a:t>
            </a:r>
            <a:r>
              <a:rPr lang="ru-RU" dirty="0" smtClean="0"/>
              <a:t> муниципального района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ru-RU" sz="4400" dirty="0" smtClean="0"/>
          </a:p>
          <a:p>
            <a:pPr algn="ctr">
              <a:buNone/>
            </a:pPr>
            <a:r>
              <a:rPr lang="ru-RU" sz="4400" dirty="0" smtClean="0"/>
              <a:t>При представлении </a:t>
            </a:r>
          </a:p>
          <a:p>
            <a:pPr algn="ctr">
              <a:buNone/>
            </a:pPr>
            <a:r>
              <a:rPr lang="ru-RU" sz="4400" dirty="0" smtClean="0"/>
              <a:t>содержания  раздела или  </a:t>
            </a:r>
          </a:p>
          <a:p>
            <a:pPr algn="ctr">
              <a:buNone/>
            </a:pPr>
            <a:r>
              <a:rPr lang="ru-RU" sz="4400" dirty="0" smtClean="0"/>
              <a:t>определенной темы 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5257800"/>
          </a:xfrm>
        </p:spPr>
        <p:txBody>
          <a:bodyPr/>
          <a:lstStyle/>
          <a:p>
            <a:r>
              <a:rPr lang="ru-RU" dirty="0" smtClean="0"/>
              <a:t>5 класс, тема «Путешествие по материкам»</a:t>
            </a:r>
          </a:p>
          <a:p>
            <a:pPr algn="ctr">
              <a:buNone/>
            </a:pPr>
            <a:r>
              <a:rPr lang="ru-RU" i="1" dirty="0" smtClean="0">
                <a:solidFill>
                  <a:srgbClr val="92D050"/>
                </a:solidFill>
              </a:rPr>
              <a:t>«Лента времени»</a:t>
            </a:r>
          </a:p>
          <a:p>
            <a:endParaRPr lang="ru-RU" dirty="0" smtClean="0"/>
          </a:p>
          <a:p>
            <a:pPr>
              <a:buNone/>
            </a:pPr>
            <a:r>
              <a:rPr lang="ru-RU" sz="1600" u="sng" dirty="0" smtClean="0"/>
              <a:t>1                              2                           3                        4                           5                        6                              7 </a:t>
            </a:r>
          </a:p>
          <a:p>
            <a:pPr>
              <a:buNone/>
            </a:pPr>
            <a:r>
              <a:rPr lang="ru-RU" sz="1600" dirty="0" smtClean="0"/>
              <a:t> Антарктида        Австралия       Африка        С.Америка        Евразия       Практическая      Контрольная</a:t>
            </a:r>
          </a:p>
          <a:p>
            <a:pPr>
              <a:buNone/>
            </a:pPr>
            <a:r>
              <a:rPr lang="ru-RU" sz="1600" dirty="0" smtClean="0"/>
              <a:t>                                                                              Ю.Америка                               работа                   </a:t>
            </a:r>
            <a:r>
              <a:rPr lang="ru-RU" sz="1600" dirty="0" err="1" smtClean="0"/>
              <a:t>работа</a:t>
            </a:r>
            <a:r>
              <a:rPr lang="ru-RU" sz="1600" dirty="0" smtClean="0"/>
              <a:t> (тест)</a:t>
            </a:r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36912"/>
            <a:ext cx="8229600" cy="3489251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400" dirty="0" smtClean="0"/>
              <a:t>При определении темы урока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rgbClr val="92D050"/>
                </a:solidFill>
              </a:rPr>
              <a:t>Алгоритм составления </a:t>
            </a:r>
            <a:r>
              <a:rPr lang="ru-RU" dirty="0" err="1" smtClean="0">
                <a:solidFill>
                  <a:srgbClr val="92D050"/>
                </a:solidFill>
              </a:rPr>
              <a:t>кроссенса</a:t>
            </a:r>
            <a:endParaRPr lang="ru-RU" dirty="0">
              <a:solidFill>
                <a:srgbClr val="92D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214422"/>
            <a:ext cx="8715436" cy="5643578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b="1" dirty="0" smtClean="0"/>
              <a:t>	</a:t>
            </a:r>
          </a:p>
          <a:p>
            <a:pPr>
              <a:buNone/>
            </a:pPr>
            <a:r>
              <a:rPr lang="ru-RU" dirty="0" smtClean="0"/>
              <a:t>1) определить тематику, общую идею;</a:t>
            </a:r>
          </a:p>
          <a:p>
            <a:pPr>
              <a:buNone/>
            </a:pPr>
            <a:r>
              <a:rPr lang="ru-RU" dirty="0" smtClean="0"/>
              <a:t>2) поиск и подбор изображений, иллюстрирующих элементы;</a:t>
            </a:r>
          </a:p>
          <a:p>
            <a:pPr>
              <a:buNone/>
            </a:pPr>
            <a:r>
              <a:rPr lang="ru-RU" dirty="0" smtClean="0"/>
              <a:t>3) выделить 9 элементов - изображений, имеющих отношение к идее, теме;</a:t>
            </a:r>
          </a:p>
          <a:p>
            <a:pPr>
              <a:buNone/>
            </a:pPr>
            <a:r>
              <a:rPr lang="ru-RU" dirty="0" smtClean="0"/>
              <a:t>4) найти связь между элементами, определить последовательность;</a:t>
            </a:r>
          </a:p>
          <a:p>
            <a:pPr>
              <a:buNone/>
            </a:pPr>
            <a:r>
              <a:rPr lang="ru-RU" dirty="0" smtClean="0"/>
              <a:t>5) сконцентрировать смысл в одном элементе (5 - </a:t>
            </a:r>
            <a:r>
              <a:rPr lang="ru-RU" dirty="0" err="1" smtClean="0"/>
              <a:t>й</a:t>
            </a:r>
            <a:r>
              <a:rPr lang="ru-RU" dirty="0" smtClean="0"/>
              <a:t> квадрат);</a:t>
            </a:r>
          </a:p>
          <a:p>
            <a:pPr>
              <a:buNone/>
            </a:pPr>
            <a:r>
              <a:rPr lang="ru-RU" dirty="0" smtClean="0"/>
              <a:t>6) выделить отличительные черты, особенности каждого элемента.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russia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0034" y="500042"/>
            <a:ext cx="2539718" cy="144986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Рисунок 2" descr="image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071934" y="285728"/>
            <a:ext cx="1366122" cy="207170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 descr="Siberia-FederalSubjects.png"/>
          <p:cNvPicPr>
            <a:picLocks noChangeAspect="1"/>
          </p:cNvPicPr>
          <p:nvPr/>
        </p:nvPicPr>
        <p:blipFill>
          <a:blip r:embed="rId4" cstate="print"/>
          <a:srcRect b="10783"/>
          <a:stretch>
            <a:fillRect/>
          </a:stretch>
        </p:blipFill>
        <p:spPr>
          <a:xfrm>
            <a:off x="6429388" y="428604"/>
            <a:ext cx="2214578" cy="150019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Управляющая кнопка: справка 4">
            <a:hlinkClick r:id="" action="ppaction://noaction" highlightClick="1"/>
          </p:cNvPr>
          <p:cNvSpPr/>
          <p:nvPr/>
        </p:nvSpPr>
        <p:spPr>
          <a:xfrm>
            <a:off x="4071934" y="2786058"/>
            <a:ext cx="1428760" cy="1357322"/>
          </a:xfrm>
          <a:prstGeom prst="actionButtonHelp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 descr="images (1)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429388" y="2714620"/>
            <a:ext cx="2147044" cy="142876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 descr="скачанные файлы.jpg"/>
          <p:cNvPicPr>
            <a:picLocks noChangeAspect="1"/>
          </p:cNvPicPr>
          <p:nvPr/>
        </p:nvPicPr>
        <p:blipFill>
          <a:blip r:embed="rId6" cstate="print"/>
          <a:srcRect b="26027"/>
          <a:stretch>
            <a:fillRect/>
          </a:stretch>
        </p:blipFill>
        <p:spPr>
          <a:xfrm>
            <a:off x="6500826" y="4714884"/>
            <a:ext cx="2190750" cy="154305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 descr="7c09add3269d1849cc8c4f59d3984d6e.jpg"/>
          <p:cNvPicPr>
            <a:picLocks noChangeAspect="1"/>
          </p:cNvPicPr>
          <p:nvPr/>
        </p:nvPicPr>
        <p:blipFill>
          <a:blip r:embed="rId7" cstate="print"/>
          <a:srcRect l="10728" t="53697" r="46387" b="13060"/>
          <a:stretch>
            <a:fillRect/>
          </a:stretch>
        </p:blipFill>
        <p:spPr>
          <a:xfrm>
            <a:off x="428596" y="4714884"/>
            <a:ext cx="2413609" cy="157163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Рисунок 9" descr="24014958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3500430" y="4714884"/>
            <a:ext cx="2357453" cy="158336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" name="Рисунок 10" descr="detail_2976ee81985f1ec85603c172258b5275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571472" y="2643182"/>
            <a:ext cx="2214578" cy="147638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2" name="Стрелка вправо 11"/>
          <p:cNvSpPr/>
          <p:nvPr/>
        </p:nvSpPr>
        <p:spPr>
          <a:xfrm>
            <a:off x="3000364" y="1000108"/>
            <a:ext cx="1071570" cy="64294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право 12"/>
          <p:cNvSpPr/>
          <p:nvPr/>
        </p:nvSpPr>
        <p:spPr>
          <a:xfrm>
            <a:off x="5429256" y="1000108"/>
            <a:ext cx="1071570" cy="64294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право 14"/>
          <p:cNvSpPr/>
          <p:nvPr/>
        </p:nvSpPr>
        <p:spPr>
          <a:xfrm rot="5400000">
            <a:off x="7429520" y="2071678"/>
            <a:ext cx="1071570" cy="64294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право 15"/>
          <p:cNvSpPr/>
          <p:nvPr/>
        </p:nvSpPr>
        <p:spPr>
          <a:xfrm rot="5400000">
            <a:off x="7500958" y="4000504"/>
            <a:ext cx="1071570" cy="64294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трелка вправо 16"/>
          <p:cNvSpPr/>
          <p:nvPr/>
        </p:nvSpPr>
        <p:spPr>
          <a:xfrm rot="10800000">
            <a:off x="5643570" y="5000636"/>
            <a:ext cx="1071570" cy="64294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трелка вправо 17"/>
          <p:cNvSpPr/>
          <p:nvPr/>
        </p:nvSpPr>
        <p:spPr>
          <a:xfrm rot="10800000">
            <a:off x="2571736" y="5000636"/>
            <a:ext cx="1071570" cy="64294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трелка вправо 18"/>
          <p:cNvSpPr/>
          <p:nvPr/>
        </p:nvSpPr>
        <p:spPr>
          <a:xfrm rot="16200000">
            <a:off x="714348" y="4214818"/>
            <a:ext cx="1071570" cy="64294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право 19"/>
          <p:cNvSpPr/>
          <p:nvPr/>
        </p:nvSpPr>
        <p:spPr>
          <a:xfrm>
            <a:off x="2928926" y="3071810"/>
            <a:ext cx="1071570" cy="64294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36912"/>
            <a:ext cx="8229600" cy="3489251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sz="4400" dirty="0" smtClean="0"/>
          </a:p>
          <a:p>
            <a:pPr algn="ctr">
              <a:buNone/>
            </a:pPr>
            <a:r>
              <a:rPr lang="ru-RU" sz="4400" dirty="0" smtClean="0"/>
              <a:t>При постановке целей урока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dirty="0" smtClean="0"/>
              <a:t>Постановка цели</a:t>
            </a:r>
            <a:endParaRPr lang="ru-RU" sz="36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i="1" dirty="0" smtClean="0"/>
              <a:t>1. </a:t>
            </a:r>
            <a:r>
              <a:rPr lang="ru-RU" sz="2800" i="1" dirty="0" smtClean="0"/>
              <a:t>Обучающая цель урока:</a:t>
            </a:r>
            <a:r>
              <a:rPr lang="ru-RU" sz="2800" dirty="0" smtClean="0"/>
              <a:t> владение учащимися следующими умениями...</a:t>
            </a:r>
          </a:p>
          <a:p>
            <a:pPr>
              <a:buNone/>
            </a:pPr>
            <a:r>
              <a:rPr lang="ru-RU" sz="2800" dirty="0" smtClean="0"/>
              <a:t> 2. </a:t>
            </a:r>
            <a:r>
              <a:rPr lang="ru-RU" sz="2800" i="1" dirty="0" smtClean="0"/>
              <a:t>Обучающая цель урока:</a:t>
            </a:r>
            <a:r>
              <a:rPr lang="ru-RU" sz="2800" dirty="0" smtClean="0"/>
              <a:t> предполагается (или планируется), что к окончанию урока ученики будут знать... и уметь...  </a:t>
            </a:r>
            <a:r>
              <a:rPr lang="ru-RU" sz="2800" i="1" dirty="0" smtClean="0"/>
              <a:t>(далее перечисляются соответствующие знания: правило, формулу и т.п.; и действия: выделять, находить, устанавливать причинно-следственную связь между… и т.п.). </a:t>
            </a:r>
            <a:endParaRPr lang="ru-RU" sz="2800" dirty="0" smtClean="0"/>
          </a:p>
          <a:p>
            <a:pPr>
              <a:buNone/>
            </a:pPr>
            <a:r>
              <a:rPr lang="ru-RU" sz="2800" i="1" dirty="0" smtClean="0"/>
              <a:t>3. Обучающая цель урока:</a:t>
            </a:r>
            <a:r>
              <a:rPr lang="ru-RU" sz="2800" dirty="0" smtClean="0"/>
              <a:t> планируется, что на выходе с урока учащиеся смогут верно выполнить следующий тест </a:t>
            </a:r>
            <a:r>
              <a:rPr lang="ru-RU" sz="2800" i="1" dirty="0" smtClean="0"/>
              <a:t>(и далее этот тест или ссылка на место его нахождения: книга, приложение).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92D050"/>
                </a:solidFill>
              </a:rPr>
              <a:t>Правильно поставленные цели</a:t>
            </a:r>
            <a:endParaRPr lang="ru-RU" dirty="0">
              <a:solidFill>
                <a:srgbClr val="92D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Получить водительские права категории B, до 30 декабря 2013 года. </a:t>
            </a:r>
          </a:p>
          <a:p>
            <a:r>
              <a:rPr lang="ru-RU" dirty="0" smtClean="0"/>
              <a:t>Сбросить 10 кг лишнего веса к 1 мая 2014 года. </a:t>
            </a:r>
          </a:p>
          <a:p>
            <a:r>
              <a:rPr lang="ru-RU" dirty="0" smtClean="0"/>
              <a:t>Съездить на 2 недели в Рим, в 4-х </a:t>
            </a:r>
            <a:r>
              <a:rPr lang="ru-RU" dirty="0" err="1" smtClean="0"/>
              <a:t>звездочный</a:t>
            </a:r>
            <a:r>
              <a:rPr lang="ru-RU" dirty="0" smtClean="0"/>
              <a:t> отель в центре города, с 16 по 30 сентября 2013 года. </a:t>
            </a:r>
          </a:p>
          <a:p>
            <a:r>
              <a:rPr lang="ru-RU" dirty="0" smtClean="0"/>
              <a:t>Выучить 100 английских слов за 30 дней.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36912"/>
            <a:ext cx="8229600" cy="3489251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sz="4400" dirty="0" smtClean="0"/>
          </a:p>
          <a:p>
            <a:pPr algn="ctr">
              <a:buNone/>
            </a:pPr>
            <a:r>
              <a:rPr lang="ru-RU" sz="4400" dirty="0" smtClean="0"/>
              <a:t>При определении учебных задач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dirty="0" smtClean="0">
                <a:latin typeface="Arial" pitchFamily="34" charset="0"/>
                <a:cs typeface="Arial" pitchFamily="34" charset="0"/>
              </a:rPr>
              <a:t>Формулирование задач</a:t>
            </a:r>
            <a:endParaRPr lang="ru-RU" sz="4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sz="4000" dirty="0" smtClean="0">
                <a:latin typeface="Arial" pitchFamily="34" charset="0"/>
                <a:cs typeface="Arial" pitchFamily="34" charset="0"/>
              </a:rPr>
              <a:t>Содействовать….</a:t>
            </a:r>
          </a:p>
          <a:p>
            <a:r>
              <a:rPr lang="ru-RU" sz="4000" dirty="0" smtClean="0">
                <a:latin typeface="Arial" pitchFamily="34" charset="0"/>
                <a:cs typeface="Arial" pitchFamily="34" charset="0"/>
              </a:rPr>
              <a:t>Способствовать….</a:t>
            </a:r>
          </a:p>
          <a:p>
            <a:r>
              <a:rPr lang="ru-RU" sz="4000" dirty="0" smtClean="0">
                <a:latin typeface="Arial" pitchFamily="34" charset="0"/>
                <a:cs typeface="Arial" pitchFamily="34" charset="0"/>
              </a:rPr>
              <a:t>Создать условия….</a:t>
            </a:r>
          </a:p>
          <a:p>
            <a:r>
              <a:rPr lang="ru-RU" sz="4000" dirty="0" smtClean="0">
                <a:latin typeface="Arial" pitchFamily="34" charset="0"/>
                <a:cs typeface="Arial" pitchFamily="34" charset="0"/>
              </a:rPr>
              <a:t>Организовать ситуацию…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61662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9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Самооценка</a:t>
            </a:r>
            <a:r>
              <a:rPr lang="ru-RU" sz="3900" dirty="0" smtClean="0"/>
              <a:t> - это </a:t>
            </a:r>
          </a:p>
          <a:p>
            <a:pPr algn="ctr">
              <a:buNone/>
            </a:pPr>
            <a:r>
              <a:rPr lang="ru-RU" sz="3600" dirty="0" smtClean="0"/>
              <a:t>необходимый компонент развития самосознания, т.е. осознание человеком самого себя, своих физических сил, умственных способностей, поступков, мотивов и целей своего поведения, своего отношения к окружающим, к другим людям и самому себе.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2936"/>
            <a:ext cx="8229600" cy="3273227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400" dirty="0" smtClean="0"/>
              <a:t>На этапе усвоения новых знаний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rgbClr val="92D050"/>
                </a:solidFill>
              </a:rPr>
              <a:t>Игра в ассоциации</a:t>
            </a:r>
            <a:endParaRPr lang="ru-RU" dirty="0">
              <a:solidFill>
                <a:srgbClr val="92D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            В одном из своих произведений В. В.Набоков пишет: «В кабинете…нашелся в книжном шкафу великолепный атлас. Балтийское море показалось ему похожим на коленопреклоненную женщину. Италия – на ботфорт, Цейлон – на каплю воды».</a:t>
            </a:r>
          </a:p>
          <a:p>
            <a:pPr>
              <a:buNone/>
            </a:pPr>
            <a:r>
              <a:rPr lang="ru-RU" dirty="0" smtClean="0"/>
              <a:t>Найдите на карте:</a:t>
            </a:r>
          </a:p>
          <a:p>
            <a:pPr>
              <a:buNone/>
            </a:pPr>
            <a:r>
              <a:rPr lang="ru-RU" dirty="0" smtClean="0"/>
              <a:t>- </a:t>
            </a:r>
            <a:r>
              <a:rPr lang="ru-RU" b="1" dirty="0" smtClean="0"/>
              <a:t>Скандинавский полуостров</a:t>
            </a:r>
            <a:endParaRPr lang="ru-RU" dirty="0" smtClean="0"/>
          </a:p>
          <a:p>
            <a:pPr>
              <a:buNone/>
            </a:pPr>
            <a:r>
              <a:rPr lang="ru-RU" b="1" dirty="0" smtClean="0"/>
              <a:t>- полуостров Камчатка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- </a:t>
            </a:r>
            <a:r>
              <a:rPr lang="ru-RU" b="1" dirty="0" smtClean="0"/>
              <a:t>материк Африка  </a:t>
            </a:r>
            <a:endParaRPr lang="ru-RU" dirty="0" smtClean="0"/>
          </a:p>
          <a:p>
            <a:pPr>
              <a:buNone/>
            </a:pPr>
            <a:r>
              <a:rPr lang="ru-RU" b="1" dirty="0" smtClean="0"/>
              <a:t>- озеро Байкал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         Какие образы у вас складываются? Ответы запишите напротив каждого географического объекта.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Text Box 3"/>
          <p:cNvSpPr txBox="1">
            <a:spLocks noChangeArrowheads="1"/>
          </p:cNvSpPr>
          <p:nvPr/>
        </p:nvSpPr>
        <p:spPr bwMode="auto">
          <a:xfrm>
            <a:off x="214282" y="785794"/>
            <a:ext cx="2232025" cy="650875"/>
          </a:xfrm>
          <a:prstGeom prst="rect">
            <a:avLst/>
          </a:prstGeom>
          <a:solidFill>
            <a:srgbClr val="FF7C8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ru-RU" b="1" dirty="0">
                <a:solidFill>
                  <a:srgbClr val="000000"/>
                </a:solidFill>
                <a:cs typeface="Arial" charset="0"/>
              </a:rPr>
              <a:t>Традиционное задание</a:t>
            </a:r>
          </a:p>
        </p:txBody>
      </p:sp>
      <p:sp>
        <p:nvSpPr>
          <p:cNvPr id="16388" name="Text Box 4"/>
          <p:cNvSpPr txBox="1">
            <a:spLocks noChangeArrowheads="1"/>
          </p:cNvSpPr>
          <p:nvPr/>
        </p:nvSpPr>
        <p:spPr bwMode="auto">
          <a:xfrm>
            <a:off x="4357686" y="714356"/>
            <a:ext cx="2665413" cy="650875"/>
          </a:xfrm>
          <a:prstGeom prst="rect">
            <a:avLst/>
          </a:prstGeom>
          <a:solidFill>
            <a:srgbClr val="8DF07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ru-RU" b="1">
                <a:solidFill>
                  <a:srgbClr val="000000"/>
                </a:solidFill>
                <a:cs typeface="Arial" charset="0"/>
              </a:rPr>
              <a:t>Продуктивное задание</a:t>
            </a:r>
          </a:p>
        </p:txBody>
      </p:sp>
      <p:pic>
        <p:nvPicPr>
          <p:cNvPr id="16389" name="Picture 5" descr="PE01832_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38400" y="1465263"/>
            <a:ext cx="1366838" cy="1249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0" name="Picture 6" descr="L3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58063" y="1397000"/>
            <a:ext cx="1246187" cy="1246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9" name="Text Box 9"/>
          <p:cNvSpPr txBox="1">
            <a:spLocks noChangeArrowheads="1"/>
          </p:cNvSpPr>
          <p:nvPr/>
        </p:nvSpPr>
        <p:spPr bwMode="auto">
          <a:xfrm>
            <a:off x="3214688" y="2728913"/>
            <a:ext cx="5821362" cy="2523768"/>
          </a:xfrm>
          <a:prstGeom prst="rect">
            <a:avLst/>
          </a:prstGeom>
          <a:solidFill>
            <a:srgbClr val="CCFF99"/>
          </a:solidFill>
          <a:ln w="38100">
            <a:solidFill>
              <a:srgbClr val="29941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20000"/>
              </a:spcBef>
              <a:buClr>
                <a:srgbClr val="C0504D"/>
              </a:buClr>
              <a:buFont typeface="Wingdings" pitchFamily="2" charset="2"/>
              <a:buNone/>
            </a:pPr>
            <a:r>
              <a:rPr lang="ru-RU" altLang="ru-RU" sz="2800" dirty="0">
                <a:solidFill>
                  <a:srgbClr val="000000"/>
                </a:solidFill>
                <a:latin typeface="Calibri" pitchFamily="34" charset="0"/>
              </a:rPr>
              <a:t>Если бы вы входили в команду Семена Дежнёва, то какое время года вы предложили бы для начала похода? Почему? А если бы вы отправились в Антарктиду?</a:t>
            </a:r>
          </a:p>
          <a:p>
            <a:endParaRPr lang="ru-RU" altLang="ru-RU" dirty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16392" name="Text Box 12"/>
          <p:cNvSpPr txBox="1">
            <a:spLocks noChangeArrowheads="1"/>
          </p:cNvSpPr>
          <p:nvPr/>
        </p:nvSpPr>
        <p:spPr bwMode="auto">
          <a:xfrm>
            <a:off x="0" y="2428868"/>
            <a:ext cx="2935288" cy="1384995"/>
          </a:xfrm>
          <a:prstGeom prst="rect">
            <a:avLst/>
          </a:prstGeom>
          <a:noFill/>
          <a:ln w="38100">
            <a:solidFill>
              <a:srgbClr val="FF330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2800" dirty="0">
                <a:cs typeface="Arial" charset="0"/>
              </a:rPr>
              <a:t>Расскажите о путешествии Семена Дежнева</a:t>
            </a:r>
          </a:p>
        </p:txBody>
      </p:sp>
      <p:sp>
        <p:nvSpPr>
          <p:cNvPr id="16393" name="Прямоугольник 14"/>
          <p:cNvSpPr>
            <a:spLocks noChangeArrowheads="1"/>
          </p:cNvSpPr>
          <p:nvPr/>
        </p:nvSpPr>
        <p:spPr bwMode="auto">
          <a:xfrm>
            <a:off x="1071563" y="4500563"/>
            <a:ext cx="71437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altLang="ru-RU" sz="3600">
              <a:solidFill>
                <a:srgbClr val="FF0000"/>
              </a:solidFill>
              <a:latin typeface="Calibri" pitchFamily="34" charset="0"/>
              <a:cs typeface="Arial" charset="0"/>
            </a:endParaRPr>
          </a:p>
        </p:txBody>
      </p:sp>
      <p:sp>
        <p:nvSpPr>
          <p:cNvPr id="16394" name="Прямоугольник 14"/>
          <p:cNvSpPr>
            <a:spLocks noChangeArrowheads="1"/>
          </p:cNvSpPr>
          <p:nvPr/>
        </p:nvSpPr>
        <p:spPr bwMode="auto">
          <a:xfrm>
            <a:off x="214282" y="5286388"/>
            <a:ext cx="8929718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Arial" charset="0"/>
              <a:buNone/>
            </a:pPr>
            <a:r>
              <a:rPr lang="ru-RU" altLang="ru-RU" sz="3600" i="1" dirty="0">
                <a:latin typeface="Calibri" pitchFamily="34" charset="0"/>
              </a:rPr>
              <a:t>Отрабатывать учебные алгоритмы на материале жизненных ситуаций</a:t>
            </a:r>
          </a:p>
          <a:p>
            <a:endParaRPr lang="ru-RU" altLang="ru-RU" sz="3600" i="1" dirty="0">
              <a:solidFill>
                <a:srgbClr val="C00000"/>
              </a:solidFill>
              <a:latin typeface="Calibri" pitchFamily="34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9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936104"/>
          </a:xfrm>
        </p:spPr>
        <p:txBody>
          <a:bodyPr>
            <a:normAutofit fontScale="90000"/>
          </a:bodyPr>
          <a:lstStyle/>
          <a:p>
            <a:pPr lvl="0"/>
            <a:r>
              <a:rPr lang="ru-RU" dirty="0" smtClean="0">
                <a:solidFill>
                  <a:srgbClr val="92D05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Игра «Найдите на рисунке контуры животных лесов умеренного пояса»</a:t>
            </a:r>
            <a:r>
              <a:rPr lang="ru-RU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endParaRPr lang="ru-RU" dirty="0"/>
          </a:p>
        </p:txBody>
      </p:sp>
      <p:pic>
        <p:nvPicPr>
          <p:cNvPr id="10" name="Содержимое 9" descr="http://pandia.ru/text/78/089/images/image001_272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1700808"/>
            <a:ext cx="6408712" cy="3672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3492" name="Rectangle 4"/>
          <p:cNvSpPr>
            <a:spLocks noChangeArrowheads="1"/>
          </p:cNvSpPr>
          <p:nvPr/>
        </p:nvSpPr>
        <p:spPr bwMode="auto">
          <a:xfrm>
            <a:off x="0" y="5445872"/>
            <a:ext cx="9144000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Письменно перечисли их.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Попробуйте создать аналогичную игру (если учащиеся могут рисовать) для зоны саванн. Работа групповая. Возможно создание игры разными группами учащихся для любой другой природной зоны.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(Регулятивные, </a:t>
            </a:r>
            <a:r>
              <a:rPr kumimoji="0" lang="ru-RU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учебно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– организационные; коммуникативные)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683568" y="1700808"/>
          <a:ext cx="8064893" cy="3312366"/>
        </p:xfrm>
        <a:graphic>
          <a:graphicData uri="http://schemas.openxmlformats.org/drawingml/2006/table">
            <a:tbl>
              <a:tblPr/>
              <a:tblGrid>
                <a:gridCol w="1612810"/>
                <a:gridCol w="1612810"/>
                <a:gridCol w="1612810"/>
                <a:gridCol w="1612810"/>
                <a:gridCol w="1613653"/>
              </a:tblGrid>
              <a:tr h="458444">
                <a:tc>
                  <a:txBody>
                    <a:bodyPr/>
                    <a:lstStyle/>
                    <a:p>
                      <a:pPr marL="17145" marR="1714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Африка</a:t>
                      </a:r>
                      <a:endParaRPr lang="ru-RU" sz="20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0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45844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0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0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145" marR="1714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Титикака</a:t>
                      </a:r>
                      <a:endParaRPr lang="ru-RU" sz="200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60503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145" marR="1714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Г. Косцюшко</a:t>
                      </a:r>
                      <a:endParaRPr lang="ru-RU" sz="20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0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0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0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458444">
                <a:tc>
                  <a:txBody>
                    <a:bodyPr/>
                    <a:lstStyle/>
                    <a:p>
                      <a:pPr marL="17145" marR="1714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Нил</a:t>
                      </a:r>
                      <a:endParaRPr lang="ru-RU" sz="200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0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0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48369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0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145" marR="1714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Аппалачи</a:t>
                      </a:r>
                      <a:endParaRPr lang="ru-RU" sz="20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0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45844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0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145" marR="1714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Франция</a:t>
                      </a:r>
                      <a:endParaRPr lang="ru-RU" sz="20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38986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0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0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0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0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64513" name="Rectangle 1"/>
          <p:cNvSpPr>
            <a:spLocks noChangeArrowheads="1"/>
          </p:cNvSpPr>
          <p:nvPr/>
        </p:nvSpPr>
        <p:spPr bwMode="auto">
          <a:xfrm>
            <a:off x="683568" y="440215"/>
            <a:ext cx="8136904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Внимательно изучите таблицу. На основе ее анализа заполните недостающие географические объекты, а также названия материков, на которых они расположены.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67544" y="5229200"/>
            <a:ext cx="835292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Добавьте по своему усмотрению еще один (отличный от данных) географический объект, характерный для каждой территории.</a:t>
            </a: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i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(познавательные, </a:t>
            </a:r>
            <a:r>
              <a:rPr lang="ru-RU" sz="2400" i="1" dirty="0" err="1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учебно</a:t>
            </a:r>
            <a:r>
              <a:rPr lang="ru-RU" sz="2400" i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– логические)</a:t>
            </a:r>
            <a:endParaRPr lang="ru-RU" sz="24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Прием «</a:t>
            </a:r>
            <a:r>
              <a:rPr lang="ru-RU" b="1" dirty="0" err="1" smtClean="0"/>
              <a:t>Фишбоун</a:t>
            </a:r>
            <a:r>
              <a:rPr lang="ru-RU" b="1" dirty="0" smtClean="0"/>
              <a:t>»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6" name="Picture 2" descr="C:\Users\B52E~1\AppData\Local\Temp\Rar$DI07.617\Фишбун-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928670"/>
            <a:ext cx="8040753" cy="565584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>
                <a:solidFill>
                  <a:srgbClr val="92D050"/>
                </a:solidFill>
              </a:rPr>
              <a:t>Попробуй составить </a:t>
            </a:r>
            <a:r>
              <a:rPr lang="ru-RU" sz="3600" dirty="0" err="1" smtClean="0">
                <a:solidFill>
                  <a:srgbClr val="92D050"/>
                </a:solidFill>
              </a:rPr>
              <a:t>фишбоун</a:t>
            </a:r>
            <a:r>
              <a:rPr lang="ru-RU" sz="3600" dirty="0" smtClean="0">
                <a:solidFill>
                  <a:srgbClr val="92D050"/>
                </a:solidFill>
              </a:rPr>
              <a:t> и представить результат, используя ПОПС- формулу</a:t>
            </a:r>
            <a:endParaRPr lang="ru-RU" sz="3600" dirty="0">
              <a:solidFill>
                <a:srgbClr val="92D05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4294967295"/>
          </p:nvPr>
        </p:nvSpPr>
        <p:spPr>
          <a:xfrm>
            <a:off x="107504" y="1052736"/>
            <a:ext cx="8715375" cy="6645399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sz="4000" dirty="0" smtClean="0"/>
          </a:p>
          <a:p>
            <a:pPr>
              <a:buNone/>
            </a:pPr>
            <a:r>
              <a:rPr lang="ru-RU" sz="4000" dirty="0" smtClean="0"/>
              <a:t>Соленость Красного моря-42°/₀₀ </a:t>
            </a:r>
          </a:p>
          <a:p>
            <a:pPr algn="ctr">
              <a:buNone/>
            </a:pPr>
            <a:endParaRPr lang="ru-RU" sz="4000" dirty="0" smtClean="0"/>
          </a:p>
          <a:p>
            <a:pPr algn="ctr">
              <a:buNone/>
            </a:pPr>
            <a:r>
              <a:rPr lang="ru-RU" sz="8800" dirty="0" smtClean="0"/>
              <a:t>?</a:t>
            </a:r>
          </a:p>
          <a:p>
            <a:pPr algn="ctr">
              <a:buNone/>
            </a:pPr>
            <a:endParaRPr lang="ru-RU" sz="4000" dirty="0" smtClean="0"/>
          </a:p>
          <a:p>
            <a:pPr algn="ctr">
              <a:buNone/>
            </a:pPr>
            <a:r>
              <a:rPr lang="ru-RU" sz="4000" dirty="0" smtClean="0"/>
              <a:t>              Соленость Черного моря-18 °/₀₀ 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xmlns="" val="1498986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714876" y="500043"/>
            <a:ext cx="3743324" cy="3100408"/>
          </a:xfrm>
        </p:spPr>
        <p:txBody>
          <a:bodyPr/>
          <a:lstStyle/>
          <a:p>
            <a:r>
              <a:rPr lang="ru-RU" dirty="0" smtClean="0"/>
              <a:t>Потерянное имя …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0" y="3886200"/>
            <a:ext cx="4286280" cy="2543196"/>
          </a:xfrm>
        </p:spPr>
        <p:txBody>
          <a:bodyPr/>
          <a:lstStyle/>
          <a:p>
            <a:r>
              <a:rPr lang="ru-RU" b="1" dirty="0" smtClean="0"/>
              <a:t>В его имени есть буква</a:t>
            </a:r>
          </a:p>
          <a:p>
            <a:r>
              <a:rPr lang="ru-RU" b="1" dirty="0" smtClean="0"/>
              <a:t>«М»</a:t>
            </a:r>
            <a:endParaRPr lang="ru-RU" b="1" dirty="0"/>
          </a:p>
        </p:txBody>
      </p:sp>
      <p:pic>
        <p:nvPicPr>
          <p:cNvPr id="4" name="Picture 2" descr="C:\Users\юзер\Pictures\250x316xJames_Cook_jpg_pagespeed_ic_1ZhOMlBq6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285728"/>
            <a:ext cx="4155268" cy="5252260"/>
          </a:xfrm>
          <a:prstGeom prst="rect">
            <a:avLst/>
          </a:prstGeom>
          <a:noFill/>
        </p:spPr>
      </p:pic>
      <p:sp>
        <p:nvSpPr>
          <p:cNvPr id="5" name="Скругленный прямоугольник 4"/>
          <p:cNvSpPr/>
          <p:nvPr/>
        </p:nvSpPr>
        <p:spPr>
          <a:xfrm>
            <a:off x="357158" y="642918"/>
            <a:ext cx="4071966" cy="4857784"/>
          </a:xfrm>
          <a:prstGeom prst="roundRect">
            <a:avLst/>
          </a:prstGeom>
          <a:solidFill>
            <a:schemeClr val="bg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C:\Users\юзер\Pictures\1384846011-04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14" y="257175"/>
            <a:ext cx="7143800" cy="63436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1472" y="5572140"/>
            <a:ext cx="8286808" cy="1285860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Из его бортового журнала европейцы впервые узнали как выглядит </a:t>
            </a:r>
            <a:r>
              <a:rPr lang="ru-RU" b="1" dirty="0" smtClean="0"/>
              <a:t>кенгуру.</a:t>
            </a:r>
          </a:p>
          <a:p>
            <a:r>
              <a:rPr lang="ru-RU" dirty="0" smtClean="0"/>
              <a:t>Рисунок ………,был опубликован в известном британском   издании на его родине</a:t>
            </a:r>
            <a:endParaRPr lang="ru-RU" dirty="0"/>
          </a:p>
        </p:txBody>
      </p:sp>
      <p:pic>
        <p:nvPicPr>
          <p:cNvPr id="1028" name="Picture 4" descr="C:\Users\юзер\Pictures\250x244x250px-ConsulterElementNum_jpg_pagespeed_ic_vuCWfn3XX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57356" y="219434"/>
            <a:ext cx="5572164" cy="543843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14348" y="1000108"/>
            <a:ext cx="764386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/>
              <a:t>Одним из требований к уроку по ФГОС является то, как организовал учитель в течение урока самооценку учащимися собственной деятельности, рефлексирование деятельности по выполнению учебной задачи. </a:t>
            </a:r>
          </a:p>
          <a:p>
            <a:endParaRPr lang="ru-RU" sz="2800" dirty="0" smtClean="0"/>
          </a:p>
          <a:p>
            <a:pPr algn="ctr"/>
            <a:r>
              <a:rPr lang="ru-RU" sz="2800" dirty="0" smtClean="0"/>
              <a:t>Проблема возникновения и развития самооценки является одной из центральных проблем становления личности ребенка.</a:t>
            </a:r>
            <a:r>
              <a:rPr lang="ru-RU" sz="2800" b="1" dirty="0" smtClean="0"/>
              <a:t> 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10" descr="дом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14" y="1262838"/>
            <a:ext cx="6215106" cy="56557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F:\mota_ru_1091425-1024x6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214290"/>
            <a:ext cx="6877064" cy="4029530"/>
          </a:xfrm>
          <a:prstGeom prst="rect">
            <a:avLst/>
          </a:prstGeom>
          <a:noFill/>
        </p:spPr>
      </p:pic>
      <p:pic>
        <p:nvPicPr>
          <p:cNvPr id="2051" name="Picture 3" descr="F:\053cc2319c9a9312c8b9aa7e4cb2f26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9124" y="3232546"/>
            <a:ext cx="4548193" cy="34111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357166"/>
            <a:ext cx="8929718" cy="1428760"/>
          </a:xfrm>
        </p:spPr>
        <p:txBody>
          <a:bodyPr>
            <a:noAutofit/>
          </a:bodyPr>
          <a:lstStyle/>
          <a:p>
            <a:r>
              <a:rPr lang="ru-RU" sz="2800" b="1" dirty="0" smtClean="0"/>
              <a:t>Джеймс Кук— </a:t>
            </a:r>
            <a:br>
              <a:rPr lang="ru-RU" sz="2800" b="1" dirty="0" smtClean="0"/>
            </a:br>
            <a:r>
              <a:rPr lang="ru-RU" sz="2400" b="1" dirty="0" smtClean="0"/>
              <a:t>британский мореплаватель, крупнейший исследователь Океании, первый исследователь антарктических морей.</a:t>
            </a:r>
            <a:r>
              <a:rPr lang="ru-RU" sz="2800" b="1" dirty="0" smtClean="0"/>
              <a:t/>
            </a:r>
            <a:br>
              <a:rPr lang="ru-RU" sz="2800" b="1" dirty="0" smtClean="0"/>
            </a:br>
            <a:endParaRPr lang="ru-RU" sz="2800" dirty="0"/>
          </a:p>
        </p:txBody>
      </p:sp>
      <p:pic>
        <p:nvPicPr>
          <p:cNvPr id="2050" name="Picture 2" descr="C:\Users\юзер\Pictures\250x316xJames_Cook_jpg_pagespeed_ic_1ZhOMlBq6G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0298" y="1605740"/>
            <a:ext cx="4155268" cy="52522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pPr algn="ctr">
              <a:buNone/>
            </a:pPr>
            <a:r>
              <a:rPr lang="ru-RU" sz="4400" dirty="0" smtClean="0"/>
              <a:t>На этапе первичного закрепления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Цветок лотоса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083188"/>
          </a:xfrm>
        </p:spPr>
        <p:txBody>
          <a:bodyPr/>
          <a:lstStyle/>
          <a:p>
            <a:r>
              <a:rPr lang="ru-RU" dirty="0" smtClean="0">
                <a:solidFill>
                  <a:srgbClr val="92D050"/>
                </a:solidFill>
              </a:rPr>
              <a:t>Проблема </a:t>
            </a:r>
            <a:br>
              <a:rPr lang="ru-RU" dirty="0" smtClean="0">
                <a:solidFill>
                  <a:srgbClr val="92D050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«Вы заблудились в лесу, компаса нет, небо закрыто тучами. Как определить, где север»</a:t>
            </a:r>
            <a:r>
              <a:rPr lang="ru-RU" dirty="0" smtClean="0">
                <a:solidFill>
                  <a:srgbClr val="92D050"/>
                </a:solidFill>
              </a:rPr>
              <a:t/>
            </a:r>
            <a:br>
              <a:rPr lang="ru-RU" dirty="0" smtClean="0">
                <a:solidFill>
                  <a:srgbClr val="92D050"/>
                </a:solidFill>
              </a:rPr>
            </a:br>
            <a:endParaRPr lang="ru-RU" dirty="0">
              <a:solidFill>
                <a:srgbClr val="92D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500034" y="1397000"/>
          <a:ext cx="8143932" cy="496095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14644"/>
                <a:gridCol w="2714644"/>
                <a:gridCol w="2714644"/>
              </a:tblGrid>
              <a:tr h="1653653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Путь решения</a:t>
                      </a:r>
                      <a:r>
                        <a:rPr lang="ru-RU" sz="2800" baseline="0" dirty="0" smtClean="0"/>
                        <a:t> проблемы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dirty="0" smtClean="0"/>
                        <a:t>Путь решения</a:t>
                      </a:r>
                      <a:r>
                        <a:rPr lang="ru-RU" sz="2800" baseline="0" dirty="0" smtClean="0"/>
                        <a:t> проблемы</a:t>
                      </a:r>
                      <a:endParaRPr lang="ru-RU" sz="2800" dirty="0" smtClean="0"/>
                    </a:p>
                    <a:p>
                      <a:pPr algn="ctr"/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dirty="0" smtClean="0"/>
                        <a:t>Путь решения</a:t>
                      </a:r>
                      <a:r>
                        <a:rPr lang="ru-RU" sz="2800" baseline="0" dirty="0" smtClean="0"/>
                        <a:t> проблемы</a:t>
                      </a:r>
                      <a:endParaRPr lang="ru-RU" sz="2800" dirty="0" smtClean="0"/>
                    </a:p>
                    <a:p>
                      <a:pPr algn="ctr"/>
                      <a:endParaRPr lang="ru-RU" sz="2800" dirty="0"/>
                    </a:p>
                  </a:txBody>
                  <a:tcPr/>
                </a:tc>
              </a:tr>
              <a:tr h="165365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dirty="0" smtClean="0"/>
                        <a:t>Путь решения</a:t>
                      </a:r>
                      <a:r>
                        <a:rPr lang="ru-RU" sz="2800" baseline="0" dirty="0" smtClean="0"/>
                        <a:t> проблемы</a:t>
                      </a:r>
                      <a:endParaRPr lang="ru-RU" sz="2800" dirty="0" smtClean="0"/>
                    </a:p>
                    <a:p>
                      <a:pPr algn="ctr"/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Проблема 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dirty="0" smtClean="0"/>
                        <a:t>Путь решения</a:t>
                      </a:r>
                      <a:r>
                        <a:rPr lang="ru-RU" sz="2800" baseline="0" dirty="0" smtClean="0"/>
                        <a:t> проблемы</a:t>
                      </a:r>
                      <a:endParaRPr lang="ru-RU" sz="2800" dirty="0" smtClean="0"/>
                    </a:p>
                    <a:p>
                      <a:pPr algn="ctr"/>
                      <a:endParaRPr lang="ru-RU" sz="2800" dirty="0"/>
                    </a:p>
                  </a:txBody>
                  <a:tcPr/>
                </a:tc>
              </a:tr>
              <a:tr h="165365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dirty="0" smtClean="0"/>
                        <a:t>Путь решения</a:t>
                      </a:r>
                      <a:r>
                        <a:rPr lang="ru-RU" sz="2800" baseline="0" dirty="0" smtClean="0"/>
                        <a:t> проблемы</a:t>
                      </a:r>
                      <a:endParaRPr lang="ru-RU" sz="2800" dirty="0" smtClean="0"/>
                    </a:p>
                    <a:p>
                      <a:pPr algn="ctr"/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dirty="0" smtClean="0"/>
                        <a:t>Путь решения</a:t>
                      </a:r>
                      <a:r>
                        <a:rPr lang="ru-RU" sz="2800" baseline="0" dirty="0" smtClean="0"/>
                        <a:t> проблемы</a:t>
                      </a:r>
                      <a:endParaRPr lang="ru-RU" sz="2800" dirty="0" smtClean="0"/>
                    </a:p>
                    <a:p>
                      <a:pPr algn="ctr"/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dirty="0" smtClean="0"/>
                        <a:t>Путь решения</a:t>
                      </a:r>
                      <a:r>
                        <a:rPr lang="ru-RU" sz="2800" baseline="0" dirty="0" smtClean="0"/>
                        <a:t> проблемы</a:t>
                      </a:r>
                      <a:endParaRPr lang="ru-RU" sz="2800" dirty="0" smtClean="0"/>
                    </a:p>
                    <a:p>
                      <a:pPr algn="ctr"/>
                      <a:endParaRPr lang="ru-RU" sz="28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500034" y="1397000"/>
          <a:ext cx="8143932" cy="496095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14644"/>
                <a:gridCol w="2714644"/>
                <a:gridCol w="2714644"/>
              </a:tblGrid>
              <a:tr h="1653653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Путь решения</a:t>
                      </a:r>
                      <a:r>
                        <a:rPr lang="ru-RU" sz="2800" baseline="0" dirty="0" smtClean="0"/>
                        <a:t> проблемы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dirty="0" smtClean="0"/>
                        <a:t>Путь решения</a:t>
                      </a:r>
                      <a:r>
                        <a:rPr lang="ru-RU" sz="2800" baseline="0" dirty="0" smtClean="0"/>
                        <a:t> проблемы</a:t>
                      </a:r>
                      <a:endParaRPr lang="ru-RU" sz="2800" dirty="0" smtClean="0"/>
                    </a:p>
                    <a:p>
                      <a:pPr algn="ctr"/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dirty="0" smtClean="0"/>
                        <a:t>Путь решения</a:t>
                      </a:r>
                      <a:r>
                        <a:rPr lang="ru-RU" sz="2800" baseline="0" dirty="0" smtClean="0"/>
                        <a:t> проблемы</a:t>
                      </a:r>
                      <a:endParaRPr lang="ru-RU" sz="2800" dirty="0" smtClean="0"/>
                    </a:p>
                    <a:p>
                      <a:pPr algn="ctr"/>
                      <a:endParaRPr lang="ru-RU" sz="2800" dirty="0"/>
                    </a:p>
                  </a:txBody>
                  <a:tcPr/>
                </a:tc>
              </a:tr>
              <a:tr h="165365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dirty="0" smtClean="0"/>
                        <a:t>Путь решения</a:t>
                      </a:r>
                      <a:r>
                        <a:rPr lang="ru-RU" sz="2800" baseline="0" dirty="0" smtClean="0"/>
                        <a:t> проблемы</a:t>
                      </a:r>
                      <a:endParaRPr lang="ru-RU" sz="2800" dirty="0" smtClean="0"/>
                    </a:p>
                    <a:p>
                      <a:pPr algn="ctr"/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rgbClr val="FF0000"/>
                          </a:solidFill>
                        </a:rPr>
                        <a:t>Определить</a:t>
                      </a:r>
                      <a:r>
                        <a:rPr lang="ru-RU" sz="2800" baseline="0" dirty="0" smtClean="0">
                          <a:solidFill>
                            <a:srgbClr val="FF0000"/>
                          </a:solidFill>
                        </a:rPr>
                        <a:t> направление на север</a:t>
                      </a:r>
                      <a:endParaRPr lang="ru-RU" sz="28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dirty="0" smtClean="0"/>
                        <a:t>Путь решения</a:t>
                      </a:r>
                      <a:r>
                        <a:rPr lang="ru-RU" sz="2800" baseline="0" dirty="0" smtClean="0"/>
                        <a:t> проблемы</a:t>
                      </a:r>
                      <a:endParaRPr lang="ru-RU" sz="2800" dirty="0" smtClean="0"/>
                    </a:p>
                    <a:p>
                      <a:pPr algn="ctr"/>
                      <a:endParaRPr lang="ru-RU" sz="2800" dirty="0"/>
                    </a:p>
                  </a:txBody>
                  <a:tcPr/>
                </a:tc>
              </a:tr>
              <a:tr h="165365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dirty="0" smtClean="0"/>
                        <a:t>Путь решения</a:t>
                      </a:r>
                      <a:r>
                        <a:rPr lang="ru-RU" sz="2800" baseline="0" dirty="0" smtClean="0"/>
                        <a:t> проблемы</a:t>
                      </a:r>
                      <a:endParaRPr lang="ru-RU" sz="2800" dirty="0" smtClean="0"/>
                    </a:p>
                    <a:p>
                      <a:pPr algn="ctr"/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dirty="0" smtClean="0"/>
                        <a:t>Путь решения</a:t>
                      </a:r>
                      <a:r>
                        <a:rPr lang="ru-RU" sz="2800" baseline="0" dirty="0" smtClean="0"/>
                        <a:t> проблемы</a:t>
                      </a:r>
                      <a:endParaRPr lang="ru-RU" sz="2800" dirty="0" smtClean="0"/>
                    </a:p>
                    <a:p>
                      <a:pPr algn="ctr"/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dirty="0" smtClean="0"/>
                        <a:t>Путь решения</a:t>
                      </a:r>
                      <a:r>
                        <a:rPr lang="ru-RU" sz="2800" baseline="0" dirty="0" smtClean="0"/>
                        <a:t> проблемы</a:t>
                      </a:r>
                      <a:endParaRPr lang="ru-RU" sz="2800" dirty="0" smtClean="0"/>
                    </a:p>
                    <a:p>
                      <a:pPr algn="ctr"/>
                      <a:endParaRPr lang="ru-RU" sz="28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43117"/>
            <a:ext cx="7772400" cy="1857387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/>
              <a:t>На этапе рефлексии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4294967295"/>
          </p:nvPr>
        </p:nvSpPr>
        <p:spPr>
          <a:xfrm>
            <a:off x="1371600" y="2906713"/>
            <a:ext cx="7129490" cy="1500187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400" dirty="0" smtClean="0"/>
              <a:t>Фотоальбом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FFFF00"/>
                </a:solidFill>
              </a:rPr>
              <a:t>Основные функции самооценки:</a:t>
            </a:r>
            <a:endParaRPr lang="ru-RU" sz="3600" dirty="0">
              <a:solidFill>
                <a:srgbClr val="FFFF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ru-RU" sz="2800" dirty="0" smtClean="0"/>
              <a:t>констатирующая </a:t>
            </a:r>
            <a:r>
              <a:rPr lang="ru-RU" sz="2800" dirty="0"/>
              <a:t>– на основе самоконтроля (что из изученного материала я знаю хорошо, а что недостаточно</a:t>
            </a:r>
            <a:r>
              <a:rPr lang="ru-RU" sz="2800" dirty="0" smtClean="0"/>
              <a:t>?);</a:t>
            </a:r>
          </a:p>
          <a:p>
            <a:pPr>
              <a:buFontTx/>
              <a:buChar char="-"/>
            </a:pPr>
            <a:r>
              <a:rPr lang="ru-RU" sz="2800" dirty="0" smtClean="0"/>
              <a:t>мобилизационно-побудительная </a:t>
            </a:r>
            <a:r>
              <a:rPr lang="ru-RU" sz="2800" dirty="0"/>
              <a:t>(мне многое удалось в работе, но в этом вопросе я разобрался не до конца</a:t>
            </a:r>
            <a:r>
              <a:rPr lang="ru-RU" sz="2800" dirty="0" smtClean="0"/>
              <a:t>);</a:t>
            </a:r>
          </a:p>
          <a:p>
            <a:pPr>
              <a:buFontTx/>
              <a:buChar char="-"/>
            </a:pPr>
            <a:r>
              <a:rPr lang="ru-RU" sz="2800" dirty="0" smtClean="0"/>
              <a:t>проектировочная </a:t>
            </a:r>
            <a:r>
              <a:rPr lang="ru-RU" sz="2800" dirty="0"/>
              <a:t>(чтобы не испытывать затруднений в дальнейшей работе, я обязательно должен повторить…).</a:t>
            </a:r>
          </a:p>
        </p:txBody>
      </p:sp>
    </p:spTree>
    <p:extLst>
      <p:ext uri="{BB962C8B-B14F-4D97-AF65-F5344CB8AC3E}">
        <p14:creationId xmlns:p14="http://schemas.microsoft.com/office/powerpoint/2010/main" xmlns="" val="39020868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4" descr="куз креп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571768" cy="2821542"/>
          </a:xfrm>
          <a:prstGeom prst="rect">
            <a:avLst/>
          </a:prstGeom>
        </p:spPr>
      </p:pic>
      <p:pic>
        <p:nvPicPr>
          <p:cNvPr id="5" name="Содержимое 8" descr="Zolotaya-SHoriya-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71736" y="381320"/>
            <a:ext cx="2301405" cy="2690489"/>
          </a:xfrm>
          <a:prstGeom prst="rect">
            <a:avLst/>
          </a:prstGeom>
        </p:spPr>
      </p:pic>
      <p:pic>
        <p:nvPicPr>
          <p:cNvPr id="6" name="Содержимое 3" descr="Mariinsk-muzej-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42844" y="3143248"/>
            <a:ext cx="3500462" cy="2323431"/>
          </a:xfrm>
          <a:prstGeom prst="rect">
            <a:avLst/>
          </a:prstGeom>
        </p:spPr>
      </p:pic>
      <p:pic>
        <p:nvPicPr>
          <p:cNvPr id="7" name="Содержимое 3" descr="Pamyat-shahteram-Kuzbassa-1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786578" y="142852"/>
            <a:ext cx="2182480" cy="2905132"/>
          </a:xfrm>
          <a:prstGeom prst="rect">
            <a:avLst/>
          </a:prstGeom>
        </p:spPr>
      </p:pic>
      <p:pic>
        <p:nvPicPr>
          <p:cNvPr id="8" name="Содержимое 3" descr="Azasskaya-peshhera-2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500694" y="3143248"/>
            <a:ext cx="3477024" cy="2333952"/>
          </a:xfrm>
          <a:prstGeom prst="rect">
            <a:avLst/>
          </a:prstGeom>
        </p:spPr>
      </p:pic>
      <p:pic>
        <p:nvPicPr>
          <p:cNvPr id="9" name="Содержимое 6" descr="Tomskaya-Pisanitsa-5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072066" y="500042"/>
            <a:ext cx="2029644" cy="2196462"/>
          </a:xfrm>
          <a:prstGeom prst="rect">
            <a:avLst/>
          </a:prstGeom>
        </p:spPr>
      </p:pic>
      <p:pic>
        <p:nvPicPr>
          <p:cNvPr id="10" name="Содержимое 5" descr="под зубья2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3071802" y="4434699"/>
            <a:ext cx="3357586" cy="2423301"/>
          </a:xfrm>
          <a:prstGeom prst="rect">
            <a:avLst/>
          </a:prstGeom>
        </p:spPr>
      </p:pic>
      <p:sp>
        <p:nvSpPr>
          <p:cNvPr id="11" name="Скругленный прямоугольник 10"/>
          <p:cNvSpPr/>
          <p:nvPr/>
        </p:nvSpPr>
        <p:spPr>
          <a:xfrm>
            <a:off x="3071802" y="3000372"/>
            <a:ext cx="2786082" cy="1500198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Название  страницы фотоальбома?</a:t>
            </a:r>
            <a:endParaRPr lang="ru-RU" sz="28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571480"/>
            <a:ext cx="9144000" cy="6134120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     Анкета обратной связи</a:t>
            </a:r>
            <a:endParaRPr lang="ru-RU" dirty="0"/>
          </a:p>
          <a:p>
            <a:pPr>
              <a:buFont typeface="Wingdings" pitchFamily="2" charset="2"/>
              <a:buNone/>
            </a:pPr>
            <a:r>
              <a:rPr lang="ru-RU" sz="2400" dirty="0"/>
              <a:t>1. На уроке я работал                                   </a:t>
            </a:r>
            <a:r>
              <a:rPr lang="ru-RU" sz="2400" dirty="0" smtClean="0"/>
              <a:t> активно </a:t>
            </a:r>
            <a:r>
              <a:rPr lang="en-US" sz="2400" dirty="0"/>
              <a:t>/</a:t>
            </a:r>
            <a:r>
              <a:rPr lang="ru-RU" sz="2400" dirty="0"/>
              <a:t> пассивно</a:t>
            </a:r>
          </a:p>
          <a:p>
            <a:pPr>
              <a:buFont typeface="Wingdings" pitchFamily="2" charset="2"/>
              <a:buNone/>
            </a:pPr>
            <a:r>
              <a:rPr lang="ru-RU" sz="2400" dirty="0"/>
              <a:t>2. Своей работой на уроке я                        доволен </a:t>
            </a:r>
            <a:r>
              <a:rPr lang="en-US" sz="2400" dirty="0"/>
              <a:t>/</a:t>
            </a:r>
            <a:r>
              <a:rPr lang="ru-RU" sz="2400" dirty="0"/>
              <a:t> не доволен</a:t>
            </a:r>
          </a:p>
          <a:p>
            <a:pPr>
              <a:buFont typeface="Wingdings" pitchFamily="2" charset="2"/>
              <a:buNone/>
            </a:pPr>
            <a:r>
              <a:rPr lang="ru-RU" sz="2400" dirty="0"/>
              <a:t>3. Урок для меня показался                         коротким </a:t>
            </a:r>
            <a:r>
              <a:rPr lang="en-US" sz="2400" dirty="0"/>
              <a:t>/</a:t>
            </a:r>
            <a:r>
              <a:rPr lang="ru-RU" sz="2400" dirty="0"/>
              <a:t> длинным</a:t>
            </a:r>
          </a:p>
          <a:p>
            <a:pPr>
              <a:buFont typeface="Wingdings" pitchFamily="2" charset="2"/>
              <a:buNone/>
            </a:pPr>
            <a:r>
              <a:rPr lang="ru-RU" sz="2400" dirty="0"/>
              <a:t>4. За урок я                                                    </a:t>
            </a:r>
            <a:r>
              <a:rPr lang="ru-RU" sz="2400" dirty="0" smtClean="0"/>
              <a:t>   не </a:t>
            </a:r>
            <a:r>
              <a:rPr lang="ru-RU" sz="2400" dirty="0"/>
              <a:t>устал </a:t>
            </a:r>
            <a:r>
              <a:rPr lang="en-US" sz="2400" dirty="0"/>
              <a:t>/</a:t>
            </a:r>
            <a:r>
              <a:rPr lang="ru-RU" sz="2400" dirty="0"/>
              <a:t> устал</a:t>
            </a:r>
          </a:p>
          <a:p>
            <a:pPr>
              <a:buFont typeface="Wingdings" pitchFamily="2" charset="2"/>
              <a:buNone/>
            </a:pPr>
            <a:r>
              <a:rPr lang="ru-RU" sz="2400" dirty="0"/>
              <a:t>5. Мое настроение                                        стало лучше </a:t>
            </a:r>
            <a:r>
              <a:rPr lang="en-US" sz="2400" dirty="0"/>
              <a:t>/</a:t>
            </a:r>
            <a:r>
              <a:rPr lang="ru-RU" sz="2400" dirty="0"/>
              <a:t>стало хуже</a:t>
            </a:r>
          </a:p>
          <a:p>
            <a:pPr>
              <a:buFont typeface="Wingdings" pitchFamily="2" charset="2"/>
              <a:buNone/>
            </a:pPr>
            <a:r>
              <a:rPr lang="ru-RU" sz="2400" dirty="0"/>
              <a:t>6. Материал урока мне был                         понятен </a:t>
            </a:r>
            <a:r>
              <a:rPr lang="en-US" sz="2400" dirty="0"/>
              <a:t>/</a:t>
            </a:r>
            <a:r>
              <a:rPr lang="ru-RU" sz="2400" dirty="0"/>
              <a:t> не понятен</a:t>
            </a:r>
          </a:p>
          <a:p>
            <a:pPr>
              <a:buFont typeface="Wingdings" pitchFamily="2" charset="2"/>
              <a:buNone/>
            </a:pPr>
            <a:r>
              <a:rPr lang="ru-RU" sz="2400" dirty="0"/>
              <a:t>                                                                      </a:t>
            </a:r>
            <a:r>
              <a:rPr lang="ru-RU" sz="2400" dirty="0" smtClean="0"/>
              <a:t>      </a:t>
            </a:r>
            <a:r>
              <a:rPr lang="ru-RU" sz="2400" dirty="0"/>
              <a:t>полезен </a:t>
            </a:r>
            <a:r>
              <a:rPr lang="en-US" sz="2400" dirty="0"/>
              <a:t>/</a:t>
            </a:r>
            <a:r>
              <a:rPr lang="ru-RU" sz="2400" dirty="0"/>
              <a:t> бесполезен</a:t>
            </a:r>
          </a:p>
          <a:p>
            <a:pPr>
              <a:buFont typeface="Wingdings" pitchFamily="2" charset="2"/>
              <a:buNone/>
            </a:pPr>
            <a:r>
              <a:rPr lang="ru-RU" sz="2400" dirty="0"/>
              <a:t>                                                                       </a:t>
            </a:r>
            <a:r>
              <a:rPr lang="ru-RU" sz="2400" dirty="0" smtClean="0"/>
              <a:t>      интересен </a:t>
            </a:r>
            <a:r>
              <a:rPr lang="en-US" sz="2400" dirty="0"/>
              <a:t>/</a:t>
            </a:r>
            <a:r>
              <a:rPr lang="ru-RU" sz="2400" dirty="0"/>
              <a:t> скучен</a:t>
            </a:r>
          </a:p>
          <a:p>
            <a:pPr>
              <a:buFont typeface="Wingdings" pitchFamily="2" charset="2"/>
              <a:buNone/>
            </a:pPr>
            <a:r>
              <a:rPr lang="ru-RU" sz="2400" dirty="0"/>
              <a:t>7. Домашнее задание мне кажется           </a:t>
            </a:r>
            <a:r>
              <a:rPr lang="ru-RU" sz="2400" dirty="0" smtClean="0"/>
              <a:t>легким </a:t>
            </a:r>
            <a:r>
              <a:rPr lang="en-US" sz="2400" dirty="0"/>
              <a:t>/</a:t>
            </a:r>
            <a:r>
              <a:rPr lang="ru-RU" sz="2400" dirty="0"/>
              <a:t> трудным</a:t>
            </a:r>
          </a:p>
          <a:p>
            <a:pPr>
              <a:buFont typeface="Wingdings" pitchFamily="2" charset="2"/>
              <a:buNone/>
            </a:pPr>
            <a:r>
              <a:rPr lang="ru-RU" sz="2400" dirty="0"/>
              <a:t>                                                                   </a:t>
            </a:r>
            <a:r>
              <a:rPr lang="ru-RU" sz="2400" dirty="0" smtClean="0"/>
              <a:t>         интересным</a:t>
            </a:r>
            <a:r>
              <a:rPr lang="en-US" sz="2400" dirty="0"/>
              <a:t>/</a:t>
            </a:r>
            <a:r>
              <a:rPr lang="ru-RU" sz="2400" dirty="0"/>
              <a:t>не интересным</a:t>
            </a:r>
          </a:p>
          <a:p>
            <a:pPr>
              <a:buFont typeface="Wingdings" pitchFamily="2" charset="2"/>
              <a:buNone/>
            </a:pP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357158" y="500042"/>
            <a:ext cx="8358246" cy="50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BE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Прием “Незаконченных фраз”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BE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Что для Вас было: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BE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самое понятное...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BE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самое полезное...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BE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самое новое...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BE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самое насыщенное..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BE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самое бесполезное...</a:t>
            </a:r>
            <a:endParaRPr kumimoji="0" lang="nl-BE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Оценка </a:t>
            </a:r>
            <a:r>
              <a:rPr lang="ru-RU" dirty="0" err="1" smtClean="0"/>
              <a:t>психо-эмоционального</a:t>
            </a:r>
            <a:r>
              <a:rPr lang="ru-RU" dirty="0" smtClean="0"/>
              <a:t> состояния на разных этапах урока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dirty="0" err="1" smtClean="0"/>
              <a:t>Расскрась</a:t>
            </a:r>
            <a:r>
              <a:rPr lang="ru-RU" sz="4400" dirty="0" smtClean="0"/>
              <a:t>  контур Африки любым цветом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Рефлексия.</a:t>
            </a:r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ru-RU" sz="2800" dirty="0"/>
              <a:t>Выберите 1 фразу для соседа по парте:</a:t>
            </a:r>
          </a:p>
          <a:p>
            <a:pPr>
              <a:lnSpc>
                <a:spcPct val="90000"/>
              </a:lnSpc>
              <a:buFontTx/>
              <a:buChar char="-"/>
            </a:pPr>
            <a:r>
              <a:rPr lang="ru-RU" sz="2800" i="1" dirty="0"/>
              <a:t>ты молодец,</a:t>
            </a:r>
          </a:p>
          <a:p>
            <a:pPr>
              <a:lnSpc>
                <a:spcPct val="90000"/>
              </a:lnSpc>
              <a:buFontTx/>
              <a:buChar char="-"/>
            </a:pPr>
            <a:r>
              <a:rPr lang="ru-RU" sz="2800" i="1" dirty="0"/>
              <a:t>я доволен твоей работой на уроке,</a:t>
            </a:r>
          </a:p>
          <a:p>
            <a:pPr>
              <a:lnSpc>
                <a:spcPct val="90000"/>
              </a:lnSpc>
              <a:buFontTx/>
              <a:buChar char="-"/>
            </a:pPr>
            <a:r>
              <a:rPr lang="ru-RU" sz="2800" i="1" dirty="0"/>
              <a:t>ты мог бы поработать лучше.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2800" i="1" dirty="0"/>
              <a:t>  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2800" dirty="0"/>
              <a:t>    «Острова». У каждого ученика карта настроения. Поставьте знак, на каком из островов вы сегодня побывали: о-в Страха, Познания, Уверенности, Скуки, Мечты, Будущего, Радости.</a:t>
            </a:r>
          </a:p>
          <a:p>
            <a:pPr>
              <a:lnSpc>
                <a:spcPct val="90000"/>
              </a:lnSpc>
              <a:buFontTx/>
              <a:buNone/>
            </a:pP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00043"/>
            <a:ext cx="7772400" cy="3100408"/>
          </a:xfrm>
        </p:spPr>
        <p:txBody>
          <a:bodyPr>
            <a:noAutofit/>
          </a:bodyPr>
          <a:lstStyle/>
          <a:p>
            <a:r>
              <a:rPr lang="ru-RU" sz="4800" dirty="0" smtClean="0"/>
              <a:t>«Самого большого успеха добивались те, кто, поняв проблему, превращали ее в возможность» </a:t>
            </a:r>
            <a:br>
              <a:rPr lang="ru-RU" sz="4800" dirty="0" smtClean="0"/>
            </a:br>
            <a:r>
              <a:rPr lang="ru-RU" sz="4800" dirty="0" smtClean="0"/>
              <a:t>             </a:t>
            </a:r>
            <a:r>
              <a:rPr lang="ru-RU" sz="4800" dirty="0" smtClean="0">
                <a:hlinkClick r:id="rId2" action="ppaction://hlinkfile"/>
              </a:rPr>
              <a:t>Джозеф </a:t>
            </a:r>
            <a:r>
              <a:rPr lang="ru-RU" sz="4800" dirty="0" err="1" smtClean="0">
                <a:hlinkClick r:id="rId2" action="ppaction://hlinkfile"/>
              </a:rPr>
              <a:t>Шугерман</a:t>
            </a:r>
            <a:endParaRPr lang="ru-RU" sz="4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143248"/>
            <a:ext cx="6400800" cy="1928826"/>
          </a:xfrm>
        </p:spPr>
        <p:txBody>
          <a:bodyPr>
            <a:normAutofit/>
          </a:bodyPr>
          <a:lstStyle/>
          <a:p>
            <a:pPr algn="r"/>
            <a:endParaRPr lang="ru-RU" sz="3600" dirty="0" smtClean="0">
              <a:solidFill>
                <a:schemeClr val="tx1"/>
              </a:solidFill>
            </a:endParaRPr>
          </a:p>
          <a:p>
            <a:pPr algn="r"/>
            <a:r>
              <a:rPr lang="ru-RU" sz="3600" dirty="0" smtClean="0">
                <a:solidFill>
                  <a:schemeClr val="tx1"/>
                </a:solidFill>
              </a:rPr>
              <a:t>                                                        </a:t>
            </a:r>
            <a:endParaRPr lang="ru-RU" sz="3600" dirty="0">
              <a:solidFill>
                <a:schemeClr val="tx1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500570"/>
            <a:ext cx="2857520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86512" y="4143380"/>
            <a:ext cx="2357454" cy="24111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вал 4"/>
          <p:cNvSpPr/>
          <p:nvPr/>
        </p:nvSpPr>
        <p:spPr>
          <a:xfrm>
            <a:off x="1857356" y="571480"/>
            <a:ext cx="5715040" cy="171451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rgbClr val="FFFF00"/>
                </a:solidFill>
              </a:rPr>
              <a:t>ВИДЫ САМООЦЕНКИ </a:t>
            </a:r>
          </a:p>
          <a:p>
            <a:pPr algn="ctr"/>
            <a:endParaRPr lang="ru-RU" dirty="0"/>
          </a:p>
        </p:txBody>
      </p:sp>
      <p:pic>
        <p:nvPicPr>
          <p:cNvPr id="5127" name="Picture 7" descr="Картинки по запросу кот леопольд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86116" y="3143248"/>
            <a:ext cx="2509836" cy="2973974"/>
          </a:xfrm>
          <a:prstGeom prst="rect">
            <a:avLst/>
          </a:prstGeom>
          <a:noFill/>
        </p:spPr>
      </p:pic>
      <p:pic>
        <p:nvPicPr>
          <p:cNvPr id="5131" name="Picture 11" descr="Картинки по запросу мюнхгаузен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86512" y="3071810"/>
            <a:ext cx="2428892" cy="3087990"/>
          </a:xfrm>
          <a:prstGeom prst="rect">
            <a:avLst/>
          </a:prstGeom>
          <a:noFill/>
        </p:spPr>
      </p:pic>
      <p:pic>
        <p:nvPicPr>
          <p:cNvPr id="5133" name="Picture 13" descr="Картинки по запросу иа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596" y="3143248"/>
            <a:ext cx="2214578" cy="29414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928662" y="928670"/>
            <a:ext cx="7215238" cy="46782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r>
              <a:rPr lang="ru-RU" sz="2800" dirty="0" smtClean="0"/>
              <a:t>ОЦЕНКА УЧИТЕЛЯ - ЭТО ПРЕЖДЕ ВСЕГО СРЕДСТВО ВЫРАЩИВАНИЯ ЗДОРОВОЙ САМООЦЕНКИ РЕБЕНКА, ПОЭТОМУ УЧЕНИКИ ДОЛЖНЫ: </a:t>
            </a:r>
          </a:p>
          <a:p>
            <a:r>
              <a:rPr lang="ru-RU" sz="2800" dirty="0" smtClean="0"/>
              <a:t>а) получить от учителя однозначные, предельно четкие критерии оценки; </a:t>
            </a:r>
          </a:p>
          <a:p>
            <a:r>
              <a:rPr lang="ru-RU" sz="2800" dirty="0" smtClean="0"/>
              <a:t>б) участвовать в разработке этих шкал вместе с учителем; </a:t>
            </a:r>
          </a:p>
          <a:p>
            <a:r>
              <a:rPr lang="ru-RU" sz="2800" dirty="0" smtClean="0"/>
              <a:t>в) самооценка ребенка должна предшествовать оценке учителя. 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28596" y="285728"/>
            <a:ext cx="8715404" cy="66479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pPr algn="ctr"/>
            <a:r>
              <a:rPr lang="ru-RU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ПРАВИЛА ОЦЕНИВАНИЯ: </a:t>
            </a:r>
          </a:p>
          <a:p>
            <a:r>
              <a:rPr lang="ru-RU" sz="2400" dirty="0" smtClean="0"/>
              <a:t>1-е правило. ЧТО ОЦЕНИВАЕМ? Оцениваем результаты - предметные, </a:t>
            </a:r>
            <a:r>
              <a:rPr lang="ru-RU" sz="2400" dirty="0" err="1" smtClean="0"/>
              <a:t>метапредметные</a:t>
            </a:r>
            <a:r>
              <a:rPr lang="ru-RU" sz="2400" dirty="0" smtClean="0"/>
              <a:t> и личностные! </a:t>
            </a:r>
          </a:p>
          <a:p>
            <a:r>
              <a:rPr lang="ru-RU" sz="2400" dirty="0" smtClean="0"/>
              <a:t>2-е правило. КТО ОЦЕНИВАЕТ? Учитель и ученик вместе определяют оценку и отметку. </a:t>
            </a:r>
          </a:p>
          <a:p>
            <a:r>
              <a:rPr lang="ru-RU" sz="2400" dirty="0" smtClean="0"/>
              <a:t>3-е правило. СКОЛЬКО СТАВИТЬ ОТМЕТОК? По числу решённых задач! </a:t>
            </a:r>
          </a:p>
          <a:p>
            <a:r>
              <a:rPr lang="ru-RU" sz="2400" dirty="0" smtClean="0"/>
              <a:t>4-е правило. ГДЕ НАКАПЛИВАТЬ ОТМЕТКИ И ОЦЕНКИ? В таблицах образовательных результатов (предметных, </a:t>
            </a:r>
            <a:r>
              <a:rPr lang="ru-RU" sz="2400" dirty="0" err="1" smtClean="0"/>
              <a:t>метапредметных</a:t>
            </a:r>
            <a:r>
              <a:rPr lang="ru-RU" sz="2400" dirty="0" smtClean="0"/>
              <a:t>, личностных) и в </a:t>
            </a:r>
            <a:r>
              <a:rPr lang="ru-RU" sz="2400" dirty="0" err="1" smtClean="0"/>
              <a:t>портфолио</a:t>
            </a:r>
            <a:r>
              <a:rPr lang="ru-RU" sz="2400" dirty="0" smtClean="0"/>
              <a:t> достижений. </a:t>
            </a:r>
          </a:p>
          <a:p>
            <a:r>
              <a:rPr lang="ru-RU" sz="2400" dirty="0" smtClean="0"/>
              <a:t>5-е правило. КОГДА СТАВИТЬ ОТМЕТКИ? Текущие – по желанию, тематические – обязательны. </a:t>
            </a:r>
          </a:p>
          <a:p>
            <a:r>
              <a:rPr lang="ru-RU" sz="2400" dirty="0" smtClean="0"/>
              <a:t>6-е правило. ПО КАКИМ КРИТЕРИЯМ ОЦЕНИВАТЬ? По признакам трёх уровней успешности: необходимый (базовый), повышенный (программный), максимальный (необязательный). </a:t>
            </a:r>
          </a:p>
          <a:p>
            <a:r>
              <a:rPr lang="ru-RU" sz="2400" dirty="0" smtClean="0"/>
              <a:t>7-е правило. КАК ОПРЕДЕЛЯТЬ ИТОГОВЫЕ ОЦЕНКИ? На основе всех положительных оценок, накопленных учеником. 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214290"/>
            <a:ext cx="8929718" cy="59708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dirty="0" smtClean="0">
              <a:solidFill>
                <a:srgbClr val="FFFF00"/>
              </a:solidFill>
            </a:endParaRPr>
          </a:p>
          <a:p>
            <a:pPr algn="ctr"/>
            <a:r>
              <a:rPr lang="ru-RU" sz="2800" dirty="0" smtClean="0">
                <a:solidFill>
                  <a:srgbClr val="FFFF00"/>
                </a:solidFill>
              </a:rPr>
              <a:t>ДИНАМИКА САМООЦЕНКИ </a:t>
            </a:r>
          </a:p>
          <a:p>
            <a:r>
              <a:rPr lang="ru-RU" sz="2400" i="1" dirty="0" smtClean="0">
                <a:solidFill>
                  <a:srgbClr val="FF0000"/>
                </a:solidFill>
              </a:rPr>
              <a:t>У младших подростков </a:t>
            </a:r>
            <a:r>
              <a:rPr lang="ru-RU" sz="2400" i="1" dirty="0" smtClean="0"/>
              <a:t>все еще наблюдается тенденция к завышению, сохраняется переоценка собственных умений, излишняя самоуверенность, склонны преувеличивать свои умственные способности. </a:t>
            </a:r>
          </a:p>
          <a:p>
            <a:endParaRPr lang="ru-RU" sz="2400" i="1" dirty="0" smtClean="0">
              <a:solidFill>
                <a:srgbClr val="FF0000"/>
              </a:solidFill>
            </a:endParaRPr>
          </a:p>
          <a:p>
            <a:r>
              <a:rPr lang="ru-RU" sz="2400" i="1" dirty="0" smtClean="0">
                <a:solidFill>
                  <a:srgbClr val="FF0000"/>
                </a:solidFill>
              </a:rPr>
              <a:t>В среднем подростковом </a:t>
            </a:r>
            <a:r>
              <a:rPr lang="ru-RU" sz="2400" dirty="0" smtClean="0"/>
              <a:t>возрасте низкая самооценка. В этот период самооценка формируется под влиянием многих факторов: оценка внешнего вида, авторитет у сверстников, результаты учебной деятельности, уровень материального благополучия и др. </a:t>
            </a:r>
          </a:p>
          <a:p>
            <a:endParaRPr lang="ru-RU" sz="2400" i="1" dirty="0" smtClean="0">
              <a:solidFill>
                <a:srgbClr val="FF0000"/>
              </a:solidFill>
            </a:endParaRPr>
          </a:p>
          <a:p>
            <a:r>
              <a:rPr lang="ru-RU" sz="2400" i="1" dirty="0" smtClean="0">
                <a:solidFill>
                  <a:srgbClr val="FF0000"/>
                </a:solidFill>
              </a:rPr>
              <a:t>К старшему подростковому </a:t>
            </a:r>
            <a:r>
              <a:rPr lang="ru-RU" sz="2400" i="1" dirty="0" smtClean="0"/>
              <a:t>возрасту самооценка становится более адекватной и устойчивой. Такая тенденция сохраняется и в юношеском возрасте. Школьники адекватно оценивают себя по всем шести критериям. 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" y="0"/>
          <a:ext cx="9144000" cy="6875417"/>
        </p:xfrm>
        <a:graphic>
          <a:graphicData uri="http://schemas.openxmlformats.org/drawingml/2006/table">
            <a:tbl>
              <a:tblPr/>
              <a:tblGrid>
                <a:gridCol w="1828800"/>
                <a:gridCol w="1828800"/>
                <a:gridCol w="1778494"/>
                <a:gridCol w="1800200"/>
                <a:gridCol w="1907706"/>
              </a:tblGrid>
              <a:tr h="195943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Bef>
                          <a:spcPts val="410"/>
                        </a:spcBef>
                        <a:spcAft>
                          <a:spcPts val="0"/>
                        </a:spcAft>
                      </a:pPr>
                      <a:r>
                        <a:rPr lang="ru-RU" sz="1400" baseline="0" dirty="0">
                          <a:latin typeface="Times New Roman"/>
                          <a:ea typeface="Times New Roman"/>
                          <a:cs typeface="Times New Roman"/>
                        </a:rPr>
                        <a:t>5 класс</a:t>
                      </a:r>
                    </a:p>
                  </a:txBody>
                  <a:tcPr marL="43543" marR="435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Bef>
                          <a:spcPts val="410"/>
                        </a:spcBef>
                        <a:spcAft>
                          <a:spcPts val="0"/>
                        </a:spcAft>
                      </a:pPr>
                      <a:r>
                        <a:rPr lang="ru-RU" sz="1400" baseline="0">
                          <a:latin typeface="Times New Roman"/>
                          <a:ea typeface="Times New Roman"/>
                          <a:cs typeface="Times New Roman"/>
                        </a:rPr>
                        <a:t>6 класс</a:t>
                      </a:r>
                    </a:p>
                  </a:txBody>
                  <a:tcPr marL="43543" marR="435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Bef>
                          <a:spcPts val="410"/>
                        </a:spcBef>
                        <a:spcAft>
                          <a:spcPts val="0"/>
                        </a:spcAft>
                      </a:pPr>
                      <a:r>
                        <a:rPr lang="ru-RU" sz="1400" baseline="0">
                          <a:latin typeface="Times New Roman"/>
                          <a:ea typeface="Times New Roman"/>
                          <a:cs typeface="Times New Roman"/>
                        </a:rPr>
                        <a:t>7 класс</a:t>
                      </a:r>
                    </a:p>
                  </a:txBody>
                  <a:tcPr marL="43543" marR="435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Bef>
                          <a:spcPts val="410"/>
                        </a:spcBef>
                        <a:spcAft>
                          <a:spcPts val="0"/>
                        </a:spcAft>
                      </a:pPr>
                      <a:r>
                        <a:rPr lang="ru-RU" sz="1400" baseline="0">
                          <a:latin typeface="Times New Roman"/>
                          <a:ea typeface="Times New Roman"/>
                          <a:cs typeface="Times New Roman"/>
                        </a:rPr>
                        <a:t>8 класс</a:t>
                      </a:r>
                    </a:p>
                  </a:txBody>
                  <a:tcPr marL="43543" marR="435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Bef>
                          <a:spcPts val="410"/>
                        </a:spcBef>
                        <a:spcAft>
                          <a:spcPts val="0"/>
                        </a:spcAft>
                      </a:pPr>
                      <a:r>
                        <a:rPr lang="ru-RU" sz="1400" baseline="0">
                          <a:latin typeface="Times New Roman"/>
                          <a:ea typeface="Times New Roman"/>
                          <a:cs typeface="Times New Roman"/>
                        </a:rPr>
                        <a:t>9 класс</a:t>
                      </a:r>
                    </a:p>
                  </a:txBody>
                  <a:tcPr marL="43543" marR="435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62057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400" baseline="0" dirty="0">
                          <a:latin typeface="Times New Roman"/>
                          <a:ea typeface="Calibri"/>
                          <a:cs typeface="Times New Roman"/>
                        </a:rPr>
                        <a:t>-ставить учебную задачу под руководством  учителя;</a:t>
                      </a:r>
                      <a:endParaRPr lang="ru-RU" sz="1400" baseline="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400" baseline="0" dirty="0">
                          <a:latin typeface="Times New Roman"/>
                          <a:ea typeface="Calibri"/>
                          <a:cs typeface="Times New Roman"/>
                        </a:rPr>
                        <a:t>-планировать свою деятельность под руководством учителя;</a:t>
                      </a:r>
                      <a:endParaRPr lang="ru-RU" sz="1400" baseline="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400" baseline="0" dirty="0">
                          <a:latin typeface="Times New Roman"/>
                          <a:ea typeface="Calibri"/>
                          <a:cs typeface="Times New Roman"/>
                        </a:rPr>
                        <a:t>-работать в соответствии с поставленной учебной задачей;</a:t>
                      </a:r>
                      <a:endParaRPr lang="ru-RU" sz="1400" baseline="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4572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aseline="0" dirty="0">
                          <a:latin typeface="Times New Roman"/>
                          <a:ea typeface="Calibri"/>
                          <a:cs typeface="Times New Roman"/>
                        </a:rPr>
                        <a:t>-работать в соответствии с предложенным планом;</a:t>
                      </a:r>
                      <a:endParaRPr lang="ru-RU" sz="1400" baseline="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400" baseline="0" dirty="0">
                          <a:solidFill>
                            <a:srgbClr val="FFC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-оценивать работу одноклассников</a:t>
                      </a:r>
                      <a:r>
                        <a:rPr lang="ru-RU" sz="1400" baseline="0" dirty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.</a:t>
                      </a:r>
                      <a:endParaRPr lang="ru-RU" sz="1400" baseline="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43" marR="435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400" baseline="0" dirty="0">
                          <a:latin typeface="Times New Roman"/>
                          <a:ea typeface="Calibri"/>
                          <a:cs typeface="Times New Roman"/>
                        </a:rPr>
                        <a:t>-ставить учебную задачу под руководством  учителя;</a:t>
                      </a:r>
                      <a:endParaRPr lang="ru-RU" sz="1400" baseline="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400" baseline="0" dirty="0">
                          <a:latin typeface="Times New Roman"/>
                          <a:ea typeface="Calibri"/>
                          <a:cs typeface="Times New Roman"/>
                        </a:rPr>
                        <a:t>-планировать свою деятельность под руководством учителя;</a:t>
                      </a:r>
                      <a:endParaRPr lang="ru-RU" sz="1400" baseline="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400" baseline="0" dirty="0">
                          <a:latin typeface="Times New Roman"/>
                          <a:ea typeface="Calibri"/>
                          <a:cs typeface="Times New Roman"/>
                        </a:rPr>
                        <a:t>-работать в соответствии с поставленной учебной задачей;</a:t>
                      </a:r>
                      <a:endParaRPr lang="ru-RU" sz="1400" baseline="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400" baseline="0" dirty="0">
                          <a:latin typeface="Times New Roman"/>
                          <a:ea typeface="Calibri"/>
                          <a:cs typeface="Times New Roman"/>
                        </a:rPr>
                        <a:t>-работать в соответствии с предложенным планом;</a:t>
                      </a:r>
                      <a:endParaRPr lang="ru-RU" sz="1400" baseline="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400" b="0" baseline="0" dirty="0">
                          <a:solidFill>
                            <a:srgbClr val="FFC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-сравнивать полученные результаты с ожидаемыми;</a:t>
                      </a:r>
                      <a:endParaRPr lang="ru-RU" sz="1400" b="0" baseline="0" dirty="0">
                        <a:solidFill>
                          <a:srgbClr val="FFC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400" b="0" baseline="0" dirty="0">
                          <a:solidFill>
                            <a:srgbClr val="FFC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-оценивать работу одноклассников</a:t>
                      </a:r>
                      <a:r>
                        <a:rPr lang="ru-RU" sz="1400" b="0" baseline="0" dirty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. </a:t>
                      </a:r>
                      <a:endParaRPr lang="ru-RU" sz="1400" b="0" baseline="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43" marR="435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400" b="0" baseline="0" dirty="0">
                          <a:latin typeface="Times New Roman"/>
                          <a:ea typeface="Calibri"/>
                          <a:cs typeface="Times New Roman"/>
                        </a:rPr>
                        <a:t>-самостоятельно </a:t>
                      </a:r>
                      <a:r>
                        <a:rPr lang="ru-RU" sz="1400" baseline="0" dirty="0">
                          <a:latin typeface="Times New Roman"/>
                          <a:ea typeface="Calibri"/>
                          <a:cs typeface="Times New Roman"/>
                        </a:rPr>
                        <a:t>приобретать новые знания и практические умения;</a:t>
                      </a:r>
                      <a:endParaRPr lang="ru-RU" sz="1400" baseline="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ru-RU" sz="1400" baseline="0" dirty="0" smtClean="0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r>
                        <a:rPr lang="ru-RU" sz="1400" b="0" baseline="0" dirty="0" smtClean="0">
                          <a:latin typeface="Times New Roman"/>
                          <a:ea typeface="Calibri"/>
                          <a:cs typeface="Times New Roman"/>
                        </a:rPr>
                        <a:t>организовывать </a:t>
                      </a:r>
                      <a:r>
                        <a:rPr lang="ru-RU" sz="1400" b="0" baseline="0" dirty="0">
                          <a:latin typeface="Times New Roman"/>
                          <a:ea typeface="Calibri"/>
                          <a:cs typeface="Times New Roman"/>
                        </a:rPr>
                        <a:t>свою познавательную деятельность- </a:t>
                      </a:r>
                      <a:r>
                        <a:rPr lang="ru-RU" sz="1400" baseline="0" dirty="0">
                          <a:latin typeface="Times New Roman"/>
                          <a:ea typeface="Calibri"/>
                          <a:cs typeface="Times New Roman"/>
                        </a:rPr>
                        <a:t>определять ее цели и задачи, выбирать способы достижения целей и   применять их, </a:t>
                      </a:r>
                      <a:endParaRPr lang="ru-RU" sz="1400" baseline="0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ru-RU" sz="1400" b="0" baseline="0" dirty="0" smtClean="0">
                          <a:solidFill>
                            <a:srgbClr val="FFC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-оценивать </a:t>
                      </a:r>
                      <a:r>
                        <a:rPr lang="ru-RU" sz="1400" b="0" baseline="0" dirty="0">
                          <a:solidFill>
                            <a:srgbClr val="FFC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результаты деятельности;</a:t>
                      </a:r>
                      <a:endParaRPr lang="ru-RU" sz="1400" b="0" baseline="0" dirty="0">
                        <a:solidFill>
                          <a:srgbClr val="FFC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43" marR="435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400" baseline="0" dirty="0">
                          <a:latin typeface="Times New Roman"/>
                          <a:ea typeface="Calibri"/>
                          <a:cs typeface="Times New Roman"/>
                        </a:rPr>
                        <a:t>-ставить учебные задачи;</a:t>
                      </a:r>
                      <a:endParaRPr lang="ru-RU" sz="1400" baseline="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400" baseline="0" dirty="0">
                          <a:latin typeface="Times New Roman"/>
                          <a:ea typeface="Calibri"/>
                          <a:cs typeface="Times New Roman"/>
                        </a:rPr>
                        <a:t>-вносить изменения в последовательность и содержание учебной задачи;</a:t>
                      </a:r>
                      <a:endParaRPr lang="ru-RU" sz="1400" baseline="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400" baseline="0" dirty="0">
                          <a:latin typeface="Times New Roman"/>
                          <a:ea typeface="Calibri"/>
                          <a:cs typeface="Times New Roman"/>
                        </a:rPr>
                        <a:t>-выбирать наиболее рациональную последовательность выполнения учебной задачи;</a:t>
                      </a:r>
                      <a:endParaRPr lang="ru-RU" sz="1400" baseline="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400" baseline="0" dirty="0">
                          <a:latin typeface="Times New Roman"/>
                          <a:ea typeface="Calibri"/>
                          <a:cs typeface="Times New Roman"/>
                        </a:rPr>
                        <a:t>-планировать и корректировать свою деятельность в </a:t>
                      </a:r>
                      <a:r>
                        <a:rPr lang="ru-RU" sz="1400" baseline="0" dirty="0" smtClean="0">
                          <a:latin typeface="Times New Roman"/>
                          <a:ea typeface="Calibri"/>
                          <a:cs typeface="Times New Roman"/>
                        </a:rPr>
                        <a:t>соответствии с </a:t>
                      </a:r>
                      <a:r>
                        <a:rPr lang="ru-RU" sz="1400" baseline="0" dirty="0">
                          <a:latin typeface="Times New Roman"/>
                          <a:ea typeface="Calibri"/>
                          <a:cs typeface="Times New Roman"/>
                        </a:rPr>
                        <a:t>ее целями, задачами, условиями;</a:t>
                      </a:r>
                      <a:endParaRPr lang="ru-RU" sz="1400" baseline="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400" baseline="0" dirty="0">
                          <a:solidFill>
                            <a:srgbClr val="FFC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-оценивать свою работу в сравнении с существующими требованиями;</a:t>
                      </a:r>
                      <a:endParaRPr lang="ru-RU" sz="1400" baseline="0" dirty="0">
                        <a:solidFill>
                          <a:srgbClr val="FFC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400" baseline="0" dirty="0">
                          <a:solidFill>
                            <a:srgbClr val="FFC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-составлять рецензии, аннотации.</a:t>
                      </a:r>
                      <a:endParaRPr lang="ru-RU" sz="1400" baseline="0" dirty="0">
                        <a:solidFill>
                          <a:srgbClr val="FFC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43" marR="435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400" baseline="0" dirty="0">
                          <a:latin typeface="Times New Roman"/>
                          <a:ea typeface="Calibri"/>
                          <a:cs typeface="Times New Roman"/>
                        </a:rPr>
                        <a:t>-ставить учебные задачи;</a:t>
                      </a:r>
                      <a:endParaRPr lang="ru-RU" sz="1400" baseline="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400" baseline="0" dirty="0">
                          <a:latin typeface="Times New Roman"/>
                          <a:ea typeface="Calibri"/>
                          <a:cs typeface="Times New Roman"/>
                        </a:rPr>
                        <a:t>-вносить изменения в последовательность и содержание учебной задачи;</a:t>
                      </a:r>
                      <a:endParaRPr lang="ru-RU" sz="1400" baseline="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400" baseline="0" dirty="0">
                          <a:latin typeface="Times New Roman"/>
                          <a:ea typeface="Calibri"/>
                          <a:cs typeface="Times New Roman"/>
                        </a:rPr>
                        <a:t>-выбирать наиболее рациональную последовательность выполнения учебной задачи;</a:t>
                      </a:r>
                      <a:endParaRPr lang="ru-RU" sz="1400" baseline="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400" baseline="0" dirty="0">
                          <a:latin typeface="Times New Roman"/>
                          <a:ea typeface="Calibri"/>
                          <a:cs typeface="Times New Roman"/>
                        </a:rPr>
                        <a:t>-планировать и корректировать свою деятельность в </a:t>
                      </a:r>
                      <a:r>
                        <a:rPr lang="ru-RU" sz="1400" baseline="0" dirty="0" smtClean="0">
                          <a:latin typeface="Times New Roman"/>
                          <a:ea typeface="Calibri"/>
                          <a:cs typeface="Times New Roman"/>
                        </a:rPr>
                        <a:t>соответствии с </a:t>
                      </a:r>
                      <a:r>
                        <a:rPr lang="ru-RU" sz="1400" baseline="0" dirty="0">
                          <a:latin typeface="Times New Roman"/>
                          <a:ea typeface="Calibri"/>
                          <a:cs typeface="Times New Roman"/>
                        </a:rPr>
                        <a:t>ее целями, задачами, условиями;</a:t>
                      </a:r>
                      <a:endParaRPr lang="ru-RU" sz="1400" baseline="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400" baseline="0" dirty="0">
                          <a:solidFill>
                            <a:srgbClr val="FFC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-оценивать свою работу в сравнении с существующими требованиями;</a:t>
                      </a:r>
                      <a:endParaRPr lang="ru-RU" sz="1400" baseline="0" dirty="0">
                        <a:solidFill>
                          <a:srgbClr val="FFC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400" baseline="0" dirty="0">
                          <a:solidFill>
                            <a:srgbClr val="FFC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-составлять рецензии, аннотации;</a:t>
                      </a:r>
                      <a:endParaRPr lang="ru-RU" sz="1400" baseline="0" dirty="0">
                        <a:solidFill>
                          <a:srgbClr val="FFC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400" b="0" baseline="0" dirty="0">
                          <a:solidFill>
                            <a:srgbClr val="FFC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-определять проблему и способы ее решения.</a:t>
                      </a:r>
                      <a:endParaRPr lang="ru-RU" sz="1400" b="0" baseline="0" dirty="0">
                        <a:solidFill>
                          <a:srgbClr val="FFC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43" marR="435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96278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196278</Template>
  <TotalTime>1163</TotalTime>
  <Words>1468</Words>
  <Application>Microsoft Office PowerPoint</Application>
  <PresentationFormat>Экран (4:3)</PresentationFormat>
  <Paragraphs>204</Paragraphs>
  <Slides>45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45</vt:i4>
      </vt:variant>
    </vt:vector>
  </HeadingPairs>
  <TitlesOfParts>
    <vt:vector size="46" baseType="lpstr">
      <vt:lpstr>196278</vt:lpstr>
      <vt:lpstr>Эффективные способы формирования навыков самооценки и самоконтроля учащихся на уроках географии</vt:lpstr>
      <vt:lpstr>Слайд 2</vt:lpstr>
      <vt:lpstr>Слайд 3</vt:lpstr>
      <vt:lpstr>Основные функции самооценки: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Алгоритм составления кроссенса</vt:lpstr>
      <vt:lpstr>Слайд 14</vt:lpstr>
      <vt:lpstr>Слайд 15</vt:lpstr>
      <vt:lpstr>Постановка цели</vt:lpstr>
      <vt:lpstr>Правильно поставленные цели</vt:lpstr>
      <vt:lpstr>Слайд 18</vt:lpstr>
      <vt:lpstr>Формулирование задач</vt:lpstr>
      <vt:lpstr>Слайд 20</vt:lpstr>
      <vt:lpstr>Игра в ассоциации</vt:lpstr>
      <vt:lpstr>Слайд 22</vt:lpstr>
      <vt:lpstr>Игра «Найдите на рисунке контуры животных лесов умеренного пояса» </vt:lpstr>
      <vt:lpstr>Слайд 24</vt:lpstr>
      <vt:lpstr>Прием «Фишбоун»  </vt:lpstr>
      <vt:lpstr>Попробуй составить фишбоун и представить результат, используя ПОПС- формулу</vt:lpstr>
      <vt:lpstr>Потерянное имя …</vt:lpstr>
      <vt:lpstr>Слайд 28</vt:lpstr>
      <vt:lpstr>Слайд 29</vt:lpstr>
      <vt:lpstr>Слайд 30</vt:lpstr>
      <vt:lpstr>Слайд 31</vt:lpstr>
      <vt:lpstr>Джеймс Кук—  британский мореплаватель, крупнейший исследователь Океании, первый исследователь антарктических морей. </vt:lpstr>
      <vt:lpstr>Слайд 33</vt:lpstr>
      <vt:lpstr>Цветок лотоса</vt:lpstr>
      <vt:lpstr>Проблема  «Вы заблудились в лесу, компаса нет, небо закрыто тучами. Как определить, где север» </vt:lpstr>
      <vt:lpstr>Слайд 36</vt:lpstr>
      <vt:lpstr>Слайд 37</vt:lpstr>
      <vt:lpstr>Слайд 38</vt:lpstr>
      <vt:lpstr>Слайд 39</vt:lpstr>
      <vt:lpstr>Слайд 40</vt:lpstr>
      <vt:lpstr>Слайд 41</vt:lpstr>
      <vt:lpstr>Слайд 42</vt:lpstr>
      <vt:lpstr>Оценка психо-эмоционального состояния на разных этапах урока</vt:lpstr>
      <vt:lpstr>Рефлексия.</vt:lpstr>
      <vt:lpstr>«Самого большого успеха добивались те, кто, поняв проблему, превращали ее в возможность»               Джозеф Шугерман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юзер</dc:creator>
  <cp:lastModifiedBy>Win7</cp:lastModifiedBy>
  <cp:revision>108</cp:revision>
  <dcterms:created xsi:type="dcterms:W3CDTF">2015-12-13T15:30:15Z</dcterms:created>
  <dcterms:modified xsi:type="dcterms:W3CDTF">2017-09-28T11:43:52Z</dcterms:modified>
</cp:coreProperties>
</file>