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6" d="100"/>
          <a:sy n="76" d="100"/>
        </p:scale>
        <p:origin x="-64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6ECF-77BC-4DCC-9232-A9BA5F83BA5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AB93A-87BF-44F5-A6B9-DE0D06B278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081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6ECF-77BC-4DCC-9232-A9BA5F83BA5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AB93A-87BF-44F5-A6B9-DE0D06B278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330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6ECF-77BC-4DCC-9232-A9BA5F83BA5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AB93A-87BF-44F5-A6B9-DE0D06B278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81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6ECF-77BC-4DCC-9232-A9BA5F83BA5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AB93A-87BF-44F5-A6B9-DE0D06B278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686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6ECF-77BC-4DCC-9232-A9BA5F83BA5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AB93A-87BF-44F5-A6B9-DE0D06B278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652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6ECF-77BC-4DCC-9232-A9BA5F83BA5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AB93A-87BF-44F5-A6B9-DE0D06B278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275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6ECF-77BC-4DCC-9232-A9BA5F83BA5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AB93A-87BF-44F5-A6B9-DE0D06B278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344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6ECF-77BC-4DCC-9232-A9BA5F83BA5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AB93A-87BF-44F5-A6B9-DE0D06B278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894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6ECF-77BC-4DCC-9232-A9BA5F83BA5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AB93A-87BF-44F5-A6B9-DE0D06B278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37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6ECF-77BC-4DCC-9232-A9BA5F83BA5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AB93A-87BF-44F5-A6B9-DE0D06B278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632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6ECF-77BC-4DCC-9232-A9BA5F83BA5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AB93A-87BF-44F5-A6B9-DE0D06B278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8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E6ECF-77BC-4DCC-9232-A9BA5F83BA5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AB93A-87BF-44F5-A6B9-DE0D06B278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71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2672" y="1376038"/>
            <a:ext cx="9779991" cy="2056709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36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36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36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36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36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36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36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36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             </a:t>
            </a:r>
            <a:b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36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«Народное </a:t>
            </a:r>
            <a:r>
              <a:rPr lang="ru-RU" sz="36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творчество как средство развития речи детей младшего дошкольного возраста »</a:t>
            </a:r>
            <a:r>
              <a:rPr lang="ru-RU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ru-RU" b="1" dirty="0">
              <a:solidFill>
                <a:srgbClr val="FF3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44829" y="4353886"/>
            <a:ext cx="4127384" cy="903914"/>
          </a:xfrm>
        </p:spPr>
        <p:txBody>
          <a:bodyPr>
            <a:normAutofit fontScale="25000" lnSpcReduction="20000"/>
          </a:bodyPr>
          <a:lstStyle/>
          <a:p>
            <a:endParaRPr lang="ru-RU" dirty="0" smtClean="0">
              <a:solidFill>
                <a:srgbClr val="FF3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dirty="0" smtClean="0">
              <a:solidFill>
                <a:srgbClr val="FF3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5600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Подготовила: Елисеева Н.В.</a:t>
            </a:r>
          </a:p>
          <a:p>
            <a:r>
              <a:rPr lang="ru-RU" sz="5600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воспитатель группы «Ромашка».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81056" y="514905"/>
            <a:ext cx="6645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МБДОУ «Ромодановский детский сад комбинированного вида»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5521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01638" y="351951"/>
            <a:ext cx="715065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Осуществление  проекта: с детьми, с родителями.</a:t>
            </a:r>
          </a:p>
          <a:p>
            <a:r>
              <a:rPr lang="ru-RU" sz="16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 в специально организованной деятельности, в совместной деятельности педагога и детей: проведение цикла тематических занятий по различным видам деятельности с целью обогащения педагогических воздействий, направленных на освоение ребенком определенного речевого содержания по средствам эффективного использования малых фольклорных форм;</a:t>
            </a:r>
          </a:p>
          <a:p>
            <a:r>
              <a:rPr lang="ru-RU" sz="16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 дидактические игры, сюжетно-ролевые игры, игры-драматизации, загадывание загадок, наблюдения;</a:t>
            </a:r>
          </a:p>
          <a:p>
            <a:r>
              <a:rPr lang="ru-RU" sz="16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 проведение подвижных игр;</a:t>
            </a:r>
          </a:p>
          <a:p>
            <a:r>
              <a:rPr lang="ru-RU" sz="16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 проведение совместных досуговых мероприятий с родителями и детьми.</a:t>
            </a:r>
            <a:endParaRPr lang="ru-RU" sz="1600" b="1" i="1" dirty="0">
              <a:solidFill>
                <a:srgbClr val="FF33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359" y="4137603"/>
            <a:ext cx="3282846" cy="24621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873" y="134812"/>
            <a:ext cx="3013024" cy="23085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405" y="2011517"/>
            <a:ext cx="3541034" cy="22185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3744" y="4230062"/>
            <a:ext cx="3175416" cy="23815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206" y="4043414"/>
            <a:ext cx="3408432" cy="25563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53119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7522" y="239842"/>
            <a:ext cx="5571343" cy="63940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</a:rPr>
              <a:t> </a:t>
            </a:r>
            <a:r>
              <a:rPr lang="en-US" sz="105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</a:rPr>
              <a:t>                   </a:t>
            </a:r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Ожидаемый результат</a:t>
            </a:r>
            <a:endParaRPr lang="ru-RU" sz="1600" b="1" i="1" dirty="0" smtClean="0">
              <a:solidFill>
                <a:srgbClr val="FF33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Познакомить детей с окружающим миром – природой (растения, животные, птицы); с укладом жизни и быта русского народа.</a:t>
            </a:r>
            <a:endParaRPr lang="ru-RU" sz="1600" b="1" i="1" dirty="0" smtClean="0">
              <a:solidFill>
                <a:srgbClr val="FF33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Обогатить социальный быт дошкольников, расширить их кругозор;</a:t>
            </a:r>
            <a:endParaRPr lang="ru-RU" sz="1600" b="1" i="1" dirty="0" smtClean="0">
              <a:solidFill>
                <a:srgbClr val="FF33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У детей повысить интерес к устному народному творчеству ;</a:t>
            </a:r>
            <a:endParaRPr lang="ru-RU" sz="1600" b="1" i="1" dirty="0" smtClean="0">
              <a:solidFill>
                <a:srgbClr val="FF33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Совершенствовать диалогическую и монологическую речь.</a:t>
            </a:r>
            <a:endParaRPr lang="ru-RU" sz="1600" b="1" i="1" dirty="0" smtClean="0">
              <a:solidFill>
                <a:srgbClr val="FF33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Воспитать эстетические чувства при знакомстве с образцами устного народного творчества.</a:t>
            </a:r>
            <a:endParaRPr lang="ru-RU" sz="1600" b="1" i="1" dirty="0" smtClean="0">
              <a:solidFill>
                <a:srgbClr val="FF33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У родителей сформировать представления о создании благоприятного эмоционального и социально – психологического климата для полноценного развития ребенка;</a:t>
            </a:r>
            <a:endParaRPr lang="ru-RU" sz="1600" b="1" i="1" dirty="0" smtClean="0">
              <a:solidFill>
                <a:srgbClr val="FF33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Родителей вовлечь в единое пространство «семья – детский сад».</a:t>
            </a:r>
            <a:endParaRPr lang="ru-RU" sz="1600" b="1" i="1" dirty="0" smtClean="0">
              <a:solidFill>
                <a:srgbClr val="FF33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105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105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105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</a:rPr>
              <a:t> 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3656" y="239842"/>
            <a:ext cx="2890104" cy="20626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269" y="2417700"/>
            <a:ext cx="3347803" cy="19412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2256" y="4474137"/>
            <a:ext cx="3172903" cy="20723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8863" y="239840"/>
            <a:ext cx="2678243" cy="20086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88969" y="2391466"/>
            <a:ext cx="2998033" cy="19936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1407" y="4528103"/>
            <a:ext cx="2813154" cy="21098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1531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27686" y="40043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Этапы и сроки реализации:</a:t>
            </a:r>
            <a:endParaRPr lang="ru-RU" sz="1600" b="1" i="1" dirty="0" smtClean="0">
              <a:solidFill>
                <a:srgbClr val="FF33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этап – подготовительный,</a:t>
            </a:r>
            <a:endParaRPr lang="ru-RU" sz="1600" b="1" i="1" dirty="0" smtClean="0">
              <a:solidFill>
                <a:srgbClr val="FF33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II этап – практический,</a:t>
            </a:r>
            <a:endParaRPr lang="ru-RU" sz="1600" b="1" i="1" dirty="0" smtClean="0">
              <a:solidFill>
                <a:srgbClr val="FF33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III этап – заключительный.</a:t>
            </a:r>
            <a:endParaRPr lang="ru-RU" sz="1600" b="1" i="1" dirty="0">
              <a:solidFill>
                <a:srgbClr val="FF33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9154" y="1713664"/>
            <a:ext cx="97735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Ожидаемая результативность:</a:t>
            </a:r>
          </a:p>
          <a:p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Ознакомление детей с устным народным творчеством и каждодневное использование его как в режимных моментах, так и в игровой деятельности развивает устную речь ребенка, его фантазию и воображение, влияет на духовное развитие, учит определенным нравственным нормам.</a:t>
            </a:r>
          </a:p>
          <a:p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Детский фольклор дает нам возможность уже на ранних этапах жизни ребенка приобщать его к народной поэзии.</a:t>
            </a:r>
          </a:p>
          <a:p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 помощью малых форм фольклора можно решать практически все задачи методики развития речи, поэтому наряду с основными приемами и средствами речевого развития дошкольников я использую этот богатейший материал словесного творчества народа.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1693" y="148620"/>
            <a:ext cx="1996222" cy="1996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2453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9214" y="471558"/>
            <a:ext cx="687151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 колыбельными песнями начинают знакомить детей еще в раннем возрасте, что позволяет малышам запоминать слова и формы слов, словосочетаний, осваивать лексическую и грамматическую стороны речи.</a:t>
            </a:r>
            <a:endParaRPr lang="ru-RU" sz="1600" b="1" i="1" dirty="0" smtClean="0">
              <a:solidFill>
                <a:srgbClr val="FF33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b="1" i="1" dirty="0" err="1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Потешки</a:t>
            </a:r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считалки, </a:t>
            </a:r>
            <a:r>
              <a:rPr lang="ru-RU" b="1" i="1" dirty="0" err="1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заклички</a:t>
            </a:r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являются богатейшим материалом для развития звуковой культуры речи. Развивая чувство ритма и рифмы, мы готовим ребенка к дальнейшему восприятию поэтической речи и формируем у него интонационную выразительность.</a:t>
            </a:r>
            <a:endParaRPr lang="ru-RU" sz="1600" b="1" i="1" dirty="0" smtClean="0">
              <a:solidFill>
                <a:srgbClr val="FF33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70724" y="471558"/>
            <a:ext cx="3891428" cy="27581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829165" y="3610879"/>
            <a:ext cx="7648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Загадки обогащают словарь детей за счет многозначности слов, помогают увидеть вторичные значения слов, формируют представления об их переносном значении. Они помогают детям усвоить звуковой и грамматический строй русской речи, заставляя сосредоточиться на языковой форме и анализировать ее. Разгадывание загадок развивает способность дошкольников к анализу, обобщению.</a:t>
            </a:r>
            <a:endParaRPr lang="ru-RU" sz="1600" b="1" i="1" dirty="0" smtClean="0">
              <a:solidFill>
                <a:srgbClr val="FF33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9019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36760" y="529768"/>
            <a:ext cx="546641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Для решения всех перечисленных задач речевого развития детей стремлюсь подобрать и составить картотеку игр на основе детского фольклора.</a:t>
            </a:r>
          </a:p>
          <a:p>
            <a:r>
              <a:rPr lang="ru-RU" sz="20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Русские народные, хороводные игры привлекли мое внимание не только, как огромный потенциал для физического развития ребенка, но и как жанр устного народного творчества. Содержащийся в играх фольклорный материал способствует эмоционально положительному овладению родной речью. Дети с большим удовольствием, желанием и интересом играют в подвижные игры.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633" y="374363"/>
            <a:ext cx="4167265" cy="31254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74" y="3183262"/>
            <a:ext cx="4382124" cy="32865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226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3131" y="304589"/>
            <a:ext cx="743143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Готовлю консультации по данной тематике для родителей, отражающие актуальные вопросы развития речи ребенка в ДОУ и семье.</a:t>
            </a:r>
          </a:p>
          <a:p>
            <a:r>
              <a:rPr lang="ru-RU" sz="20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Подготавливаю настольные театры: «Маша и медведь», «Теремок», «Гуси-лебеди», «Колобок» и театры на </a:t>
            </a:r>
            <a:r>
              <a:rPr lang="ru-RU" sz="2000" b="1" i="1" dirty="0" err="1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фланелеграфе</a:t>
            </a:r>
            <a:r>
              <a:rPr lang="ru-RU" sz="20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«Три медведя», «</a:t>
            </a:r>
            <a:r>
              <a:rPr lang="ru-RU" sz="2000" b="1" i="1" dirty="0" err="1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Заюшкина</a:t>
            </a:r>
            <a:r>
              <a:rPr lang="ru-RU" sz="20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избушка», «Репка», «Курочка Ряба».</a:t>
            </a:r>
          </a:p>
          <a:p>
            <a:r>
              <a:rPr lang="ru-RU" sz="20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Составляю картотеку по русским народным играм: «</a:t>
            </a:r>
            <a:r>
              <a:rPr lang="ru-RU" sz="2000" b="1" i="1" dirty="0" err="1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Огуречик-огуречик</a:t>
            </a:r>
            <a:r>
              <a:rPr lang="ru-RU" sz="20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», «Жаворонок», «Морская фигура», «Утка и селезень», «У медведя во бору», «Мосток».</a:t>
            </a:r>
            <a:endParaRPr lang="ru-RU" sz="2000" b="1" i="1" dirty="0">
              <a:solidFill>
                <a:srgbClr val="FF33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4570" y="304589"/>
            <a:ext cx="3579819" cy="31994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3131" y="4214511"/>
            <a:ext cx="2518347" cy="24862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7540" y="4155019"/>
            <a:ext cx="3277849" cy="24583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27"/>
          <a:stretch/>
        </p:blipFill>
        <p:spPr>
          <a:xfrm>
            <a:off x="7595014" y="3749682"/>
            <a:ext cx="4152277" cy="29285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5131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883" y="149902"/>
            <a:ext cx="3440910" cy="31029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3447737" y="374753"/>
            <a:ext cx="6760565" cy="5326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Заключение</a:t>
            </a:r>
          </a:p>
          <a:p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Я уверена, что фольклор эффективно развивает устную речь ребёнка, влияет на его духовное, эстетическое и эмоциональное развитие.</a:t>
            </a:r>
          </a:p>
          <a:p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Таким образом, считаю, что приобщение ребёнка к народной культуре следует начинать с раннего детства. Фольклор является уникальным средством для передачи народной мудрости и воспитании детей на начальном этапе их развития. Детское творчество основано на подражании, которое служит важным фактором развития ребенка, его речи. Постепенно у малышей формируется внутренняя готовность к более глубокому восприятию произведений русской народной литературы, обогащается и расширяется словарный запас, способность к овладению родной речью.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1787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43827" y="448336"/>
            <a:ext cx="6455751" cy="76944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33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ЧЕМУ МЫ НАУЧИЛИСЬ</a:t>
            </a:r>
            <a:endParaRPr lang="ru-RU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33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333" y="171423"/>
            <a:ext cx="2926320" cy="21947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1702" y="1744287"/>
            <a:ext cx="3277849" cy="24583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974" y="1744287"/>
            <a:ext cx="3331842" cy="24988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C:\Users\StRateG\Desktop\DSC_003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9974" y="4391006"/>
            <a:ext cx="3112498" cy="2239896"/>
          </a:xfrm>
          <a:prstGeom prst="rect">
            <a:avLst/>
          </a:prstGeom>
          <a:noFill/>
        </p:spPr>
      </p:pic>
      <p:pic>
        <p:nvPicPr>
          <p:cNvPr id="1029" name="Picture 5" descr="C:\Users\StRateG\Desktop\DSC_018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7090" y="4347770"/>
            <a:ext cx="2894755" cy="2283132"/>
          </a:xfrm>
          <a:prstGeom prst="rect">
            <a:avLst/>
          </a:prstGeom>
          <a:noFill/>
        </p:spPr>
      </p:pic>
      <p:pic>
        <p:nvPicPr>
          <p:cNvPr id="1030" name="Picture 6" descr="C:\Users\StRateG\Desktop\P102008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1845" y="155126"/>
            <a:ext cx="2904014" cy="2065625"/>
          </a:xfrm>
          <a:prstGeom prst="rect">
            <a:avLst/>
          </a:prstGeom>
          <a:noFill/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64123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34771" y="290435"/>
            <a:ext cx="71135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  </a:t>
            </a:r>
            <a:r>
              <a:rPr lang="ru-RU" sz="2800" b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Содержание</a:t>
            </a:r>
            <a:endParaRPr lang="ru-RU" sz="2800" dirty="0" smtClean="0">
              <a:solidFill>
                <a:srgbClr val="FF33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ru-RU" sz="2000" dirty="0" smtClean="0">
                <a:solidFill>
                  <a:srgbClr val="FF33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</a:rPr>
              <a:t> </a:t>
            </a:r>
            <a:endParaRPr lang="ru-RU" sz="2000" dirty="0" smtClean="0">
              <a:solidFill>
                <a:srgbClr val="FF33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3300"/>
                </a:solidFill>
                <a:effectLst/>
                <a:uFill>
                  <a:solidFill>
                    <a:srgbClr val="002060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Описание ……………………………………</a:t>
            </a:r>
            <a:endParaRPr lang="ru-RU" sz="2000" dirty="0" smtClean="0">
              <a:solidFill>
                <a:srgbClr val="FF3300"/>
              </a:solidFill>
              <a:effectLst/>
              <a:uFill>
                <a:solidFill>
                  <a:srgbClr val="002060"/>
                </a:solidFill>
              </a:u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3300"/>
                </a:solidFill>
                <a:effectLst/>
                <a:uFill>
                  <a:solidFill>
                    <a:srgbClr val="002060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Вступление……………………………………………..</a:t>
            </a:r>
            <a:endParaRPr lang="ru-RU" sz="2000" dirty="0" smtClean="0">
              <a:solidFill>
                <a:srgbClr val="FF3300"/>
              </a:solidFill>
              <a:effectLst/>
              <a:uFill>
                <a:solidFill>
                  <a:srgbClr val="002060"/>
                </a:solidFill>
              </a:u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3300"/>
                </a:solidFill>
                <a:effectLst/>
                <a:uFill>
                  <a:solidFill>
                    <a:srgbClr val="002060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Актуальность…………………………………………..</a:t>
            </a:r>
            <a:endParaRPr lang="ru-RU" sz="2000" dirty="0" smtClean="0">
              <a:solidFill>
                <a:srgbClr val="FF3300"/>
              </a:solidFill>
              <a:effectLst/>
              <a:uFill>
                <a:solidFill>
                  <a:srgbClr val="002060"/>
                </a:solidFill>
              </a:u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3300"/>
                </a:solidFill>
                <a:effectLst/>
                <a:uFill>
                  <a:solidFill>
                    <a:srgbClr val="002060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Проблема………………………………………………..</a:t>
            </a:r>
            <a:endParaRPr lang="ru-RU" sz="2000" dirty="0" smtClean="0">
              <a:solidFill>
                <a:srgbClr val="FF3300"/>
              </a:solidFill>
              <a:effectLst/>
              <a:uFill>
                <a:solidFill>
                  <a:srgbClr val="002060"/>
                </a:solidFill>
              </a:u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3300"/>
                </a:solidFill>
                <a:effectLst/>
                <a:uFill>
                  <a:solidFill>
                    <a:srgbClr val="002060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Гипотеза …………………………………….</a:t>
            </a:r>
            <a:endParaRPr lang="ru-RU" sz="2000" dirty="0" smtClean="0">
              <a:solidFill>
                <a:srgbClr val="FF3300"/>
              </a:solidFill>
              <a:effectLst/>
              <a:uFill>
                <a:solidFill>
                  <a:srgbClr val="002060"/>
                </a:solidFill>
              </a:u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3300"/>
                </a:solidFill>
                <a:effectLst/>
                <a:uFill>
                  <a:solidFill>
                    <a:srgbClr val="002060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Методы и формы проекта………………………..</a:t>
            </a:r>
            <a:endParaRPr lang="ru-RU" sz="2000" dirty="0" smtClean="0">
              <a:solidFill>
                <a:srgbClr val="FF3300"/>
              </a:solidFill>
              <a:effectLst/>
              <a:uFill>
                <a:solidFill>
                  <a:srgbClr val="002060"/>
                </a:solidFill>
              </a:u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3300"/>
                </a:solidFill>
                <a:effectLst/>
                <a:uFill>
                  <a:solidFill>
                    <a:srgbClr val="002060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Осуществление проекта…………………………..</a:t>
            </a:r>
            <a:endParaRPr lang="ru-RU" sz="2000" dirty="0" smtClean="0">
              <a:solidFill>
                <a:srgbClr val="FF3300"/>
              </a:solidFill>
              <a:effectLst/>
              <a:uFill>
                <a:solidFill>
                  <a:srgbClr val="002060"/>
                </a:solidFill>
              </a:u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3300"/>
                </a:solidFill>
                <a:effectLst/>
                <a:uFill>
                  <a:solidFill>
                    <a:srgbClr val="002060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Ожидаемые результаты…………………………..</a:t>
            </a:r>
            <a:endParaRPr lang="ru-RU" sz="2000" dirty="0" smtClean="0">
              <a:solidFill>
                <a:srgbClr val="FF3300"/>
              </a:solidFill>
              <a:effectLst/>
              <a:uFill>
                <a:solidFill>
                  <a:srgbClr val="002060"/>
                </a:solidFill>
              </a:u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3300"/>
                </a:solidFill>
                <a:effectLst/>
                <a:uFill>
                  <a:solidFill>
                    <a:srgbClr val="002060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Этапы и сроки реализации……………………….</a:t>
            </a:r>
            <a:endParaRPr lang="ru-RU" sz="2000" dirty="0" smtClean="0">
              <a:solidFill>
                <a:srgbClr val="FF3300"/>
              </a:solidFill>
              <a:effectLst/>
              <a:uFill>
                <a:solidFill>
                  <a:srgbClr val="002060"/>
                </a:solidFill>
              </a:u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3300"/>
                </a:solidFill>
                <a:effectLst/>
                <a:uFill>
                  <a:solidFill>
                    <a:srgbClr val="002060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Ожидаемая результативность………………….</a:t>
            </a:r>
            <a:endParaRPr lang="ru-RU" sz="2000" dirty="0" smtClean="0">
              <a:solidFill>
                <a:srgbClr val="FF3300"/>
              </a:solidFill>
              <a:effectLst/>
              <a:uFill>
                <a:solidFill>
                  <a:srgbClr val="002060"/>
                </a:solidFill>
              </a:u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3300"/>
                </a:solidFill>
                <a:effectLst/>
                <a:uFill>
                  <a:solidFill>
                    <a:srgbClr val="002060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Заключение …………………………………………..</a:t>
            </a:r>
            <a:endParaRPr lang="ru-RU" sz="2000" dirty="0" smtClean="0">
              <a:solidFill>
                <a:srgbClr val="FF3300"/>
              </a:solidFill>
              <a:effectLst/>
              <a:uFill>
                <a:solidFill>
                  <a:srgbClr val="002060"/>
                </a:solidFill>
              </a:u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3300"/>
                </a:solidFill>
                <a:effectLst/>
                <a:uFill>
                  <a:solidFill>
                    <a:srgbClr val="002060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Приложения…………………………………………..</a:t>
            </a:r>
            <a:endParaRPr lang="ru-RU" sz="2000" dirty="0">
              <a:solidFill>
                <a:srgbClr val="FF3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383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1390" y="4198964"/>
            <a:ext cx="3340544" cy="25024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9134" y="644576"/>
            <a:ext cx="10028420" cy="4257206"/>
          </a:xfrm>
        </p:spPr>
        <p:txBody>
          <a:bodyPr>
            <a:normAutofit/>
          </a:bodyPr>
          <a:lstStyle/>
          <a:p>
            <a:r>
              <a:rPr lang="ru-RU" sz="2800" b="1" i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800" b="1" i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 </a:t>
            </a:r>
            <a:r>
              <a:rPr lang="ru-RU" sz="2800" b="1" i="1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Описание.</a:t>
            </a:r>
            <a:r>
              <a:rPr lang="ru-RU" sz="28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28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8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«Народное творчество как средство развития речи детей младшего дошкольного возраста »</a:t>
            </a:r>
            <a:br>
              <a:rPr lang="ru-RU" sz="28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8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Тип проекта: творческо-поисковый.</a:t>
            </a:r>
            <a:br>
              <a:rPr lang="ru-RU" sz="28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8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 содержанию: социально-педагогический.</a:t>
            </a:r>
            <a:br>
              <a:rPr lang="ru-RU" sz="28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8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Участники проекта: дети </a:t>
            </a:r>
            <a:r>
              <a:rPr lang="ru-RU" sz="28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второй </a:t>
            </a:r>
            <a:r>
              <a:rPr lang="ru-RU" sz="28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младшей группы, воспитатель группы, родители.</a:t>
            </a:r>
            <a:br>
              <a:rPr lang="ru-RU" sz="28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8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Время проведения: 1 </a:t>
            </a:r>
            <a:r>
              <a:rPr lang="ru-RU" sz="28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год                                       По </a:t>
            </a:r>
            <a:r>
              <a:rPr lang="ru-RU" sz="28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характеру контактов: в рамках ДОУ.</a:t>
            </a:r>
            <a:br>
              <a:rPr lang="ru-RU" sz="28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ru-RU" sz="2800" b="1" i="1" dirty="0">
              <a:solidFill>
                <a:srgbClr val="FF3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122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9469" y="387514"/>
            <a:ext cx="11122702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             Вступление.</a:t>
            </a:r>
          </a:p>
          <a:p>
            <a:pPr algn="ctr"/>
            <a:r>
              <a:rPr lang="ru-RU" sz="20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«Язык народа - лучший, никогда не увядающий и вечно вновь распускающийся цвет всей его духовной жизни»</a:t>
            </a:r>
          </a:p>
          <a:p>
            <a:pPr algn="ctr"/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К. Д. Ушинский</a:t>
            </a:r>
            <a:endParaRPr lang="ru-RU" sz="1600" b="1" i="1" dirty="0" smtClean="0">
              <a:solidFill>
                <a:srgbClr val="FF33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Речь имеет большое значение для целостного и всестороннего развития ребенка в младшем дошкольном возрасте, так как она становится основным средством общения. Ребенок понимает часть слов им не все грамматические конструкции, но именно речь привлекает его внимание к предметам и действиям. Действия взрослого при этом играют важную роль, которым ребенок пытается подражать. Именно подражание действиям взрослого является одним из важнейших механизмов формирования общения в младшем возрасте</a:t>
            </a:r>
            <a:endParaRPr lang="ru-RU" sz="1600" b="1" i="1" dirty="0" smtClean="0">
              <a:solidFill>
                <a:srgbClr val="FF33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Возраст от 3 до 4 лет имеет особое значение для речевого развития ребенка.</a:t>
            </a:r>
            <a:endParaRPr lang="ru-RU" sz="1600" b="1" i="1" dirty="0" smtClean="0">
              <a:solidFill>
                <a:srgbClr val="FF33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60361" y="3957722"/>
            <a:ext cx="6220918" cy="26661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4211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004" y="479685"/>
            <a:ext cx="10867869" cy="2698230"/>
          </a:xfrm>
        </p:spPr>
        <p:txBody>
          <a:bodyPr>
            <a:noAutofit/>
          </a:bodyPr>
          <a:lstStyle/>
          <a:p>
            <a:r>
              <a:rPr lang="ru-RU" sz="18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Главная задача педагога в области развития речи детей младшего дошкольного возраста – помочь им в освоении разговорной речи, овладеть родным языком.</a:t>
            </a:r>
            <a:br>
              <a:rPr lang="ru-RU" sz="18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8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Важнейшим источником развития выразительности детской речи являются произведения устного народного творчества, в том числе малые фольклорные формы (загадки, </a:t>
            </a:r>
            <a:r>
              <a:rPr lang="ru-RU" sz="1800" b="1" i="1" dirty="0" err="1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потешки</a:t>
            </a:r>
            <a:r>
              <a:rPr lang="ru-RU" sz="18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считалки, колыбельные).</a:t>
            </a:r>
            <a:br>
              <a:rPr lang="ru-RU" sz="18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8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Воспитательное, познавательное и эстетическое значение фольклора огромно, так как он расширяет знания ребенка об окружающей действительности, развивает умения тонко чувствовать художественную форму, мелодику и ритм родного языка.</a:t>
            </a:r>
            <a:r>
              <a:rPr lang="ru-RU" sz="18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8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7920" y="3177915"/>
            <a:ext cx="7151515" cy="32228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1366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73299" y="3225695"/>
            <a:ext cx="4215671" cy="32200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6931" y="134911"/>
            <a:ext cx="6955436" cy="3252866"/>
          </a:xfrm>
        </p:spPr>
        <p:txBody>
          <a:bodyPr>
            <a:normAutofit/>
          </a:bodyPr>
          <a:lstStyle/>
          <a:p>
            <a:r>
              <a:rPr lang="ru-RU" dirty="0" smtClean="0"/>
              <a:t>          </a:t>
            </a:r>
            <a:r>
              <a:rPr lang="ru-RU" sz="24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Актуальность</a:t>
            </a:r>
            <a:r>
              <a:rPr lang="ru-RU" sz="27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27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0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Устное народное творчество - неоценимое богатство каждого народа, выработанный веками взгляд на жизнь, общество, природу, показатель его способностей и таланта. Через устное народное творчество ребёнок не только овладевает родным языком, но и, осваивая его красоту, лаконичность приобщается к культуре своего народа, получает первые впечатления о ней</a:t>
            </a:r>
            <a:r>
              <a:rPr lang="ru-RU" sz="2000" dirty="0"/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591" y="554639"/>
            <a:ext cx="3812497" cy="31629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6054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70161" y="584617"/>
            <a:ext cx="4903032" cy="5600701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Проблема</a:t>
            </a:r>
            <a:r>
              <a:rPr lang="ru-RU" sz="2400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2400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0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Почему наши дети плохо говорят? Может, потому что мы разучились с ними разговаривать. Общаясь со своими детьми, родители редко используют поговорки и пословицы. А ведь в них заключается суть разрешения любого конфликта.</a:t>
            </a:r>
            <a:br>
              <a:rPr lang="ru-RU" sz="20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0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Устное народное творчество обладает удивительной способностью пробуждать в людях доброе начало, использование в работе с детьми устного народного творчества, создает уникальные условия для развития речи, мышления детей, мотивации поведения, накопления положительного и морального опыта в межличностных отношениях.</a:t>
            </a:r>
            <a:r>
              <a:rPr lang="ru-RU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ru-RU" sz="24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699" y="584617"/>
            <a:ext cx="4856813" cy="36426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0175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293" y="147244"/>
            <a:ext cx="6505732" cy="5489058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</a:t>
            </a:r>
            <a:r>
              <a:rPr lang="ru-RU" sz="22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Гипотеза </a:t>
            </a:r>
            <a:r>
              <a:rPr lang="ru-RU" sz="22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проекта</a:t>
            </a:r>
            <a:br>
              <a:rPr lang="ru-RU" sz="22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2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Если использовать устное народное творчество наряду с современными методиками обучения, улучшится речь ребенка и повысится уровень познавательной и коммуникативной способности способностей детей.</a:t>
            </a:r>
            <a:br>
              <a:rPr lang="ru-RU" sz="22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2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</a:t>
            </a:r>
            <a:r>
              <a:rPr lang="ru-RU" sz="20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ЦЕЛЬ </a:t>
            </a:r>
            <a:r>
              <a:rPr lang="ru-RU" sz="20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ПРОЕКТА</a:t>
            </a:r>
            <a:br>
              <a:rPr lang="ru-RU" sz="20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0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развитие творческих, познавательных, коммуникативных способностей детей на основе устного народного творчества.</a:t>
            </a:r>
            <a:br>
              <a:rPr lang="ru-RU" sz="20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0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ЗАДАЧИ </a:t>
            </a:r>
            <a:r>
              <a:rPr lang="ru-RU" sz="20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ПРОЕКТА:</a:t>
            </a:r>
            <a:br>
              <a:rPr lang="ru-RU" sz="20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0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Знакомить детей с окружающим миром – природой (растения, животные, птицы); с укладом жизни и быта русского народа.</a:t>
            </a:r>
            <a:br>
              <a:rPr lang="ru-RU" sz="20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0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Совершенствовать диалогическую и монологическую речь.</a:t>
            </a:r>
            <a:br>
              <a:rPr lang="ru-RU" sz="20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000" b="1" i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 Воспитывать эстетические чувства при знакомстве с образцами устного народного творчества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2366" y="3793865"/>
            <a:ext cx="3484795" cy="2914874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5025" y="419725"/>
            <a:ext cx="4267183" cy="32003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31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2039" y="509667"/>
            <a:ext cx="749508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Методы и формы проекта</a:t>
            </a:r>
          </a:p>
          <a:p>
            <a:r>
              <a:rPr lang="ru-RU" sz="20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ФОРМЫ: занятия, досуги, консультативная работа с родителями, свободно-самостоятельная деятельность</a:t>
            </a:r>
            <a:r>
              <a:rPr lang="ru-RU" sz="2000" b="1" i="1" dirty="0" smtClean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r>
              <a:rPr lang="ru-RU" sz="20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индивидуальная работа с использованием дидактических материалов.</a:t>
            </a:r>
          </a:p>
          <a:p>
            <a:r>
              <a:rPr lang="ru-RU" sz="2000" b="1" i="1" dirty="0" smtClean="0">
                <a:solidFill>
                  <a:srgbClr val="FF33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МЕТОДЫ: наблюдение, рассказ, игры, показ.</a:t>
            </a:r>
            <a:endParaRPr lang="ru-RU" sz="2000" b="1" i="1" dirty="0">
              <a:solidFill>
                <a:srgbClr val="FF33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834" y="221104"/>
            <a:ext cx="4122296" cy="30917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3908" y="3189157"/>
            <a:ext cx="4631961" cy="34739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5531" y="2930574"/>
            <a:ext cx="4976738" cy="3732553"/>
          </a:xfrm>
          <a:prstGeom prst="round2DiagRect">
            <a:avLst>
              <a:gd name="adj1" fmla="val 16667"/>
              <a:gd name="adj2" fmla="val 1367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78336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668</Words>
  <Application>Microsoft Office PowerPoint</Application>
  <PresentationFormat>Произвольный</PresentationFormat>
  <Paragraphs>70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                                                  «Народное творчество как средство развития речи детей младшего дошкольного возраста » </vt:lpstr>
      <vt:lpstr>Презентация PowerPoint</vt:lpstr>
      <vt:lpstr>                      Описание. «Народное творчество как средство развития речи детей младшего дошкольного возраста » Тип проекта: творческо-поисковый. По содержанию: социально-педагогический. Участники проекта: дети второй младшей группы, воспитатель группы, родители. Время проведения: 1 год                                       По характеру контактов: в рамках ДОУ. </vt:lpstr>
      <vt:lpstr>Презентация PowerPoint</vt:lpstr>
      <vt:lpstr>Главная задача педагога в области развития речи детей младшего дошкольного возраста – помочь им в освоении разговорной речи, овладеть родным языком. Важнейшим источником развития выразительности детской речи являются произведения устного народного творчества, в том числе малые фольклорные формы (загадки, потешки, считалки, колыбельные). Воспитательное, познавательное и эстетическое значение фольклора огромно, так как он расширяет знания ребенка об окружающей действительности, развивает умения тонко чувствовать художественную форму, мелодику и ритм родного языка. </vt:lpstr>
      <vt:lpstr>          Актуальность Устное народное творчество - неоценимое богатство каждого народа, выработанный веками взгляд на жизнь, общество, природу, показатель его способностей и таланта. Через устное народное творчество ребёнок не только овладевает родным языком, но и, осваивая его красоту, лаконичность приобщается к культуре своего народа, получает первые впечатления о ней.</vt:lpstr>
      <vt:lpstr>      Проблема Почему наши дети плохо говорят? Может, потому что мы разучились с ними разговаривать. Общаясь со своими детьми, родители редко используют поговорки и пословицы. А ведь в них заключается суть разрешения любого конфликта. Устное народное творчество обладает удивительной способностью пробуждать в людях доброе начало, использование в работе с детьми устного народного творчества, создает уникальные условия для развития речи, мышления детей, мотивации поведения, накопления положительного и морального опыта в межличностных отношениях. </vt:lpstr>
      <vt:lpstr>          Гипотеза проекта Если использовать устное народное творчество наряду с современными методиками обучения, улучшится речь ребенка и повысится уровень познавательной и коммуникативной способности способностей детей.           ЦЕЛЬ ПРОЕКТА развитие творческих, познавательных, коммуникативных способностей детей на основе устного народного творчества.           ЗАДАЧИ ПРОЕКТА: 1. Знакомить детей с окружающим миром – природой (растения, животные, птицы); с укладом жизни и быта русского народа. 2. Совершенствовать диалогическую и монологическую речь. 3. Воспитывать эстетические чувства при знакомстве с образцами устного народного творчества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 Пономарев</dc:creator>
  <cp:lastModifiedBy>Админ</cp:lastModifiedBy>
  <cp:revision>43</cp:revision>
  <dcterms:created xsi:type="dcterms:W3CDTF">2016-04-12T07:41:11Z</dcterms:created>
  <dcterms:modified xsi:type="dcterms:W3CDTF">2017-09-28T18:25:48Z</dcterms:modified>
</cp:coreProperties>
</file>