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309" r:id="rId19"/>
    <p:sldId id="294" r:id="rId20"/>
    <p:sldId id="295" r:id="rId21"/>
    <p:sldId id="296" r:id="rId22"/>
    <p:sldId id="304" r:id="rId23"/>
    <p:sldId id="298" r:id="rId24"/>
    <p:sldId id="299" r:id="rId25"/>
    <p:sldId id="300" r:id="rId26"/>
    <p:sldId id="301" r:id="rId27"/>
    <p:sldId id="283" r:id="rId28"/>
    <p:sldId id="305" r:id="rId29"/>
    <p:sldId id="306" r:id="rId30"/>
    <p:sldId id="269" r:id="rId31"/>
    <p:sldId id="273" r:id="rId32"/>
    <p:sldId id="271" r:id="rId33"/>
    <p:sldId id="275" r:id="rId34"/>
    <p:sldId id="302" r:id="rId35"/>
    <p:sldId id="282" r:id="rId36"/>
    <p:sldId id="307" r:id="rId37"/>
    <p:sldId id="30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russianculture.ru/zoomimg.asp?Name=39-78-1&amp;Lage=True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Занимательный 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Сергиенко </a:t>
            </a:r>
          </a:p>
          <a:p>
            <a:r>
              <a:rPr lang="ru-RU" dirty="0" smtClean="0"/>
              <a:t>Надежда Алексеевна.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Библейские сюжеты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Блудный сын, всемирный потоп, всякой твари  по паре, манна небесная, хлеб насущный, терновый венец, святая святых, Фома неверующий.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Мифы древней Греции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Авгиевы конюшни, ахиллесова пята, гордиев узел,  подвиг Геракла, прометеев огонь, рог изобилия.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Профессия. Ремесло.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Калачом не заманишь, заварить кашу; толочь воду в ступе</a:t>
            </a:r>
          </a:p>
          <a:p>
            <a:r>
              <a:rPr lang="ru-RU" dirty="0" smtClean="0"/>
              <a:t>Играть первую скрипку, медведь на ухо наступил</a:t>
            </a:r>
          </a:p>
          <a:p>
            <a:r>
              <a:rPr lang="ru-RU" dirty="0" smtClean="0"/>
              <a:t>Через час по чайной ложке.</a:t>
            </a:r>
          </a:p>
          <a:p>
            <a:r>
              <a:rPr lang="ru-RU" dirty="0" smtClean="0"/>
              <a:t>Без сучка и задоринки.</a:t>
            </a:r>
          </a:p>
          <a:p>
            <a:r>
              <a:rPr lang="ru-RU" dirty="0" smtClean="0"/>
              <a:t>Шито белыми нитками, трещать по швам; семь раз отмерь, один отрежь</a:t>
            </a:r>
          </a:p>
          <a:p>
            <a:r>
              <a:rPr lang="ru-RU" dirty="0" smtClean="0"/>
              <a:t>Доводить до белого каления.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и жизнь народа.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лбу написано, нив зуб ногой, легок на помине, как Мамай прошел, ни пуха ни пера, прикусить язык.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30" name="Diagram 6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38914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Лингвистическая лаборатория.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Алгоритм </a:t>
            </a:r>
            <a:endParaRPr lang="ru-RU" dirty="0" smtClean="0"/>
          </a:p>
          <a:p>
            <a:r>
              <a:rPr lang="ru-RU" i="1" u="sng" dirty="0" smtClean="0"/>
              <a:t>Найти устойчивое словосочетание</a:t>
            </a:r>
            <a:endParaRPr lang="ru-RU" dirty="0" smtClean="0"/>
          </a:p>
          <a:p>
            <a:r>
              <a:rPr lang="ru-RU" i="1" u="sng" dirty="0" smtClean="0"/>
              <a:t>Объяснить значение</a:t>
            </a:r>
            <a:endParaRPr lang="ru-RU" dirty="0" smtClean="0"/>
          </a:p>
          <a:p>
            <a:r>
              <a:rPr lang="ru-RU" i="1" u="sng" dirty="0" smtClean="0"/>
              <a:t>Объяснить происхождение фр.</a:t>
            </a:r>
            <a:endParaRPr lang="ru-RU" dirty="0" smtClean="0"/>
          </a:p>
          <a:p>
            <a:r>
              <a:rPr lang="ru-RU" i="1" u="sng" dirty="0" smtClean="0"/>
              <a:t>Подобрать синонимии антонимы</a:t>
            </a:r>
            <a:endParaRPr lang="ru-RU" dirty="0" smtClean="0"/>
          </a:p>
          <a:p>
            <a:r>
              <a:rPr lang="ru-RU" i="1" u="sng" dirty="0" smtClean="0"/>
              <a:t>Отредактировать  небольшой текст, используя фразеологизмы</a:t>
            </a:r>
            <a:endParaRPr lang="ru-RU" dirty="0" smtClean="0"/>
          </a:p>
          <a:p>
            <a:r>
              <a:rPr lang="ru-RU" i="1" u="sng" dirty="0" smtClean="0"/>
              <a:t>Сделать вывод  Выступить перед классом(представитель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1430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5538" name="Picture 2" descr="C:\Users\куку\Desktop\физ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5 минут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ответе </a:t>
            </a:r>
            <a:r>
              <a:rPr lang="ru-RU" dirty="0" smtClean="0"/>
              <a:t>пользуйтесь алгоритмом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1.Нам </a:t>
            </a:r>
            <a:r>
              <a:rPr lang="ru-RU" dirty="0" smtClean="0"/>
              <a:t>надо было ….</a:t>
            </a:r>
          </a:p>
          <a:p>
            <a:r>
              <a:rPr lang="ru-RU" dirty="0" smtClean="0"/>
              <a:t>2.Мы (заменили, вставили, подобрали) фразеологизмы.</a:t>
            </a:r>
          </a:p>
          <a:p>
            <a:r>
              <a:rPr lang="ru-RU" dirty="0" smtClean="0"/>
              <a:t>3.У нас получилось вот </a:t>
            </a:r>
            <a:r>
              <a:rPr lang="ru-RU" dirty="0" smtClean="0"/>
              <a:t> что…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548680"/>
            <a:ext cx="8229600" cy="1066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Задание №1. Стихотворение  В. Суслова</a:t>
            </a:r>
            <a:br>
              <a:rPr lang="ru-RU" sz="2400" dirty="0" smtClean="0"/>
            </a:br>
            <a:r>
              <a:rPr lang="ru-RU" sz="2400" dirty="0" smtClean="0"/>
              <a:t> « Как работает слово?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511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Бывает частенько, что слово одно,</a:t>
            </a:r>
            <a:br>
              <a:rPr lang="ru-RU" sz="1600" b="1" dirty="0" smtClean="0"/>
            </a:br>
            <a:r>
              <a:rPr lang="ru-RU" sz="1600" dirty="0" smtClean="0"/>
              <a:t>Но очень по-разному служит оно.</a:t>
            </a:r>
            <a:br>
              <a:rPr lang="ru-RU" sz="1600" dirty="0" smtClean="0"/>
            </a:br>
            <a:r>
              <a:rPr lang="ru-RU" sz="1600" dirty="0" smtClean="0"/>
              <a:t>Примеры тут можно найти без труда,</a:t>
            </a:r>
            <a:br>
              <a:rPr lang="ru-RU" sz="1600" dirty="0" smtClean="0"/>
            </a:br>
            <a:r>
              <a:rPr lang="ru-RU" sz="1600" dirty="0" smtClean="0"/>
              <a:t>Возьмём хоть короткое слово </a:t>
            </a:r>
            <a:r>
              <a:rPr lang="ru-RU" sz="1600" dirty="0" smtClean="0">
                <a:solidFill>
                  <a:srgbClr val="FF0000"/>
                </a:solidFill>
              </a:rPr>
              <a:t>«вода».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Вот был я мальчишкой, да детство прошло.</a:t>
            </a:r>
            <a:br>
              <a:rPr lang="ru-RU" sz="1600" dirty="0" smtClean="0"/>
            </a:br>
            <a:r>
              <a:rPr lang="ru-RU" sz="1600" dirty="0" smtClean="0"/>
              <a:t>С тех пор уж </a:t>
            </a:r>
            <a:r>
              <a:rPr lang="ru-RU" sz="1600" i="1" dirty="0" smtClean="0"/>
              <a:t>немало </a:t>
            </a:r>
            <a:r>
              <a:rPr lang="ru-RU" sz="1600" i="1" dirty="0" smtClean="0">
                <a:solidFill>
                  <a:srgbClr val="FF0000"/>
                </a:solidFill>
              </a:rPr>
              <a:t>воды утекло</a:t>
            </a:r>
            <a:r>
              <a:rPr lang="ru-RU" sz="1600" i="1" dirty="0" smtClean="0"/>
              <a:t>.</a:t>
            </a:r>
            <a:br>
              <a:rPr lang="ru-RU" sz="1600" i="1" dirty="0" smtClean="0"/>
            </a:br>
            <a:r>
              <a:rPr lang="ru-RU" sz="1600" dirty="0" smtClean="0"/>
              <a:t>О смелом мы вправе сказать наперёд:</a:t>
            </a:r>
            <a:br>
              <a:rPr lang="ru-RU" sz="1600" dirty="0" smtClean="0"/>
            </a:br>
            <a:r>
              <a:rPr lang="ru-RU" sz="1600" dirty="0" smtClean="0"/>
              <a:t>«Такой </a:t>
            </a:r>
            <a:r>
              <a:rPr lang="ru-RU" sz="1600" i="1" dirty="0" smtClean="0"/>
              <a:t>сквозь </a:t>
            </a:r>
            <a:r>
              <a:rPr lang="ru-RU" sz="1600" i="1" dirty="0" smtClean="0">
                <a:solidFill>
                  <a:srgbClr val="FF0000"/>
                </a:solidFill>
              </a:rPr>
              <a:t>огонь и сквозь воду пройдёт</a:t>
            </a:r>
            <a:r>
              <a:rPr lang="ru-RU" sz="1600" dirty="0" smtClean="0">
                <a:solidFill>
                  <a:srgbClr val="FF0000"/>
                </a:solidFill>
              </a:rPr>
              <a:t>!»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А гуси и утки-сухие всегда.</a:t>
            </a:r>
            <a:br>
              <a:rPr lang="ru-RU" sz="1600" dirty="0" smtClean="0"/>
            </a:br>
            <a:r>
              <a:rPr lang="ru-RU" sz="1600" dirty="0" smtClean="0"/>
              <a:t>Заметили люди: «</a:t>
            </a:r>
            <a:r>
              <a:rPr lang="ru-RU" sz="1600" i="1" dirty="0" smtClean="0">
                <a:solidFill>
                  <a:srgbClr val="FF0000"/>
                </a:solidFill>
              </a:rPr>
              <a:t>Как с гуся вода</a:t>
            </a:r>
            <a:r>
              <a:rPr lang="ru-RU" sz="1600" dirty="0" smtClean="0">
                <a:solidFill>
                  <a:srgbClr val="FF0000"/>
                </a:solidFill>
              </a:rPr>
              <a:t>».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Случилось с тобою: ты правил не знал,</a:t>
            </a:r>
            <a:br>
              <a:rPr lang="ru-RU" sz="1600" dirty="0" smtClean="0"/>
            </a:br>
            <a:r>
              <a:rPr lang="ru-RU" sz="1600" dirty="0" smtClean="0"/>
              <a:t>Молчал при опросе! </a:t>
            </a:r>
            <a:r>
              <a:rPr lang="ru-RU" sz="1600" i="1" dirty="0" smtClean="0">
                <a:solidFill>
                  <a:srgbClr val="FF0000"/>
                </a:solidFill>
              </a:rPr>
              <a:t>Воды в рот набрал</a:t>
            </a:r>
            <a:r>
              <a:rPr lang="ru-RU" sz="1600" i="1" dirty="0" smtClean="0"/>
              <a:t>!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Лентяй отдыхает, а время идёт-</a:t>
            </a:r>
            <a:br>
              <a:rPr lang="ru-RU" sz="1600" dirty="0" smtClean="0"/>
            </a:br>
            <a:r>
              <a:rPr lang="ru-RU" sz="1600" i="1" dirty="0" smtClean="0"/>
              <a:t>Под камень </a:t>
            </a:r>
            <a:r>
              <a:rPr lang="ru-RU" sz="1600" i="1" dirty="0" smtClean="0">
                <a:solidFill>
                  <a:srgbClr val="FF0000"/>
                </a:solidFill>
              </a:rPr>
              <a:t>лежачий вода не течёт.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dirty="0" smtClean="0"/>
              <a:t>Сказать болтуну мы порою не прочь:</a:t>
            </a:r>
            <a:br>
              <a:rPr lang="ru-RU" sz="1600" dirty="0" smtClean="0"/>
            </a:br>
            <a:r>
              <a:rPr lang="ru-RU" sz="1600" dirty="0" smtClean="0"/>
              <a:t>«Довольно, мол, </a:t>
            </a:r>
            <a:r>
              <a:rPr lang="ru-RU" sz="1600" i="1" dirty="0" smtClean="0">
                <a:solidFill>
                  <a:srgbClr val="FF0000"/>
                </a:solidFill>
              </a:rPr>
              <a:t>воду-то в ступе толочь!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Не прочь и другому сказать невзначай:</a:t>
            </a:r>
            <a:br>
              <a:rPr lang="ru-RU" sz="1600" dirty="0" smtClean="0"/>
            </a:br>
            <a:r>
              <a:rPr lang="ru-RU" sz="1600" dirty="0" smtClean="0"/>
              <a:t>«Довольно</a:t>
            </a:r>
            <a:r>
              <a:rPr lang="ru-RU" sz="1600" i="1" dirty="0" smtClean="0"/>
              <a:t> лить воду</a:t>
            </a:r>
            <a:r>
              <a:rPr lang="ru-RU" sz="1600" dirty="0" smtClean="0"/>
              <a:t>! Ты дело давай!»</a:t>
            </a:r>
            <a:br>
              <a:rPr lang="ru-RU" sz="1600" dirty="0" smtClean="0"/>
            </a:br>
            <a:r>
              <a:rPr lang="ru-RU" sz="1600" dirty="0" smtClean="0"/>
              <a:t>Работать впустую!... Что скажут потом?</a:t>
            </a:r>
            <a:br>
              <a:rPr lang="ru-RU" sz="1600" dirty="0" smtClean="0"/>
            </a:br>
            <a:r>
              <a:rPr lang="ru-RU" sz="1600" dirty="0" smtClean="0"/>
              <a:t>На дело, мол, </a:t>
            </a:r>
            <a:r>
              <a:rPr lang="ru-RU" sz="1600" i="1" dirty="0" smtClean="0">
                <a:solidFill>
                  <a:srgbClr val="FF0000"/>
                </a:solidFill>
              </a:rPr>
              <a:t>воду носить решетом!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Стихи я пишу, не жалея труда,</a:t>
            </a:r>
            <a:br>
              <a:rPr lang="ru-RU" sz="1600" dirty="0" smtClean="0"/>
            </a:br>
            <a:r>
              <a:rPr lang="ru-RU" sz="1600" dirty="0" smtClean="0"/>
              <a:t>Чтобы вы не сказали: </a:t>
            </a:r>
            <a:r>
              <a:rPr lang="ru-RU" sz="1600" i="1" dirty="0" smtClean="0"/>
              <a:t>«</a:t>
            </a:r>
            <a:r>
              <a:rPr lang="ru-RU" sz="1600" i="1" dirty="0" smtClean="0">
                <a:solidFill>
                  <a:srgbClr val="FF0000"/>
                </a:solidFill>
              </a:rPr>
              <a:t>В стихах-то вода</a:t>
            </a:r>
            <a:r>
              <a:rPr lang="ru-RU" sz="1600" i="1" dirty="0" smtClean="0"/>
              <a:t>».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Фразеологизмы.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Рог изобилия.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 Древнегреческий миф повествует о том, что жестокий бог Крон не желал иметь детей, так как боялся, что они отнимут у него власть. Поэтому жена его родила Зевса тайком, поручив нимфам ухаживать за ним. Зевс был вскормлён молоком божественной козы </a:t>
            </a:r>
            <a:r>
              <a:rPr lang="ru-RU" dirty="0" err="1" smtClean="0"/>
              <a:t>Амалфеи</a:t>
            </a:r>
            <a:r>
              <a:rPr lang="ru-RU" dirty="0" smtClean="0"/>
              <a:t>. Однажды она, зацепившись за дерево, отломила себе рог. Нимфа наполнила его плодами и подарила его Зевсу. Тот подарил его воспитавшим его нимфам, </a:t>
            </a:r>
            <a:r>
              <a:rPr lang="ru-RU" dirty="0" err="1" smtClean="0"/>
              <a:t>пообещав,что</a:t>
            </a:r>
            <a:r>
              <a:rPr lang="ru-RU" dirty="0" smtClean="0"/>
              <a:t> из него будет появляться всё то, чего они бы ни пожелали. Так выражение стало символом неисчерпаемого богатства, достатка.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Бить баклуши.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Что такое баклуши? оказывается, первоначально это словосочетание значило: раскалывать осиновый чурбан на чурки (баклуши) для изготовления из них ложек, поварёшек и других мелких изделий. Дело это было простое, не требующее больших усилий и умений, поэтому выражение “бить баклуши” превратилось во фразеологизм.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2214554"/>
          <a:ext cx="8001056" cy="4000528"/>
        </p:xfrm>
        <a:graphic>
          <a:graphicData uri="http://schemas.openxmlformats.org/drawingml/2006/table">
            <a:tbl>
              <a:tblPr/>
              <a:tblGrid>
                <a:gridCol w="2640008"/>
                <a:gridCol w="2640008"/>
                <a:gridCol w="2721040"/>
              </a:tblGrid>
              <a:tr h="400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Arial Black"/>
                          <a:ea typeface="Times New Roman"/>
                          <a:cs typeface="Times New Roman"/>
                        </a:rPr>
                        <a:t>Голова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Человек с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головой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Потерять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голову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Отвечать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головой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Arial Black"/>
                          <a:ea typeface="Times New Roman"/>
                          <a:cs typeface="Times New Roman"/>
                        </a:rPr>
                        <a:t>Нос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Задирать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Зарубить </a:t>
                      </a: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носу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Клевать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носом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Arial Black"/>
                          <a:ea typeface="Times New Roman"/>
                          <a:cs typeface="Times New Roman"/>
                        </a:rPr>
                        <a:t>Язык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Острый на </a:t>
                      </a: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язык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i="1" u="sng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u="sng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Язык </a:t>
                      </a: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проглотить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Тянуть </a:t>
                      </a:r>
                      <a:r>
                        <a:rPr lang="ru-RU" sz="2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2400" b="1" i="1" u="sng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язык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642910" y="148008"/>
            <a:ext cx="72866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№3.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листке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бумаги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записать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устойчивых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оборотов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словами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,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нос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 Rounded MT Bold" pitchFamily="34" charset="0"/>
              </a:rPr>
              <a:t>,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язык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066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Задание №4. подобрать синонимы к данным фразеологизмам. О каком человеке так говорят: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325112"/>
          </a:xfrm>
        </p:spPr>
        <p:txBody>
          <a:bodyPr>
            <a:noAutofit/>
          </a:bodyPr>
          <a:lstStyle/>
          <a:p>
            <a:r>
              <a:rPr lang="ru-RU" sz="2000" i="1" u="sng" dirty="0" smtClean="0"/>
              <a:t>Он выйдет сухим из воды:</a:t>
            </a:r>
            <a:endParaRPr lang="ru-RU" sz="2000" dirty="0" smtClean="0"/>
          </a:p>
          <a:p>
            <a:pPr lvl="0"/>
            <a:r>
              <a:rPr lang="ru-RU" sz="2000" dirty="0" smtClean="0"/>
              <a:t>ловкий</a:t>
            </a:r>
          </a:p>
          <a:p>
            <a:pPr>
              <a:buNone/>
            </a:pPr>
            <a:r>
              <a:rPr lang="ru-RU" sz="2000" i="1" u="sng" dirty="0" smtClean="0"/>
              <a:t>Он звёзд с неба не хватает: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      глупый</a:t>
            </a:r>
          </a:p>
          <a:p>
            <a:pPr lvl="1"/>
            <a:r>
              <a:rPr lang="ru-RU" sz="2000" i="1" u="sng" dirty="0" smtClean="0"/>
              <a:t>У него денег куры не клюют:</a:t>
            </a:r>
            <a:endParaRPr lang="ru-RU" sz="2000" dirty="0" smtClean="0"/>
          </a:p>
          <a:p>
            <a:pPr lvl="0"/>
            <a:r>
              <a:rPr lang="ru-RU" sz="2000" dirty="0" smtClean="0"/>
              <a:t>богатый</a:t>
            </a:r>
          </a:p>
          <a:p>
            <a:pPr>
              <a:buNone/>
            </a:pPr>
            <a:r>
              <a:rPr lang="ru-RU" sz="2000" i="1" u="sng" dirty="0" smtClean="0"/>
              <a:t>У него семь пятниц на неделе: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рассеянный</a:t>
            </a:r>
          </a:p>
          <a:p>
            <a:pPr lvl="1"/>
            <a:r>
              <a:rPr lang="ru-RU" sz="2000" i="1" u="sng" dirty="0" smtClean="0"/>
              <a:t>У него зимой снега не выпросишь: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жадный</a:t>
            </a:r>
          </a:p>
          <a:p>
            <a:r>
              <a:rPr lang="ru-RU" sz="2000" i="1" u="sng" dirty="0" smtClean="0"/>
              <a:t>У него душа нараспашку:</a:t>
            </a:r>
            <a:endParaRPr lang="ru-RU" sz="2000" dirty="0" smtClean="0"/>
          </a:p>
          <a:p>
            <a:pPr lvl="0"/>
            <a:r>
              <a:rPr lang="ru-RU" sz="2000" dirty="0" smtClean="0"/>
              <a:t>наивный</a:t>
            </a:r>
          </a:p>
          <a:p>
            <a:pPr lvl="1">
              <a:buNone/>
            </a:pPr>
            <a:r>
              <a:rPr lang="ru-RU" sz="2000" i="1" u="sng" dirty="0" smtClean="0"/>
              <a:t>Он водит всех за нос:</a:t>
            </a:r>
            <a:endParaRPr lang="ru-RU" sz="2000" dirty="0" smtClean="0"/>
          </a:p>
          <a:p>
            <a:r>
              <a:rPr lang="ru-RU" sz="2000" dirty="0" smtClean="0"/>
              <a:t>обманывает людей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Задание № 5.</a:t>
            </a:r>
            <a:r>
              <a:rPr lang="ru-RU" dirty="0" smtClean="0"/>
              <a:t> </a:t>
            </a:r>
            <a:r>
              <a:rPr lang="ru-RU" sz="2700" dirty="0" smtClean="0"/>
              <a:t>Используйте слова для справок, сравните их с предложенными фразеологизмами, попробуйте найти в них что-то общее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Жить душа в душу - как кошка с собакой</a:t>
            </a:r>
          </a:p>
          <a:p>
            <a:r>
              <a:rPr lang="ru-RU" dirty="0" smtClean="0"/>
              <a:t>Пруд пруди - с гулькин нос</a:t>
            </a:r>
          </a:p>
          <a:p>
            <a:r>
              <a:rPr lang="ru-RU" dirty="0" smtClean="0"/>
              <a:t>За тридевять земель - рукой подать</a:t>
            </a:r>
          </a:p>
          <a:p>
            <a:r>
              <a:rPr lang="ru-RU" dirty="0" smtClean="0"/>
              <a:t>Засучив рукава - спустя рукава</a:t>
            </a:r>
          </a:p>
          <a:p>
            <a:r>
              <a:rPr lang="ru-RU" dirty="0" smtClean="0"/>
              <a:t>Считать ворон- во все глаза</a:t>
            </a:r>
          </a:p>
          <a:p>
            <a:r>
              <a:rPr lang="ru-RU" dirty="0" smtClean="0"/>
              <a:t>Биться, как рыба об лед- добиться своего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1" descr="https://arhivurokov.ru/kopilka/uploads/user_file_5484b38dbe4c4/urok-v-6-klassie-po-tiemie-frazieologhizmy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67687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Задание №7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«Шесть загадок волшебного сундучка»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Ею кофе, чай мешают и медленное действие совершают. Что это?</a:t>
            </a:r>
            <a:endParaRPr lang="ru-RU" dirty="0" smtClean="0"/>
          </a:p>
          <a:p>
            <a:pPr lvl="0"/>
            <a:r>
              <a:rPr lang="ru-RU" i="1" dirty="0" smtClean="0"/>
              <a:t>С этим овощем дружит горе. Что это?</a:t>
            </a:r>
            <a:endParaRPr lang="ru-RU" dirty="0" smtClean="0"/>
          </a:p>
          <a:p>
            <a:pPr lvl="0"/>
            <a:r>
              <a:rPr lang="ru-RU" i="1" dirty="0" smtClean="0"/>
              <a:t>В какой посуде чувствуют себя неловко?</a:t>
            </a:r>
            <a:endParaRPr lang="ru-RU" dirty="0" smtClean="0"/>
          </a:p>
          <a:p>
            <a:pPr lvl="0"/>
            <a:r>
              <a:rPr lang="ru-RU" i="1" dirty="0" smtClean="0"/>
              <a:t>В этой посуде воду не носят, зато в ней полно чудес. Что это?</a:t>
            </a:r>
            <a:endParaRPr lang="ru-RU" dirty="0" smtClean="0"/>
          </a:p>
          <a:p>
            <a:pPr lvl="0"/>
            <a:r>
              <a:rPr lang="ru-RU" i="1" dirty="0" smtClean="0"/>
              <a:t>Под какой музыкальный инструмент плясать никому не хочется?</a:t>
            </a:r>
            <a:endParaRPr lang="ru-RU" dirty="0" smtClean="0"/>
          </a:p>
          <a:p>
            <a:pPr lvl="0"/>
            <a:r>
              <a:rPr lang="ru-RU" i="1" dirty="0" smtClean="0"/>
              <a:t>В нём можно купить кота, но не утаишь шила. Что это?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синонимы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Через час по чайной ложке – помалу, очень медленно, долго (о чьём-либо медленном действии).</a:t>
            </a:r>
          </a:p>
          <a:p>
            <a:pPr lvl="0"/>
            <a:r>
              <a:rPr lang="ru-RU" dirty="0" smtClean="0"/>
              <a:t>Горе луковое – незадачливый, нерасторопный человек.</a:t>
            </a:r>
          </a:p>
          <a:p>
            <a:pPr lvl="0"/>
            <a:r>
              <a:rPr lang="ru-RU" dirty="0" smtClean="0"/>
              <a:t>Быть не в своей тарелке – быть в плохом, подавленном настроении, чувствовать неловкость.</a:t>
            </a:r>
          </a:p>
          <a:p>
            <a:pPr lvl="0"/>
            <a:r>
              <a:rPr lang="ru-RU" dirty="0" smtClean="0"/>
              <a:t>Чудеса в решете – невероятно, необыкновенно; о чём-либо необыкновенном, странном.</a:t>
            </a:r>
          </a:p>
          <a:p>
            <a:pPr lvl="0"/>
            <a:r>
              <a:rPr lang="ru-RU" dirty="0" smtClean="0"/>
              <a:t>Плясать под чужую дудку – действовать не по своей воле, а по произволу другого, во всём подчиняться кому-либо.</a:t>
            </a:r>
          </a:p>
          <a:p>
            <a:pPr lvl="0"/>
            <a:r>
              <a:rPr lang="ru-RU" dirty="0" smtClean="0"/>
              <a:t>Купить кота в мешке – приобрести неизвестно что.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/>
              <a:t>Задание № 8. Юные редакторы.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Задание. Прочитайте предложения. Замените выделенные слова фразеологическими оборотами. Как изменились предложения?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Юные редакторы.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Вера Сергеевна объяснила решение задачи, но Петя пропустил мимо ушей.</a:t>
            </a:r>
          </a:p>
          <a:p>
            <a:r>
              <a:rPr lang="ru-RU" dirty="0" smtClean="0"/>
              <a:t>Кирилл целый день бил баклуши.</a:t>
            </a:r>
          </a:p>
          <a:p>
            <a:r>
              <a:rPr lang="ru-RU" dirty="0" smtClean="0"/>
              <a:t>Мы догадывались, что он нам  в</a:t>
            </a:r>
            <a:r>
              <a:rPr lang="ru-RU" i="1" dirty="0" smtClean="0"/>
              <a:t>ешает лапшу на уши.</a:t>
            </a:r>
            <a:endParaRPr lang="ru-RU" dirty="0" smtClean="0"/>
          </a:p>
          <a:p>
            <a:r>
              <a:rPr lang="ru-RU" dirty="0" smtClean="0"/>
              <a:t>Первого сентября Ира проснулась н</a:t>
            </a:r>
            <a:r>
              <a:rPr lang="ru-RU" i="1" dirty="0" smtClean="0"/>
              <a:t>и свет ни заря.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Происхождение   и значение</a:t>
            </a:r>
          </a:p>
          <a:p>
            <a:pPr>
              <a:buNone/>
            </a:pPr>
            <a:r>
              <a:rPr lang="ru-RU" sz="3600" dirty="0" smtClean="0"/>
              <a:t> фразеологизмов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vantGarde Bk BT"/>
                <a:ea typeface="Times New Roman" pitchFamily="18" charset="0"/>
                <a:cs typeface="Arial" pitchFamily="34" charset="0"/>
              </a:rPr>
              <a:t>В  рассказе нужно найти 10 выражений, употребленных в переносном значении, и объяснить их смысл.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удочку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Пригласил  нас как-то сын лесника к себе. За грибами, говорит, сходим, поохотимся, рыбу удить будем. Уху сварим- </a:t>
            </a: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пальчики оближешь.</a:t>
            </a:r>
            <a:endParaRPr kumimoji="0" lang="ru-RU" b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Мы, конечно, обрадовались, </a:t>
            </a: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уши развесили,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слушаем.Мой братишка так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голову потерял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счастья. Потом он мне покою не давал:"Пойдем да пойдем! Говорят, он такой мастер рыбу ловить,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собаку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этом деле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съел".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знаю, каких собак он ел, а вот мы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 на удочку.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Договорились прийти в субботу к вечеру. Пять километров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одним духом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отшагали. А нашего приятеля дома не оказалось.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"Вот пустомеля, -возмутился дед,- все время кому-нибудь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морочит голову.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братишки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слезы в три ручья.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Я, конечно, тоже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 своей тарелке.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"Ничего, ребятишки,- успокоил нас дед,- со мной пойдете".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пошли. И рыбу ловили, и костер развели, и уха была-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ни в сказке сказать, ни пером описать.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0" y="483127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удочку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 Rounded MT Bold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Пригласил  нас как-то сын лесника к себе. За грибами, говорит, сходим, поохотимся, рыбу удить будем. Уху сварим-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пальчики оближешь.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Мы, конечно, обрадовались,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уши развесили,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слушаем.Мой братишка так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голову потерял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счастья. Потом он мне покою не давал:"Пойдем да пойдем! Говорят, он такой мастер рыбу ловить,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собаку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этом деле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съел".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знаю, каких собак он ел, а вот мы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попались на удочку.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Договорились прийти в субботу к вечеру. Пять километров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одним духом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отшагали. А нашего приятеля дома не оказалось.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"Вот пустомеля, -возмутился дед,- все время кому-нибудь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морочит голову.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братишки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слезы в три ручья.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Я, конечно, тоже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 своей тарелке.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"Ничего, ребятишки,- успокоил нас дед,- со мной пойдете".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пошли. И рыбу ловили, и костер развели, и уха была-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 в сказке сказать, ни пером описать.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3971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Загадки-фразеологизмы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85794"/>
            <a:ext cx="7286676" cy="592935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6400" dirty="0" smtClean="0"/>
              <a:t>Выполняется быстро, ловко, хорошо.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     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Ответ: Горит в руках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Так говорят о человеке, который легко меняет свои решения, намерения</a:t>
            </a:r>
          </a:p>
          <a:p>
            <a:pPr>
              <a:buNone/>
            </a:pPr>
            <a:r>
              <a:rPr lang="ru-RU" sz="6400" b="1" dirty="0" smtClean="0"/>
              <a:t>         Ответ: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Семь пятниц на неделе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Очень темно, совершенно ничего не видно.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          Ответ: Ни зги не видно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Оказаться в неловком, глупом положении.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      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Ответ: Сесть в калошу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Молчать, не говорить лишнего.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   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   Ответ: Будто муху проглотил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Выполнять обещание.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      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Ответ: Дать зарок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Изобретать то или сообщать о том, что уже давно изобретено или известно.</a:t>
            </a:r>
          </a:p>
          <a:p>
            <a:pPr>
              <a:buNone/>
            </a:pP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            Ответ: Открывать Америку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Как говорят о человеке очень скромном, тихом, кротком.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        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Ответ: Мухи не обидит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Его вешают, приходя в уныние.</a:t>
            </a:r>
          </a:p>
          <a:p>
            <a:pPr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          Ответ: Вешать нос</a:t>
            </a:r>
            <a:endParaRPr lang="ru-RU" sz="6400" b="1" dirty="0" smtClean="0"/>
          </a:p>
          <a:p>
            <a:pPr lvl="0">
              <a:buNone/>
            </a:pPr>
            <a:r>
              <a:rPr lang="ru-RU" sz="6400" dirty="0" smtClean="0"/>
              <a:t>Не цветы, а вянут.</a:t>
            </a:r>
          </a:p>
          <a:p>
            <a:pPr lvl="0">
              <a:buNone/>
            </a:pPr>
            <a:r>
              <a:rPr lang="ru-RU" sz="6400" dirty="0" smtClean="0">
                <a:solidFill>
                  <a:schemeClr val="accent4">
                    <a:lumMod val="50000"/>
                  </a:schemeClr>
                </a:solidFill>
              </a:rPr>
              <a:t>            О</a:t>
            </a:r>
            <a:r>
              <a:rPr lang="ru-RU" sz="6400" b="1" dirty="0" smtClean="0">
                <a:solidFill>
                  <a:schemeClr val="accent4">
                    <a:lumMod val="50000"/>
                  </a:schemeClr>
                </a:solidFill>
              </a:rPr>
              <a:t>твет: Уши вянут</a:t>
            </a:r>
            <a:endParaRPr lang="ru-RU" sz="6400" b="1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Фразеологические синонимы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14356"/>
            <a:ext cx="30718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1.Без сучка и задоринки.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2. Валится из рук.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3. Важная птица.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4. Души не чаять.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5. Заваривать кашу.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6. Вдоль и поперёк.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7. Бьюсь об заклад.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8. Глазом не моргнёт.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9. Лицом к лицу.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10. Считать ворон.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11. Каши просят.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12. Море по колено.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13. Молоко на губах не обсохло.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14. Падать духом.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15. Руки в брюки.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16. Тёртый калач. 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17. Терять голову.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18. Хоть лопатой греби.</a:t>
            </a:r>
          </a:p>
          <a:p>
            <a:pPr lvl="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19. Утереть нос. 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292080" y="1052736"/>
            <a:ext cx="3000396" cy="501675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Как по маслу.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 Руки опускаются.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3 Птица высокого полёта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 Душа в душу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5.. Сбиваться с толку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Как свои пять пальцев.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7.Держать пари.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8.  Рука не дрогнет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Глаза в глаза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Разевают  рот.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 </a:t>
            </a:r>
            <a:r>
              <a:rPr lang="ru-RU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Шалтай-балтай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12. Трын-трава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13.. Нос не дорос.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14. Вешать нос.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15. Сидеть  сложа руки 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16.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Стреляный воробей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17. Сходить с ума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18.Непочатый край Огород городить.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19.. Заткнуть за пояс.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6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6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6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6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6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6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66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66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66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6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66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662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662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Русский язык очень богат фразеологизмами. Ведь фразеологизмы – это прекрасное украшение нашей речи. И чем больше вы будете их знать и научитесь к месту употреблять, тем выразительнее и ярче станет ваша речь.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ds02.infourok.ru/uploads/ex/09d4/00062453-7079e951/hello_html_m247269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776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Памятка-словарик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Молодцы, ребята!    Спасибо за работу!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Узнаем  с помощью  фразеологических словарей, откуда приходят фразеологизмы в нашу речь и что они означают?</a:t>
            </a:r>
          </a:p>
          <a:p>
            <a:r>
              <a:rPr lang="ru-RU" dirty="0" smtClean="0"/>
              <a:t>2. Научимся использовать фразеологизмы в своей речи.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Дорогой друг!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мы не будем ломать голову, биться, как рыба об лед,</a:t>
            </a:r>
          </a:p>
          <a:p>
            <a:r>
              <a:rPr lang="ru-RU" dirty="0" smtClean="0"/>
              <a:t> вариться в собственном соку и </a:t>
            </a:r>
            <a:r>
              <a:rPr lang="ru-RU" dirty="0" err="1" smtClean="0"/>
              <a:t>и</a:t>
            </a:r>
            <a:r>
              <a:rPr lang="ru-RU" dirty="0" smtClean="0"/>
              <a:t> убивать время зря.</a:t>
            </a:r>
          </a:p>
          <a:p>
            <a:r>
              <a:rPr lang="ru-RU" dirty="0" smtClean="0"/>
              <a:t>Не станем бросать слов на ветер.</a:t>
            </a:r>
          </a:p>
          <a:p>
            <a:r>
              <a:rPr lang="ru-RU" dirty="0" smtClean="0"/>
              <a:t>Время работает на нас, поэтому, засучив рукава, скрепя зубами и не покладая рук</a:t>
            </a:r>
          </a:p>
          <a:p>
            <a:r>
              <a:rPr lang="ru-RU" dirty="0" smtClean="0"/>
              <a:t>Будем грызть гранит науки.</a:t>
            </a:r>
          </a:p>
          <a:p>
            <a:r>
              <a:rPr lang="ru-RU" dirty="0" smtClean="0"/>
              <a:t>Нас голыми руками не возьмешь! Мы не ударим в грязь лицом и не будем лезть за словом в карман.</a:t>
            </a:r>
          </a:p>
          <a:p>
            <a:r>
              <a:rPr lang="ru-RU" dirty="0" smtClean="0"/>
              <a:t>У нас золотое правило: один за всех и все за одного! </a:t>
            </a:r>
          </a:p>
          <a:p>
            <a:r>
              <a:rPr lang="ru-RU" dirty="0" smtClean="0"/>
              <a:t>Во что бы то ни стало мы добьемся своего и покорим эту высоту!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900113" y="1484313"/>
            <a:ext cx="7775575" cy="280828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Открываем новые 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00562" y="428604"/>
            <a:ext cx="4286280" cy="56938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Ещё великий М. В. Ломоносов называл устойчивые сочетания </a:t>
            </a:r>
            <a:r>
              <a:rPr lang="ru-RU" sz="2800" b="1" dirty="0" smtClean="0">
                <a:solidFill>
                  <a:schemeClr val="tx1"/>
                </a:solidFill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</a:rPr>
              <a:t>фразесами</a:t>
            </a:r>
            <a:r>
              <a:rPr lang="ru-RU" sz="2800" b="1" dirty="0" smtClean="0">
                <a:solidFill>
                  <a:schemeClr val="tx1"/>
                </a:solidFill>
              </a:rPr>
              <a:t>»,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 </a:t>
            </a:r>
            <a:r>
              <a:rPr lang="ru-RU" sz="2800" b="1" dirty="0" smtClean="0">
                <a:solidFill>
                  <a:schemeClr val="tx1"/>
                </a:solidFill>
              </a:rPr>
              <a:t>российскими </a:t>
            </a:r>
            <a:r>
              <a:rPr lang="ru-RU" sz="2800" b="1" dirty="0" err="1" smtClean="0">
                <a:solidFill>
                  <a:schemeClr val="tx1"/>
                </a:solidFill>
              </a:rPr>
              <a:t>пословиями</a:t>
            </a:r>
            <a:r>
              <a:rPr lang="ru-RU" sz="2800" dirty="0" smtClean="0">
                <a:solidFill>
                  <a:schemeClr val="tx1"/>
                </a:solidFill>
              </a:rPr>
              <a:t>», предлагая включить их в словарь.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Фразеологизмы по-своему отражают жизнь нашего народа с очень далёких времён, в них выражен дух народа, его история, обычаи.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russianculture.ru/Culture_img/39-78-1m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4071965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двумя зайцами погонишься, ни одного не поймаешь.</a:t>
            </a:r>
          </a:p>
          <a:p>
            <a:r>
              <a:rPr lang="ru-RU" dirty="0" smtClean="0"/>
              <a:t>Стреляного воробья на мякине не проведешь.</a:t>
            </a:r>
          </a:p>
          <a:p>
            <a:r>
              <a:rPr lang="ru-RU" dirty="0" smtClean="0"/>
              <a:t>Собака на сене лежит, сама не ест и другим не дает.</a:t>
            </a:r>
          </a:p>
          <a:p>
            <a:r>
              <a:rPr lang="ru-RU" dirty="0" smtClean="0"/>
              <a:t>Не в свои сани не садись.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Молочные реки, живая вода, красная девица, Баба Яга, </a:t>
            </a:r>
            <a:r>
              <a:rPr lang="ru-RU" dirty="0" err="1" smtClean="0"/>
              <a:t>Иванушка-дурачок</a:t>
            </a:r>
            <a:r>
              <a:rPr lang="ru-RU" dirty="0" smtClean="0"/>
              <a:t>, </a:t>
            </a:r>
          </a:p>
          <a:p>
            <a:r>
              <a:rPr lang="ru-RU" dirty="0" smtClean="0"/>
              <a:t> у разбитого корыта, Кощей Бессмертный.</a:t>
            </a:r>
          </a:p>
          <a:p>
            <a:r>
              <a:rPr lang="ru-RU" dirty="0" smtClean="0"/>
              <a:t>Сказка про белого бычка, при царе горохе.</a:t>
            </a:r>
          </a:p>
          <a:p>
            <a:r>
              <a:rPr lang="ru-RU" dirty="0" smtClean="0"/>
              <a:t>Лиса Патрикеевна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365</TotalTime>
  <Words>1247</Words>
  <Application>Microsoft Office PowerPoint</Application>
  <PresentationFormat>Экран (4:3)</PresentationFormat>
  <Paragraphs>229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Городская</vt:lpstr>
      <vt:lpstr>Занимательный русский язык</vt:lpstr>
      <vt:lpstr>Тема урока</vt:lpstr>
      <vt:lpstr>Цель урока</vt:lpstr>
      <vt:lpstr>задачи</vt:lpstr>
      <vt:lpstr>Дорогой друг!</vt:lpstr>
      <vt:lpstr>Слайд 6</vt:lpstr>
      <vt:lpstr>Слайд 7</vt:lpstr>
      <vt:lpstr>Пословицы</vt:lpstr>
      <vt:lpstr>сказки</vt:lpstr>
      <vt:lpstr>Библейские сюжеты</vt:lpstr>
      <vt:lpstr>Мифы древней Греции</vt:lpstr>
      <vt:lpstr>Профессия. Ремесло.</vt:lpstr>
      <vt:lpstr>История и жизнь народа.</vt:lpstr>
      <vt:lpstr>Слайд 14</vt:lpstr>
      <vt:lpstr>Лингвистическая лаборатория.</vt:lpstr>
      <vt:lpstr> </vt:lpstr>
      <vt:lpstr>Работа в парах.</vt:lpstr>
      <vt:lpstr>При ответе пользуйтесь алгоритмом. </vt:lpstr>
      <vt:lpstr>Задание №1. Стихотворение  В. Суслова  « Как работает слово?</vt:lpstr>
      <vt:lpstr>Рог изобилия.</vt:lpstr>
      <vt:lpstr>Бить баклуши.</vt:lpstr>
      <vt:lpstr>Слайд 22</vt:lpstr>
      <vt:lpstr>Задание №4. подобрать синонимы к данным фразеологизмам. О каком человеке так говорят: </vt:lpstr>
      <vt:lpstr>Задание № 5. Используйте слова для справок, сравните их с предложенными фразеологизмами, попробуйте найти в них что-то общее</vt:lpstr>
      <vt:lpstr>Слайд 25</vt:lpstr>
      <vt:lpstr>Задание №7 «Шесть загадок волшебного сундучка»</vt:lpstr>
      <vt:lpstr>синонимы</vt:lpstr>
      <vt:lpstr>Задание № 8. Юные редакторы.</vt:lpstr>
      <vt:lpstr>Юные редакторы.</vt:lpstr>
      <vt:lpstr>Слайд 30</vt:lpstr>
      <vt:lpstr>Слайд 31</vt:lpstr>
      <vt:lpstr>Загадки-фразеологизмы</vt:lpstr>
      <vt:lpstr>Слайд 33</vt:lpstr>
      <vt:lpstr>Слайд 34</vt:lpstr>
      <vt:lpstr>Слайд 35</vt:lpstr>
      <vt:lpstr>Памятка-словарик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куку</dc:creator>
  <cp:lastModifiedBy>куку</cp:lastModifiedBy>
  <cp:revision>37</cp:revision>
  <dcterms:created xsi:type="dcterms:W3CDTF">2017-02-10T12:04:55Z</dcterms:created>
  <dcterms:modified xsi:type="dcterms:W3CDTF">2017-02-14T12:52:46Z</dcterms:modified>
</cp:coreProperties>
</file>