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sldIdLst>
    <p:sldId id="256" r:id="rId2"/>
    <p:sldId id="273" r:id="rId3"/>
    <p:sldId id="271" r:id="rId4"/>
    <p:sldId id="272" r:id="rId5"/>
    <p:sldId id="270" r:id="rId6"/>
    <p:sldId id="279" r:id="rId7"/>
    <p:sldId id="277" r:id="rId8"/>
    <p:sldId id="266" r:id="rId9"/>
    <p:sldId id="257" r:id="rId10"/>
    <p:sldId id="258" r:id="rId11"/>
    <p:sldId id="259" r:id="rId12"/>
    <p:sldId id="260" r:id="rId13"/>
    <p:sldId id="265" r:id="rId14"/>
    <p:sldId id="269" r:id="rId15"/>
    <p:sldId id="276" r:id="rId16"/>
    <p:sldId id="274" r:id="rId17"/>
    <p:sldId id="275" r:id="rId18"/>
    <p:sldId id="278"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130425"/>
            <a:ext cx="7772400" cy="3314700"/>
          </a:xfrm>
        </p:spPr>
        <p:txBody>
          <a:bodyPr/>
          <a:lstStyle>
            <a:lvl1pPr algn="ctr">
              <a:defRPr sz="4400" b="1"/>
            </a:lvl1pPr>
          </a:lstStyle>
          <a:p>
            <a:r>
              <a:rPr lang="ru-RU" smtClean="0"/>
              <a:t>Образец заголовка</a:t>
            </a:r>
            <a:endParaRPr lang="ru-RU"/>
          </a:p>
        </p:txBody>
      </p:sp>
      <p:sp>
        <p:nvSpPr>
          <p:cNvPr id="4102" name="Rectangle 6"/>
          <p:cNvSpPr>
            <a:spLocks noGrp="1" noChangeArrowheads="1"/>
          </p:cNvSpPr>
          <p:nvPr>
            <p:ph type="sldNum" sz="quarter" idx="4"/>
          </p:nvPr>
        </p:nvSpPr>
        <p:spPr>
          <a:xfrm>
            <a:off x="8101013" y="6245225"/>
            <a:ext cx="585787" cy="476250"/>
          </a:xfrm>
        </p:spPr>
        <p:txBody>
          <a:bodyPr/>
          <a:lstStyle>
            <a:lvl1pPr>
              <a:defRPr/>
            </a:lvl1pPr>
          </a:lstStyle>
          <a:p>
            <a:fld id="{725C68B6-61C2-468F-89AB-4B9F7531AA68}" type="slidenum">
              <a:rPr lang="ru-RU" smtClean="0"/>
              <a:pPr/>
              <a:t>‹#›</a:t>
            </a:fld>
            <a:endParaRPr lang="ru-RU"/>
          </a:p>
        </p:txBody>
      </p:sp>
      <p:sp>
        <p:nvSpPr>
          <p:cNvPr id="4104" name="Rectangle 8"/>
          <p:cNvSpPr>
            <a:spLocks noGrp="1" noChangeArrowheads="1"/>
          </p:cNvSpPr>
          <p:nvPr>
            <p:ph type="dt" sz="quarter" idx="2"/>
          </p:nvPr>
        </p:nvSpPr>
        <p:spPr>
          <a:xfrm>
            <a:off x="457200" y="6245225"/>
            <a:ext cx="2133600" cy="476250"/>
          </a:xfrm>
        </p:spPr>
        <p:txBody>
          <a:bodyPr/>
          <a:lstStyle>
            <a:lvl1pPr>
              <a:defRPr/>
            </a:lvl1pPr>
          </a:lstStyle>
          <a:p>
            <a:fld id="{5B106E36-FD25-4E2D-B0AA-010F637433A0}" type="datetimeFigureOut">
              <a:rPr lang="ru-RU" smtClean="0"/>
              <a:pPr/>
              <a:t>28.09.2017</a:t>
            </a:fld>
            <a:endParaRPr lang="ru-RU"/>
          </a:p>
        </p:txBody>
      </p:sp>
      <p:sp>
        <p:nvSpPr>
          <p:cNvPr id="4105" name="Rectangle 9"/>
          <p:cNvSpPr>
            <a:spLocks noGrp="1" noChangeArrowheads="1"/>
          </p:cNvSpPr>
          <p:nvPr>
            <p:ph type="ftr" sz="quarter" idx="3"/>
          </p:nvPr>
        </p:nvSpPr>
        <p:spPr>
          <a:xfrm>
            <a:off x="3124200" y="6245225"/>
            <a:ext cx="2895600" cy="476250"/>
          </a:xfrm>
        </p:spPr>
        <p:txBody>
          <a:bodyPr/>
          <a:lstStyle>
            <a:lvl1pPr>
              <a:defRPr/>
            </a:lvl1p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28.09.2017</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975"/>
            <a:ext cx="2057400" cy="60721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53975"/>
            <a:ext cx="6019800" cy="60721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28.09.2017</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28.09.2017</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28.09.2017</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fld id="{5B106E36-FD25-4E2D-B0AA-010F637433A0}" type="datetimeFigureOut">
              <a:rPr lang="ru-RU" smtClean="0"/>
              <a:pPr/>
              <a:t>28.09.2017</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fld id="{5B106E36-FD25-4E2D-B0AA-010F637433A0}" type="datetimeFigureOut">
              <a:rPr lang="ru-RU" smtClean="0"/>
              <a:pPr/>
              <a:t>28.09.2017</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fld id="{5B106E36-FD25-4E2D-B0AA-010F637433A0}" type="datetimeFigureOut">
              <a:rPr lang="ru-RU" smtClean="0"/>
              <a:pPr/>
              <a:t>28.09.2017</a:t>
            </a:fld>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5B106E36-FD25-4E2D-B0AA-010F637433A0}" type="datetimeFigureOut">
              <a:rPr lang="ru-RU" smtClean="0"/>
              <a:pPr/>
              <a:t>28.09.2017</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5B106E36-FD25-4E2D-B0AA-010F637433A0}" type="datetimeFigureOut">
              <a:rPr lang="ru-RU" smtClean="0"/>
              <a:pPr/>
              <a:t>28.09.2017</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5B106E36-FD25-4E2D-B0AA-010F637433A0}" type="datetimeFigureOut">
              <a:rPr lang="ru-RU" smtClean="0"/>
              <a:pPr/>
              <a:t>28.09.2017</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975"/>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4531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5B106E36-FD25-4E2D-B0AA-010F637433A0}" type="datetimeFigureOut">
              <a:rPr lang="ru-RU" smtClean="0"/>
              <a:pPr/>
              <a:t>28.09.2017</a:t>
            </a:fld>
            <a:endParaRPr lang="ru-RU"/>
          </a:p>
        </p:txBody>
      </p:sp>
      <p:sp>
        <p:nvSpPr>
          <p:cNvPr id="1029" name="Rectangle 5"/>
          <p:cNvSpPr>
            <a:spLocks noGrp="1" noChangeArrowheads="1"/>
          </p:cNvSpPr>
          <p:nvPr>
            <p:ph type="ftr" sz="quarter" idx="3"/>
          </p:nvPr>
        </p:nvSpPr>
        <p:spPr bwMode="auto">
          <a:xfrm>
            <a:off x="2879725" y="6453188"/>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8640763" y="6453188"/>
            <a:ext cx="53975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2000">
                <a:solidFill>
                  <a:schemeClr val="bg1"/>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txStyles>
    <p:titleStyle>
      <a:lvl1pPr algn="r" rtl="0" eaLnBrk="1" fontAlgn="base" hangingPunct="1">
        <a:spcBef>
          <a:spcPct val="0"/>
        </a:spcBef>
        <a:spcAft>
          <a:spcPct val="0"/>
        </a:spcAft>
        <a:defRPr sz="4000">
          <a:solidFill>
            <a:schemeClr val="bg1"/>
          </a:solidFill>
          <a:latin typeface="+mj-lt"/>
          <a:ea typeface="+mj-ea"/>
          <a:cs typeface="+mj-cs"/>
        </a:defRPr>
      </a:lvl1pPr>
      <a:lvl2pPr algn="r" rtl="0" eaLnBrk="1" fontAlgn="base" hangingPunct="1">
        <a:spcBef>
          <a:spcPct val="0"/>
        </a:spcBef>
        <a:spcAft>
          <a:spcPct val="0"/>
        </a:spcAft>
        <a:defRPr sz="4000">
          <a:solidFill>
            <a:schemeClr val="bg1"/>
          </a:solidFill>
          <a:latin typeface="Arial" charset="0"/>
        </a:defRPr>
      </a:lvl2pPr>
      <a:lvl3pPr algn="r" rtl="0" eaLnBrk="1" fontAlgn="base" hangingPunct="1">
        <a:spcBef>
          <a:spcPct val="0"/>
        </a:spcBef>
        <a:spcAft>
          <a:spcPct val="0"/>
        </a:spcAft>
        <a:defRPr sz="4000">
          <a:solidFill>
            <a:schemeClr val="bg1"/>
          </a:solidFill>
          <a:latin typeface="Arial" charset="0"/>
        </a:defRPr>
      </a:lvl3pPr>
      <a:lvl4pPr algn="r" rtl="0" eaLnBrk="1" fontAlgn="base" hangingPunct="1">
        <a:spcBef>
          <a:spcPct val="0"/>
        </a:spcBef>
        <a:spcAft>
          <a:spcPct val="0"/>
        </a:spcAft>
        <a:defRPr sz="4000">
          <a:solidFill>
            <a:schemeClr val="bg1"/>
          </a:solidFill>
          <a:latin typeface="Arial" charset="0"/>
        </a:defRPr>
      </a:lvl4pPr>
      <a:lvl5pPr algn="r" rtl="0" eaLnBrk="1" fontAlgn="base" hangingPunct="1">
        <a:spcBef>
          <a:spcPct val="0"/>
        </a:spcBef>
        <a:spcAft>
          <a:spcPct val="0"/>
        </a:spcAft>
        <a:defRPr sz="4000">
          <a:solidFill>
            <a:schemeClr val="bg1"/>
          </a:solidFill>
          <a:latin typeface="Arial" charset="0"/>
        </a:defRPr>
      </a:lvl5pPr>
      <a:lvl6pPr marL="457200" algn="r" rtl="0" eaLnBrk="1" fontAlgn="base" hangingPunct="1">
        <a:spcBef>
          <a:spcPct val="0"/>
        </a:spcBef>
        <a:spcAft>
          <a:spcPct val="0"/>
        </a:spcAft>
        <a:defRPr sz="4000">
          <a:solidFill>
            <a:schemeClr val="bg1"/>
          </a:solidFill>
          <a:latin typeface="Arial" charset="0"/>
        </a:defRPr>
      </a:lvl6pPr>
      <a:lvl7pPr marL="914400" algn="r" rtl="0" eaLnBrk="1" fontAlgn="base" hangingPunct="1">
        <a:spcBef>
          <a:spcPct val="0"/>
        </a:spcBef>
        <a:spcAft>
          <a:spcPct val="0"/>
        </a:spcAft>
        <a:defRPr sz="4000">
          <a:solidFill>
            <a:schemeClr val="bg1"/>
          </a:solidFill>
          <a:latin typeface="Arial" charset="0"/>
        </a:defRPr>
      </a:lvl7pPr>
      <a:lvl8pPr marL="1371600" algn="r" rtl="0" eaLnBrk="1" fontAlgn="base" hangingPunct="1">
        <a:spcBef>
          <a:spcPct val="0"/>
        </a:spcBef>
        <a:spcAft>
          <a:spcPct val="0"/>
        </a:spcAft>
        <a:defRPr sz="4000">
          <a:solidFill>
            <a:schemeClr val="bg1"/>
          </a:solidFill>
          <a:latin typeface="Arial" charset="0"/>
        </a:defRPr>
      </a:lvl8pPr>
      <a:lvl9pPr marL="1828800" algn="r" rtl="0" eaLnBrk="1" fontAlgn="base" hangingPunct="1">
        <a:spcBef>
          <a:spcPct val="0"/>
        </a:spcBef>
        <a:spcAft>
          <a:spcPct val="0"/>
        </a:spcAft>
        <a:defRPr sz="4000">
          <a:solidFill>
            <a:schemeClr val="bg1"/>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ru.wikipedia.org/wiki/" TargetMode="External"/><Relationship Id="rId2" Type="http://schemas.openxmlformats.org/officeDocument/2006/relationships/hyperlink" Target="http://www.infoeco.ru/"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gn="ctr"/>
            <a:r>
              <a:rPr lang="ru-RU" b="1" dirty="0" smtClean="0">
                <a:solidFill>
                  <a:schemeClr val="accent6"/>
                </a:solidFill>
                <a:latin typeface="Times New Roman" pitchFamily="18" charset="0"/>
                <a:cs typeface="Times New Roman" pitchFamily="18" charset="0"/>
              </a:rPr>
              <a:t>Проект</a:t>
            </a:r>
            <a:br>
              <a:rPr lang="ru-RU" b="1" dirty="0" smtClean="0">
                <a:solidFill>
                  <a:schemeClr val="accent6"/>
                </a:solidFill>
                <a:latin typeface="Times New Roman" pitchFamily="18" charset="0"/>
                <a:cs typeface="Times New Roman" pitchFamily="18" charset="0"/>
              </a:rPr>
            </a:br>
            <a:r>
              <a:rPr lang="ru-RU" b="1" dirty="0" smtClean="0">
                <a:solidFill>
                  <a:schemeClr val="accent6"/>
                </a:solidFill>
                <a:latin typeface="Times New Roman" pitchFamily="18" charset="0"/>
                <a:cs typeface="Times New Roman" pitchFamily="18" charset="0"/>
              </a:rPr>
              <a:t>Красная книга</a:t>
            </a:r>
            <a:br>
              <a:rPr lang="ru-RU" b="1" dirty="0" smtClean="0">
                <a:solidFill>
                  <a:schemeClr val="accent6"/>
                </a:solidFill>
                <a:latin typeface="Times New Roman" pitchFamily="18" charset="0"/>
                <a:cs typeface="Times New Roman" pitchFamily="18" charset="0"/>
              </a:rPr>
            </a:br>
            <a:r>
              <a:rPr lang="ru-RU" b="1" dirty="0" smtClean="0">
                <a:solidFill>
                  <a:schemeClr val="accent6"/>
                </a:solidFill>
                <a:latin typeface="Times New Roman" pitchFamily="18" charset="0"/>
                <a:cs typeface="Times New Roman" pitchFamily="18" charset="0"/>
              </a:rPr>
              <a:t>Смоленской области</a:t>
            </a:r>
            <a:br>
              <a:rPr lang="ru-RU" b="1" dirty="0" smtClean="0">
                <a:solidFill>
                  <a:schemeClr val="accent6"/>
                </a:solidFill>
                <a:latin typeface="Times New Roman" pitchFamily="18" charset="0"/>
                <a:cs typeface="Times New Roman" pitchFamily="18" charset="0"/>
              </a:rPr>
            </a:br>
            <a:r>
              <a:rPr lang="ru-RU" sz="1800" b="1" dirty="0" smtClean="0">
                <a:solidFill>
                  <a:srgbClr val="FF0000"/>
                </a:solidFill>
                <a:latin typeface="Times New Roman" pitchFamily="18" charset="0"/>
                <a:cs typeface="Times New Roman" pitchFamily="18" charset="0"/>
              </a:rPr>
              <a:t>(конкурс творческих работ и исследовательских проектов, 2 место)</a:t>
            </a:r>
            <a:endParaRPr lang="ru-RU" sz="1800" b="1"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571604" y="3857628"/>
            <a:ext cx="6200796" cy="1785950"/>
          </a:xfrm>
        </p:spPr>
        <p:txBody>
          <a:bodyPr>
            <a:normAutofit/>
          </a:bodyPr>
          <a:lstStyle/>
          <a:p>
            <a:pPr algn="l"/>
            <a:r>
              <a:rPr lang="ru-RU" sz="2000" dirty="0" smtClean="0">
                <a:solidFill>
                  <a:schemeClr val="accent6">
                    <a:lumMod val="60000"/>
                    <a:lumOff val="40000"/>
                  </a:schemeClr>
                </a:solidFill>
              </a:rPr>
              <a:t>Работу выполнила Косых Кристина, ученица 4 класса МБОУ </a:t>
            </a:r>
            <a:r>
              <a:rPr lang="ru-RU" sz="2000" dirty="0" err="1" smtClean="0">
                <a:solidFill>
                  <a:schemeClr val="accent6">
                    <a:lumMod val="60000"/>
                    <a:lumOff val="40000"/>
                  </a:schemeClr>
                </a:solidFill>
              </a:rPr>
              <a:t>Лучесская</a:t>
            </a:r>
            <a:r>
              <a:rPr lang="ru-RU" sz="2000" dirty="0" smtClean="0">
                <a:solidFill>
                  <a:schemeClr val="accent6">
                    <a:lumMod val="60000"/>
                    <a:lumOff val="40000"/>
                  </a:schemeClr>
                </a:solidFill>
              </a:rPr>
              <a:t> ОШ им. </a:t>
            </a:r>
            <a:r>
              <a:rPr lang="ru-RU" sz="2000" dirty="0" err="1" smtClean="0">
                <a:solidFill>
                  <a:schemeClr val="accent6">
                    <a:lumMod val="60000"/>
                    <a:lumOff val="40000"/>
                  </a:schemeClr>
                </a:solidFill>
              </a:rPr>
              <a:t>В.Ф.Михалькова</a:t>
            </a:r>
            <a:r>
              <a:rPr lang="ru-RU" sz="2000" dirty="0" smtClean="0">
                <a:solidFill>
                  <a:schemeClr val="accent6">
                    <a:lumMod val="60000"/>
                    <a:lumOff val="40000"/>
                  </a:schemeClr>
                </a:solidFill>
              </a:rPr>
              <a:t>.</a:t>
            </a:r>
          </a:p>
          <a:p>
            <a:pPr algn="l"/>
            <a:r>
              <a:rPr lang="ru-RU" sz="2000" dirty="0" smtClean="0">
                <a:solidFill>
                  <a:schemeClr val="accent6">
                    <a:lumMod val="60000"/>
                    <a:lumOff val="40000"/>
                  </a:schemeClr>
                </a:solidFill>
              </a:rPr>
              <a:t>Руководитель проекта: учитель начальных классов Емельянова Т.В.</a:t>
            </a:r>
          </a:p>
          <a:p>
            <a:r>
              <a:rPr lang="ru-RU" sz="2000" dirty="0" smtClean="0">
                <a:solidFill>
                  <a:schemeClr val="accent6">
                    <a:lumMod val="60000"/>
                    <a:lumOff val="40000"/>
                  </a:schemeClr>
                </a:solidFill>
              </a:rPr>
              <a:t>2017</a:t>
            </a: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29124" y="357166"/>
            <a:ext cx="3008313" cy="642942"/>
          </a:xfrm>
        </p:spPr>
        <p:txBody>
          <a:bodyPr>
            <a:normAutofit/>
          </a:bodyPr>
          <a:lstStyle/>
          <a:p>
            <a:r>
              <a:rPr lang="ru-RU" sz="2800" dirty="0" smtClean="0">
                <a:latin typeface="Times New Roman" pitchFamily="18" charset="0"/>
                <a:cs typeface="Times New Roman" pitchFamily="18" charset="0"/>
              </a:rPr>
              <a:t>Ручьевая форель</a:t>
            </a:r>
            <a:endParaRPr lang="ru-RU" sz="2800" dirty="0">
              <a:latin typeface="Times New Roman" pitchFamily="18" charset="0"/>
              <a:cs typeface="Times New Roman" pitchFamily="18" charset="0"/>
            </a:endParaRPr>
          </a:p>
        </p:txBody>
      </p:sp>
      <p:pic>
        <p:nvPicPr>
          <p:cNvPr id="5" name="Содержимое 4" descr="http://trikarasya.ru/uploads/posts/2016-04/1459860289_forel.jpg"/>
          <p:cNvPicPr>
            <a:picLocks noGrp="1"/>
          </p:cNvPicPr>
          <p:nvPr>
            <p:ph idx="1"/>
          </p:nvPr>
        </p:nvPicPr>
        <p:blipFill>
          <a:blip r:embed="rId2"/>
          <a:stretch>
            <a:fillRect/>
          </a:stretch>
        </p:blipFill>
        <p:spPr bwMode="auto">
          <a:xfrm>
            <a:off x="3571868" y="2071678"/>
            <a:ext cx="5111750" cy="3409537"/>
          </a:xfrm>
          <a:prstGeom prst="rect">
            <a:avLst/>
          </a:prstGeom>
          <a:noFill/>
          <a:ln w="9525">
            <a:noFill/>
            <a:miter lim="800000"/>
            <a:headEnd/>
            <a:tailEnd/>
          </a:ln>
        </p:spPr>
      </p:pic>
      <p:sp>
        <p:nvSpPr>
          <p:cNvPr id="4" name="Текст 3"/>
          <p:cNvSpPr>
            <a:spLocks noGrp="1"/>
          </p:cNvSpPr>
          <p:nvPr>
            <p:ph type="body" sz="half" idx="2"/>
          </p:nvPr>
        </p:nvSpPr>
        <p:spPr>
          <a:xfrm>
            <a:off x="457200" y="2071678"/>
            <a:ext cx="3008313" cy="4054485"/>
          </a:xfrm>
        </p:spPr>
        <p:txBody>
          <a:bodyPr>
            <a:normAutofit/>
          </a:bodyPr>
          <a:lstStyle/>
          <a:p>
            <a:r>
              <a:rPr lang="ru-RU" sz="2400" dirty="0" smtClean="0">
                <a:solidFill>
                  <a:schemeClr val="accent2">
                    <a:lumMod val="75000"/>
                  </a:schemeClr>
                </a:solidFill>
                <a:latin typeface="Times New Roman" pitchFamily="18" charset="0"/>
                <a:cs typeface="Times New Roman" pitchFamily="18" charset="0"/>
              </a:rPr>
              <a:t>Форель ручьевая - рыба семейства лососевых. Длина тела 25 - 55 см, масса 0,2 - 2 кг и больше, в возрасте 12 - 13 лет - до 10 - 12 кг. Водится в реке Березина. </a:t>
            </a:r>
            <a:endParaRPr lang="ru-RU" sz="2400" dirty="0">
              <a:solidFill>
                <a:schemeClr val="accent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14942" y="285728"/>
            <a:ext cx="3008313" cy="941372"/>
          </a:xfrm>
        </p:spPr>
        <p:txBody>
          <a:bodyPr>
            <a:normAutofit fontScale="90000"/>
          </a:bodyPr>
          <a:lstStyle/>
          <a:p>
            <a:r>
              <a:rPr lang="ru-RU" sz="2800" dirty="0" err="1" smtClean="0">
                <a:latin typeface="Times New Roman" pitchFamily="18" charset="0"/>
                <a:cs typeface="Times New Roman" pitchFamily="18" charset="0"/>
              </a:rPr>
              <a:t>Краснобрюхая</a:t>
            </a:r>
            <a:r>
              <a:rPr lang="ru-RU" sz="2800" dirty="0" smtClean="0">
                <a:latin typeface="Times New Roman" pitchFamily="18" charset="0"/>
                <a:cs typeface="Times New Roman" pitchFamily="18" charset="0"/>
              </a:rPr>
              <a:t> жерлянка</a:t>
            </a:r>
            <a:endParaRPr lang="ru-RU" sz="2800" dirty="0">
              <a:latin typeface="Times New Roman" pitchFamily="18" charset="0"/>
              <a:cs typeface="Times New Roman" pitchFamily="18" charset="0"/>
            </a:endParaRPr>
          </a:p>
        </p:txBody>
      </p:sp>
      <p:pic>
        <p:nvPicPr>
          <p:cNvPr id="5" name="Содержимое 4" descr="https://im0-tub-ru.yandex.net/i?id=60ae954a86dd76e94945ad78cde95faa&amp;n=33&amp;h=215&amp;w=328"/>
          <p:cNvPicPr>
            <a:picLocks noGrp="1"/>
          </p:cNvPicPr>
          <p:nvPr>
            <p:ph idx="1"/>
          </p:nvPr>
        </p:nvPicPr>
        <p:blipFill>
          <a:blip r:embed="rId2"/>
          <a:stretch>
            <a:fillRect/>
          </a:stretch>
        </p:blipFill>
        <p:spPr bwMode="auto">
          <a:xfrm>
            <a:off x="4568825" y="2175669"/>
            <a:ext cx="3124200" cy="2047875"/>
          </a:xfrm>
          <a:prstGeom prst="rect">
            <a:avLst/>
          </a:prstGeom>
          <a:noFill/>
          <a:ln w="9525">
            <a:noFill/>
            <a:miter lim="800000"/>
            <a:headEnd/>
            <a:tailEnd/>
          </a:ln>
        </p:spPr>
      </p:pic>
      <p:sp>
        <p:nvSpPr>
          <p:cNvPr id="4" name="Текст 3"/>
          <p:cNvSpPr>
            <a:spLocks noGrp="1"/>
          </p:cNvSpPr>
          <p:nvPr>
            <p:ph type="body" sz="half" idx="2"/>
          </p:nvPr>
        </p:nvSpPr>
        <p:spPr>
          <a:xfrm>
            <a:off x="214282" y="1435100"/>
            <a:ext cx="3251231" cy="4691063"/>
          </a:xfrm>
        </p:spPr>
        <p:txBody>
          <a:bodyPr>
            <a:noAutofit/>
          </a:bodyPr>
          <a:lstStyle/>
          <a:p>
            <a:r>
              <a:rPr lang="ru-RU" sz="2400" dirty="0" smtClean="0">
                <a:solidFill>
                  <a:schemeClr val="accent2">
                    <a:lumMod val="75000"/>
                  </a:schemeClr>
                </a:solidFill>
                <a:latin typeface="Times New Roman" pitchFamily="18" charset="0"/>
                <a:cs typeface="Times New Roman" pitchFamily="18" charset="0"/>
              </a:rPr>
              <a:t>Основным продуктом питания являются насекомые. При виде хищников жерлянки демонстрируют ему яркие красные или жёлтые пятна на теле, чтобы его отпугнуть. Жерлянки не ядовиты для человека. Предпочитает мелкие, хорошо прогреваемые водоёмы.</a:t>
            </a:r>
            <a:endParaRPr lang="ru-RU" sz="2400" dirty="0">
              <a:solidFill>
                <a:schemeClr val="accent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29190" y="571480"/>
            <a:ext cx="3008313" cy="512744"/>
          </a:xfrm>
        </p:spPr>
        <p:txBody>
          <a:bodyPr>
            <a:normAutofit fontScale="90000"/>
          </a:bodyPr>
          <a:lstStyle/>
          <a:p>
            <a:r>
              <a:rPr lang="ru-RU" sz="2800" dirty="0" smtClean="0">
                <a:latin typeface="Times New Roman" pitchFamily="18" charset="0"/>
                <a:cs typeface="Times New Roman" pitchFamily="18" charset="0"/>
              </a:rPr>
              <a:t>Большая белая цапля</a:t>
            </a:r>
            <a:endParaRPr lang="ru-RU" sz="2800" dirty="0">
              <a:latin typeface="Times New Roman" pitchFamily="18" charset="0"/>
              <a:cs typeface="Times New Roman" pitchFamily="18" charset="0"/>
            </a:endParaRPr>
          </a:p>
        </p:txBody>
      </p:sp>
      <p:pic>
        <p:nvPicPr>
          <p:cNvPr id="5" name="Содержимое 4" descr="http://www.naturephoto-cz.com/photos/sevcik/%D0%91%D0%BE%D0%BB%D1%8C%D1%88%D0%B0%D1%8F-%D0%B1%D0%B5%D0%BB%D0%B0%D1%8F-%D1%86%D0%B0%D0%BF%D0%BB%D1%8F--66x_7_volavka_bila.jpg"/>
          <p:cNvPicPr>
            <a:picLocks noGrp="1"/>
          </p:cNvPicPr>
          <p:nvPr>
            <p:ph idx="1"/>
          </p:nvPr>
        </p:nvPicPr>
        <p:blipFill>
          <a:blip r:embed="rId2"/>
          <a:stretch>
            <a:fillRect/>
          </a:stretch>
        </p:blipFill>
        <p:spPr bwMode="auto">
          <a:xfrm>
            <a:off x="3643306" y="1785926"/>
            <a:ext cx="5111750" cy="3765656"/>
          </a:xfrm>
          <a:prstGeom prst="rect">
            <a:avLst/>
          </a:prstGeom>
          <a:noFill/>
          <a:ln w="9525">
            <a:noFill/>
            <a:miter lim="800000"/>
            <a:headEnd/>
            <a:tailEnd/>
          </a:ln>
        </p:spPr>
      </p:pic>
      <p:sp>
        <p:nvSpPr>
          <p:cNvPr id="4" name="Текст 3"/>
          <p:cNvSpPr>
            <a:spLocks noGrp="1"/>
          </p:cNvSpPr>
          <p:nvPr>
            <p:ph type="body" sz="half" idx="2"/>
          </p:nvPr>
        </p:nvSpPr>
        <p:spPr>
          <a:xfrm>
            <a:off x="0" y="1500174"/>
            <a:ext cx="3929058" cy="4857785"/>
          </a:xfrm>
        </p:spPr>
        <p:txBody>
          <a:bodyPr>
            <a:noAutofit/>
          </a:bodyPr>
          <a:lstStyle/>
          <a:p>
            <a:r>
              <a:rPr lang="ru-RU" sz="2000" dirty="0" smtClean="0">
                <a:solidFill>
                  <a:schemeClr val="accent2">
                    <a:lumMod val="75000"/>
                  </a:schemeClr>
                </a:solidFill>
                <a:latin typeface="Times New Roman" pitchFamily="18" charset="0"/>
                <a:cs typeface="Times New Roman" pitchFamily="18" charset="0"/>
              </a:rPr>
              <a:t>Достаточно крупная птица 94—104 см высотой и размахом крыльев 131—145 см. В ее рацион входит рыба, лягушки и их головастики, мелкие грызуны, птицы и их птенцы, ракообразные, различные насекомые. Встречается обычно на территориях, где имеются водоёмы с обширными тростниковыми и камышовыми зарослями . </a:t>
            </a:r>
            <a:endParaRPr lang="ru-RU" sz="2000" dirty="0">
              <a:solidFill>
                <a:schemeClr val="accent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643438" y="285728"/>
            <a:ext cx="3214710" cy="714380"/>
          </a:xfrm>
        </p:spPr>
        <p:txBody>
          <a:bodyPr>
            <a:normAutofit/>
          </a:bodyPr>
          <a:lstStyle/>
          <a:p>
            <a:r>
              <a:rPr lang="ru-RU" sz="2400" dirty="0" smtClean="0">
                <a:latin typeface="Times New Roman" pitchFamily="18" charset="0"/>
                <a:cs typeface="Times New Roman" pitchFamily="18" charset="0"/>
              </a:rPr>
              <a:t>Журавль серый</a:t>
            </a:r>
            <a:endParaRPr lang="ru-RU" sz="2400" dirty="0">
              <a:latin typeface="Times New Roman" pitchFamily="18" charset="0"/>
              <a:cs typeface="Times New Roman" pitchFamily="18" charset="0"/>
            </a:endParaRPr>
          </a:p>
        </p:txBody>
      </p:sp>
      <p:pic>
        <p:nvPicPr>
          <p:cNvPr id="10" name="Содержимое 9" descr="4"/>
          <p:cNvPicPr>
            <a:picLocks noGrp="1"/>
          </p:cNvPicPr>
          <p:nvPr>
            <p:ph idx="1"/>
          </p:nvPr>
        </p:nvPicPr>
        <p:blipFill>
          <a:blip r:embed="rId2"/>
          <a:stretch>
            <a:fillRect/>
          </a:stretch>
        </p:blipFill>
        <p:spPr bwMode="auto">
          <a:xfrm>
            <a:off x="3643306" y="2000240"/>
            <a:ext cx="5111750" cy="3654901"/>
          </a:xfrm>
          <a:prstGeom prst="rect">
            <a:avLst/>
          </a:prstGeom>
          <a:noFill/>
          <a:ln w="9525">
            <a:noFill/>
            <a:miter lim="800000"/>
            <a:headEnd/>
            <a:tailEnd/>
          </a:ln>
        </p:spPr>
      </p:pic>
      <p:sp>
        <p:nvSpPr>
          <p:cNvPr id="9" name="Текст 8"/>
          <p:cNvSpPr>
            <a:spLocks noGrp="1"/>
          </p:cNvSpPr>
          <p:nvPr>
            <p:ph type="body" sz="half" idx="2"/>
          </p:nvPr>
        </p:nvSpPr>
        <p:spPr>
          <a:xfrm>
            <a:off x="0" y="2071678"/>
            <a:ext cx="3786182" cy="4054485"/>
          </a:xfrm>
        </p:spPr>
        <p:txBody>
          <a:bodyPr>
            <a:normAutofit/>
          </a:bodyPr>
          <a:lstStyle/>
          <a:p>
            <a:r>
              <a:rPr lang="ru-RU" sz="2400" dirty="0" smtClean="0">
                <a:solidFill>
                  <a:schemeClr val="accent2">
                    <a:lumMod val="75000"/>
                  </a:schemeClr>
                </a:solidFill>
                <a:latin typeface="Times New Roman" pitchFamily="18" charset="0"/>
                <a:cs typeface="Times New Roman" pitchFamily="18" charset="0"/>
              </a:rPr>
              <a:t>Гнездится в болотистой местности,    питаются различными частями растений, беспозвоночными животными, а также  лягушками, змеями, рыбой и грызунами.</a:t>
            </a:r>
            <a:endParaRPr lang="ru-RU" sz="2400" dirty="0">
              <a:solidFill>
                <a:schemeClr val="accent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5500694" y="428604"/>
            <a:ext cx="2508247" cy="571504"/>
          </a:xfrm>
        </p:spPr>
        <p:txBody>
          <a:bodyPr>
            <a:normAutofit/>
          </a:bodyPr>
          <a:lstStyle/>
          <a:p>
            <a:r>
              <a:rPr lang="ru-RU" sz="2400" dirty="0" smtClean="0">
                <a:latin typeface="Times New Roman" pitchFamily="18" charset="0"/>
                <a:cs typeface="Times New Roman" pitchFamily="18" charset="0"/>
              </a:rPr>
              <a:t>Зубр</a:t>
            </a:r>
            <a:endParaRPr lang="ru-RU" sz="2400" dirty="0">
              <a:latin typeface="Times New Roman" pitchFamily="18" charset="0"/>
              <a:cs typeface="Times New Roman" pitchFamily="18" charset="0"/>
            </a:endParaRPr>
          </a:p>
        </p:txBody>
      </p:sp>
      <p:pic>
        <p:nvPicPr>
          <p:cNvPr id="8" name="Содержимое 7" descr="зубр животное красной книги"/>
          <p:cNvPicPr>
            <a:picLocks noGrp="1"/>
          </p:cNvPicPr>
          <p:nvPr>
            <p:ph idx="1"/>
          </p:nvPr>
        </p:nvPicPr>
        <p:blipFill>
          <a:blip r:embed="rId2"/>
          <a:stretch>
            <a:fillRect/>
          </a:stretch>
        </p:blipFill>
        <p:spPr bwMode="auto">
          <a:xfrm>
            <a:off x="3575050" y="1056931"/>
            <a:ext cx="5111750" cy="4285350"/>
          </a:xfrm>
          <a:prstGeom prst="rect">
            <a:avLst/>
          </a:prstGeom>
          <a:noFill/>
          <a:ln w="9525">
            <a:noFill/>
            <a:miter lim="800000"/>
            <a:headEnd/>
            <a:tailEnd/>
          </a:ln>
        </p:spPr>
      </p:pic>
      <p:sp>
        <p:nvSpPr>
          <p:cNvPr id="7" name="Текст 6"/>
          <p:cNvSpPr>
            <a:spLocks noGrp="1"/>
          </p:cNvSpPr>
          <p:nvPr>
            <p:ph type="body" sz="half" idx="2"/>
          </p:nvPr>
        </p:nvSpPr>
        <p:spPr>
          <a:xfrm>
            <a:off x="357158" y="1435100"/>
            <a:ext cx="3108355" cy="4851420"/>
          </a:xfrm>
        </p:spPr>
        <p:txBody>
          <a:bodyPr>
            <a:normAutofit fontScale="70000" lnSpcReduction="20000"/>
          </a:bodyPr>
          <a:lstStyle/>
          <a:p>
            <a:r>
              <a:rPr lang="ru-RU" sz="3400" dirty="0" smtClean="0">
                <a:solidFill>
                  <a:schemeClr val="accent2">
                    <a:lumMod val="75000"/>
                  </a:schemeClr>
                </a:solidFill>
                <a:latin typeface="Times New Roman" pitchFamily="18" charset="0"/>
                <a:cs typeface="Times New Roman" pitchFamily="18" charset="0"/>
              </a:rPr>
              <a:t> Род бизонов. Последний представитель диких быков в Европе. Длина</a:t>
            </a:r>
            <a:r>
              <a:rPr lang="ru-RU" sz="3400" u="sng" dirty="0" smtClean="0">
                <a:solidFill>
                  <a:schemeClr val="accent2">
                    <a:lumMod val="75000"/>
                  </a:schemeClr>
                </a:solidFill>
                <a:latin typeface="Times New Roman" pitchFamily="18" charset="0"/>
                <a:cs typeface="Times New Roman" pitchFamily="18" charset="0"/>
              </a:rPr>
              <a:t> туловища</a:t>
            </a:r>
            <a:r>
              <a:rPr lang="ru-RU" sz="3400" dirty="0" smtClean="0">
                <a:solidFill>
                  <a:schemeClr val="accent2">
                    <a:lumMod val="75000"/>
                  </a:schemeClr>
                </a:solidFill>
                <a:latin typeface="Times New Roman" pitchFamily="18" charset="0"/>
                <a:cs typeface="Times New Roman" pitchFamily="18" charset="0"/>
              </a:rPr>
              <a:t> взрослых шестилетних быков может достигать 300 см, высота в холке — 188см ,масса от 400 до 920кг.   В  лесах  национального парка  «Смоленское </a:t>
            </a:r>
            <a:r>
              <a:rPr lang="ru-RU" sz="3400" dirty="0" err="1" smtClean="0">
                <a:solidFill>
                  <a:schemeClr val="accent2">
                    <a:lumMod val="75000"/>
                  </a:schemeClr>
                </a:solidFill>
                <a:latin typeface="Times New Roman" pitchFamily="18" charset="0"/>
                <a:cs typeface="Times New Roman" pitchFamily="18" charset="0"/>
              </a:rPr>
              <a:t>Поозерье</a:t>
            </a:r>
            <a:r>
              <a:rPr lang="ru-RU" sz="3400" dirty="0" smtClean="0">
                <a:solidFill>
                  <a:schemeClr val="accent2">
                    <a:lumMod val="75000"/>
                  </a:schemeClr>
                </a:solidFill>
                <a:latin typeface="Times New Roman" pitchFamily="18" charset="0"/>
                <a:cs typeface="Times New Roman" pitchFamily="18" charset="0"/>
              </a:rPr>
              <a:t>» поселились первые зубры.</a:t>
            </a:r>
          </a:p>
          <a:p>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428604"/>
            <a:ext cx="8229600" cy="1285883"/>
          </a:xfrm>
        </p:spPr>
        <p:txBody>
          <a:bodyPr/>
          <a:lstStyle/>
          <a:p>
            <a:pPr algn="l"/>
            <a:r>
              <a:rPr lang="ru-RU" sz="2400" dirty="0" smtClean="0">
                <a:solidFill>
                  <a:schemeClr val="accent6">
                    <a:lumMod val="75000"/>
                  </a:schemeClr>
                </a:solidFill>
                <a:latin typeface="Times New Roman" pitchFamily="18" charset="0"/>
                <a:cs typeface="Times New Roman" pitchFamily="18" charset="0"/>
              </a:rPr>
              <a:t>3. Какие меры приняты для сохранения и приумножения редких растений и животных в нашей области?</a:t>
            </a:r>
            <a:r>
              <a:rPr lang="ru-RU" dirty="0" smtClean="0">
                <a:solidFill>
                  <a:schemeClr val="accent6">
                    <a:lumMod val="75000"/>
                  </a:schemeClr>
                </a:solidFill>
                <a:latin typeface="Times New Roman" pitchFamily="18" charset="0"/>
                <a:cs typeface="Times New Roman" pitchFamily="18" charset="0"/>
              </a:rPr>
              <a:t/>
            </a:r>
            <a:br>
              <a:rPr lang="ru-RU" dirty="0" smtClean="0">
                <a:solidFill>
                  <a:schemeClr val="accent6">
                    <a:lumMod val="75000"/>
                  </a:schemeClr>
                </a:solidFill>
                <a:latin typeface="Times New Roman" pitchFamily="18" charset="0"/>
                <a:cs typeface="Times New Roman" pitchFamily="18" charset="0"/>
              </a:rPr>
            </a:br>
            <a:endParaRPr lang="ru-RU" dirty="0"/>
          </a:p>
        </p:txBody>
      </p:sp>
      <p:sp>
        <p:nvSpPr>
          <p:cNvPr id="6" name="Содержимое 5"/>
          <p:cNvSpPr>
            <a:spLocks noGrp="1"/>
          </p:cNvSpPr>
          <p:nvPr>
            <p:ph idx="1"/>
          </p:nvPr>
        </p:nvSpPr>
        <p:spPr/>
        <p:txBody>
          <a:bodyPr/>
          <a:lstStyle/>
          <a:p>
            <a:r>
              <a:rPr lang="ru-RU" dirty="0" smtClean="0">
                <a:solidFill>
                  <a:schemeClr val="accent2">
                    <a:lumMod val="75000"/>
                  </a:schemeClr>
                </a:solidFill>
                <a:latin typeface="Times New Roman" pitchFamily="18" charset="0"/>
                <a:cs typeface="Times New Roman" pitchFamily="18" charset="0"/>
              </a:rPr>
              <a:t>На территории Смоленской области расположен национальный парк "Смоленское </a:t>
            </a:r>
            <a:r>
              <a:rPr lang="ru-RU" dirty="0" err="1" smtClean="0">
                <a:solidFill>
                  <a:schemeClr val="accent2">
                    <a:lumMod val="75000"/>
                  </a:schemeClr>
                </a:solidFill>
                <a:latin typeface="Times New Roman" pitchFamily="18" charset="0"/>
                <a:cs typeface="Times New Roman" pitchFamily="18" charset="0"/>
              </a:rPr>
              <a:t>Поозерье</a:t>
            </a:r>
            <a:r>
              <a:rPr lang="ru-RU" dirty="0" smtClean="0">
                <a:solidFill>
                  <a:schemeClr val="accent2">
                    <a:lumMod val="75000"/>
                  </a:schemeClr>
                </a:solidFill>
                <a:latin typeface="Times New Roman" pitchFamily="18" charset="0"/>
                <a:cs typeface="Times New Roman" pitchFamily="18" charset="0"/>
              </a:rPr>
              <a:t>«, который был создан 15 апреля 1992 года. </a:t>
            </a:r>
          </a:p>
          <a:p>
            <a:r>
              <a:rPr lang="ru-RU" dirty="0" smtClean="0">
                <a:solidFill>
                  <a:schemeClr val="accent2">
                    <a:lumMod val="75000"/>
                  </a:schemeClr>
                </a:solidFill>
                <a:latin typeface="Times New Roman" pitchFamily="18" charset="0"/>
                <a:cs typeface="Times New Roman" pitchFamily="18" charset="0"/>
              </a:rPr>
              <a:t>Сейчас в Смоленской области функционирует 13 государственных биологических (зоологических) заказников. </a:t>
            </a:r>
            <a:endParaRPr lang="ru-RU" dirty="0">
              <a:solidFill>
                <a:schemeClr val="accent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785786" y="1071546"/>
            <a:ext cx="7901014" cy="928694"/>
          </a:xfrm>
        </p:spPr>
        <p:txBody>
          <a:bodyPr/>
          <a:lstStyle/>
          <a:p>
            <a:pPr algn="l"/>
            <a:r>
              <a:rPr lang="ru-RU" sz="2400" b="1" dirty="0" smtClean="0">
                <a:solidFill>
                  <a:schemeClr val="accent2">
                    <a:lumMod val="75000"/>
                  </a:schemeClr>
                </a:solidFill>
                <a:latin typeface="Times New Roman" pitchFamily="18" charset="0"/>
                <a:cs typeface="Times New Roman" pitchFamily="18" charset="0"/>
              </a:rPr>
              <a:t>Что надо делать, чтобы спасти исчезающие и редкие виды растений и животных?</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6" name="Содержимое 5"/>
          <p:cNvSpPr>
            <a:spLocks noGrp="1"/>
          </p:cNvSpPr>
          <p:nvPr>
            <p:ph idx="1"/>
          </p:nvPr>
        </p:nvSpPr>
        <p:spPr>
          <a:xfrm>
            <a:off x="457200" y="2357430"/>
            <a:ext cx="8229600" cy="3768733"/>
          </a:xfrm>
        </p:spPr>
        <p:txBody>
          <a:bodyPr/>
          <a:lstStyle/>
          <a:p>
            <a:r>
              <a:rPr lang="ru-RU" dirty="0" smtClean="0"/>
              <a:t>• Бережно относиться ко всему живому.</a:t>
            </a:r>
          </a:p>
          <a:p>
            <a:r>
              <a:rPr lang="ru-RU" dirty="0" smtClean="0"/>
              <a:t>• Соблюдать правила поведения в природе.</a:t>
            </a:r>
          </a:p>
          <a:p>
            <a:r>
              <a:rPr lang="ru-RU" dirty="0" smtClean="0"/>
              <a:t>Сажать леса</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768370"/>
          </a:xfrm>
        </p:spPr>
        <p:txBody>
          <a:bodyPr/>
          <a:lstStyle/>
          <a:p>
            <a:r>
              <a:rPr lang="ru-RU" b="1" dirty="0" smtClean="0">
                <a:latin typeface="Times New Roman" pitchFamily="18" charset="0"/>
                <a:cs typeface="Times New Roman" pitchFamily="18" charset="0"/>
              </a:rPr>
              <a:t>Правила поведения в природе</a:t>
            </a:r>
            <a:r>
              <a:rPr lang="ru-RU" dirty="0" smtClean="0">
                <a:solidFill>
                  <a:schemeClr val="accent2">
                    <a:lumMod val="75000"/>
                  </a:schemeClr>
                </a:solidFill>
                <a:latin typeface="Times New Roman" pitchFamily="18" charset="0"/>
                <a:cs typeface="Times New Roman" pitchFamily="18" charset="0"/>
              </a:rPr>
              <a:t/>
            </a:r>
            <a:br>
              <a:rPr lang="ru-RU" dirty="0" smtClean="0">
                <a:solidFill>
                  <a:schemeClr val="accent2">
                    <a:lumMod val="75000"/>
                  </a:schemeClr>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a:xfrm>
            <a:off x="457200" y="1643050"/>
            <a:ext cx="8229600" cy="4483113"/>
          </a:xfrm>
        </p:spPr>
        <p:txBody>
          <a:bodyPr/>
          <a:lstStyle/>
          <a:p>
            <a:r>
              <a:rPr lang="ru-RU" sz="2400" dirty="0" smtClean="0">
                <a:solidFill>
                  <a:schemeClr val="accent2">
                    <a:lumMod val="75000"/>
                  </a:schemeClr>
                </a:solidFill>
                <a:latin typeface="Times New Roman" pitchFamily="18" charset="0"/>
                <a:cs typeface="Times New Roman" pitchFamily="18" charset="0"/>
              </a:rPr>
              <a:t>Не ломай ветки деревьев и кустарников.</a:t>
            </a:r>
          </a:p>
          <a:p>
            <a:r>
              <a:rPr lang="ru-RU" sz="2400" dirty="0" smtClean="0">
                <a:solidFill>
                  <a:schemeClr val="accent2">
                    <a:lumMod val="75000"/>
                  </a:schemeClr>
                </a:solidFill>
                <a:latin typeface="Times New Roman" pitchFamily="18" charset="0"/>
                <a:cs typeface="Times New Roman" pitchFamily="18" charset="0"/>
              </a:rPr>
              <a:t>Не повреждай кору деревьев. Не рви в лесу и на лугу цветы. Пусть красивые растения останутся в природе! Не лови бабочек, шмелей, стрекоз и других насекомых.</a:t>
            </a:r>
          </a:p>
          <a:p>
            <a:r>
              <a:rPr lang="ru-RU" sz="2400" dirty="0" smtClean="0">
                <a:solidFill>
                  <a:schemeClr val="accent2">
                    <a:lumMod val="75000"/>
                  </a:schemeClr>
                </a:solidFill>
                <a:latin typeface="Times New Roman" pitchFamily="18" charset="0"/>
                <a:cs typeface="Times New Roman" pitchFamily="18" charset="0"/>
              </a:rPr>
              <a:t>Не лови диких животных и не уноси их домой.</a:t>
            </a:r>
          </a:p>
          <a:p>
            <a:r>
              <a:rPr lang="ru-RU" sz="2400" dirty="0" smtClean="0">
                <a:solidFill>
                  <a:schemeClr val="accent2">
                    <a:lumMod val="75000"/>
                  </a:schemeClr>
                </a:solidFill>
                <a:latin typeface="Times New Roman" pitchFamily="18" charset="0"/>
                <a:cs typeface="Times New Roman" pitchFamily="18" charset="0"/>
              </a:rPr>
              <a:t>Не подходи близко к гнездам птиц и не разоряй их.</a:t>
            </a:r>
          </a:p>
          <a:p>
            <a:r>
              <a:rPr lang="ru-RU" sz="2400" dirty="0" smtClean="0">
                <a:solidFill>
                  <a:schemeClr val="accent2">
                    <a:lumMod val="75000"/>
                  </a:schemeClr>
                </a:solidFill>
                <a:latin typeface="Times New Roman" pitchFamily="18" charset="0"/>
                <a:cs typeface="Times New Roman" pitchFamily="18" charset="0"/>
              </a:rPr>
              <a:t>Не оставляй в лесу, на лугу, у реки, у моря мусор.</a:t>
            </a:r>
          </a:p>
          <a:p>
            <a:r>
              <a:rPr lang="ru-RU" sz="2400" dirty="0" smtClean="0">
                <a:solidFill>
                  <a:schemeClr val="accent2">
                    <a:lumMod val="75000"/>
                  </a:schemeClr>
                </a:solidFill>
                <a:latin typeface="Times New Roman" pitchFamily="18" charset="0"/>
                <a:cs typeface="Times New Roman" pitchFamily="18" charset="0"/>
              </a:rPr>
              <a:t>Не шуми в лесу.</a:t>
            </a:r>
          </a:p>
          <a:p>
            <a:endParaRPr lang="ru-RU"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idx="4294967295"/>
          </p:nvPr>
        </p:nvSpPr>
        <p:spPr>
          <a:xfrm>
            <a:off x="0" y="53975"/>
            <a:ext cx="8229600" cy="1143000"/>
          </a:xfrm>
        </p:spPr>
        <p:txBody>
          <a:bodyPr/>
          <a:lstStyle/>
          <a:p>
            <a:pPr algn="ctr"/>
            <a:r>
              <a:rPr lang="ru-RU" smtClean="0"/>
              <a:t>Источники</a:t>
            </a:r>
            <a:endParaRPr lang="ru-RU"/>
          </a:p>
        </p:txBody>
      </p:sp>
      <p:sp>
        <p:nvSpPr>
          <p:cNvPr id="4" name="Прямоугольник 3"/>
          <p:cNvSpPr/>
          <p:nvPr/>
        </p:nvSpPr>
        <p:spPr>
          <a:xfrm>
            <a:off x="1142976" y="2214554"/>
            <a:ext cx="7143800" cy="2308324"/>
          </a:xfrm>
          <a:prstGeom prst="rect">
            <a:avLst/>
          </a:prstGeom>
        </p:spPr>
        <p:txBody>
          <a:bodyPr wrap="square">
            <a:spAutoFit/>
          </a:bodyPr>
          <a:lstStyle/>
          <a:p>
            <a:r>
              <a:rPr lang="ru-RU" sz="2400" dirty="0" smtClean="0">
                <a:solidFill>
                  <a:schemeClr val="accent2">
                    <a:lumMod val="75000"/>
                  </a:schemeClr>
                </a:solidFill>
                <a:latin typeface="Times New Roman" pitchFamily="18" charset="0"/>
                <a:cs typeface="Times New Roman" pitchFamily="18" charset="0"/>
              </a:rPr>
              <a:t>1.Плешаков А. А. Окружающий мир. Учебник для 4 класса. Часть 1. М.: - Просвещение, 2012. - 147 с.</a:t>
            </a:r>
          </a:p>
          <a:p>
            <a:r>
              <a:rPr lang="ru-RU" sz="2400" dirty="0" smtClean="0">
                <a:solidFill>
                  <a:schemeClr val="accent2">
                    <a:lumMod val="75000"/>
                  </a:schemeClr>
                </a:solidFill>
                <a:latin typeface="Times New Roman" pitchFamily="18" charset="0"/>
                <a:cs typeface="Times New Roman" pitchFamily="18" charset="0"/>
              </a:rPr>
              <a:t>2.Красная книга Смоленской области. СГПИ 1997г.</a:t>
            </a:r>
          </a:p>
          <a:p>
            <a:r>
              <a:rPr lang="ru-RU" sz="2400" dirty="0" smtClean="0">
                <a:solidFill>
                  <a:schemeClr val="accent2">
                    <a:lumMod val="75000"/>
                  </a:schemeClr>
                </a:solidFill>
                <a:latin typeface="Times New Roman" pitchFamily="18" charset="0"/>
                <a:cs typeface="Times New Roman" pitchFamily="18" charset="0"/>
              </a:rPr>
              <a:t>3.Интернетресурсы </a:t>
            </a:r>
            <a:r>
              <a:rPr lang="ru-RU" sz="2400" dirty="0" smtClean="0">
                <a:solidFill>
                  <a:schemeClr val="accent2">
                    <a:lumMod val="75000"/>
                  </a:schemeClr>
                </a:solidFill>
                <a:hlinkClick r:id="rId2"/>
              </a:rPr>
              <a:t>http://www.infoeco.ru/</a:t>
            </a:r>
            <a:r>
              <a:rPr lang="ru-RU" sz="2400" dirty="0" smtClean="0">
                <a:solidFill>
                  <a:schemeClr val="accent2">
                    <a:lumMod val="75000"/>
                  </a:schemeClr>
                </a:solidFill>
              </a:rPr>
              <a:t>, </a:t>
            </a:r>
            <a:r>
              <a:rPr lang="ru-RU" sz="2400" dirty="0" smtClean="0">
                <a:solidFill>
                  <a:schemeClr val="accent2">
                    <a:lumMod val="75000"/>
                  </a:schemeClr>
                </a:solidFill>
                <a:hlinkClick r:id="rId3"/>
              </a:rPr>
              <a:t>http://ru.wikipedia.org/wiki/</a:t>
            </a:r>
            <a:endParaRPr lang="ru-RU" sz="2400" dirty="0" smtClean="0">
              <a:solidFill>
                <a:schemeClr val="accent2">
                  <a:lumMod val="75000"/>
                </a:schemeClr>
              </a:solidFill>
            </a:endParaRPr>
          </a:p>
          <a:p>
            <a:r>
              <a:rPr lang="ru-RU" sz="2400" dirty="0" smtClean="0">
                <a:solidFill>
                  <a:schemeClr val="accent2">
                    <a:lumMod val="75000"/>
                  </a:schemeClr>
                </a:solidFill>
                <a:latin typeface="Times New Roman" pitchFamily="18" charset="0"/>
                <a:cs typeface="Times New Roman" pitchFamily="18" charset="0"/>
              </a:rPr>
              <a:t>4.Личный архив.</a:t>
            </a:r>
            <a:endParaRPr lang="ru-RU" sz="2400" dirty="0">
              <a:solidFill>
                <a:schemeClr val="accent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857356" y="3071810"/>
            <a:ext cx="5486400" cy="571504"/>
          </a:xfrm>
        </p:spPr>
        <p:txBody>
          <a:bodyPr/>
          <a:lstStyle/>
          <a:p>
            <a:pPr algn="ctr"/>
            <a:r>
              <a:rPr lang="ru-RU" sz="2400" dirty="0" smtClean="0">
                <a:solidFill>
                  <a:schemeClr val="accent6">
                    <a:lumMod val="75000"/>
                  </a:schemeClr>
                </a:solidFill>
                <a:latin typeface="Times New Roman" pitchFamily="18" charset="0"/>
                <a:cs typeface="Times New Roman" pitchFamily="18" charset="0"/>
              </a:rPr>
              <a:t>Почему я выбрала эту тему?</a:t>
            </a:r>
            <a:endParaRPr lang="ru-RU" dirty="0"/>
          </a:p>
        </p:txBody>
      </p:sp>
      <p:pic>
        <p:nvPicPr>
          <p:cNvPr id="1026" name="Picture 2"/>
          <p:cNvPicPr>
            <a:picLocks noGrp="1" noChangeAspect="1" noChangeArrowheads="1"/>
          </p:cNvPicPr>
          <p:nvPr>
            <p:ph type="pic" idx="1"/>
          </p:nvPr>
        </p:nvPicPr>
        <p:blipFill>
          <a:blip r:embed="rId2" cstate="print"/>
          <a:srcRect/>
          <a:stretch>
            <a:fillRect/>
          </a:stretch>
        </p:blipFill>
        <p:spPr bwMode="auto">
          <a:xfrm>
            <a:off x="1792288" y="612775"/>
            <a:ext cx="2897711" cy="2173283"/>
          </a:xfrm>
          <a:prstGeom prst="rect">
            <a:avLst/>
          </a:prstGeom>
          <a:noFill/>
          <a:ln w="9525">
            <a:noFill/>
            <a:miter lim="800000"/>
            <a:headEnd/>
            <a:tailEnd/>
          </a:ln>
          <a:effectLst/>
        </p:spPr>
      </p:pic>
      <p:sp>
        <p:nvSpPr>
          <p:cNvPr id="6" name="Текст 5"/>
          <p:cNvSpPr>
            <a:spLocks noGrp="1"/>
          </p:cNvSpPr>
          <p:nvPr>
            <p:ph type="body" sz="half" idx="2"/>
          </p:nvPr>
        </p:nvSpPr>
        <p:spPr>
          <a:xfrm>
            <a:off x="428596" y="3857628"/>
            <a:ext cx="8286808" cy="2314572"/>
          </a:xfrm>
        </p:spPr>
        <p:txBody>
          <a:bodyPr/>
          <a:lstStyle/>
          <a:p>
            <a:r>
              <a:rPr lang="ru-RU" sz="2400" dirty="0" smtClean="0">
                <a:solidFill>
                  <a:schemeClr val="accent6">
                    <a:lumMod val="75000"/>
                  </a:schemeClr>
                </a:solidFill>
                <a:latin typeface="Times New Roman" pitchFamily="18" charset="0"/>
                <a:cs typeface="Times New Roman" pitchFamily="18" charset="0"/>
              </a:rPr>
              <a:t>Наша природа создала много различных творений. Животные и растения занимают в ней особое место, но многим из них сейчас угрожает опасность исчезновения с лица Земли. Я хочу привлечь к этой проблеме внимание людей.</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alpha val="84000"/>
          </a:schemeClr>
        </a:solidFill>
        <a:effectLst/>
      </p:bgPr>
    </p:bg>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785813"/>
            <a:ext cx="7572375" cy="5340350"/>
          </a:xfrm>
        </p:spPr>
        <p:txBody>
          <a:bodyPr/>
          <a:lstStyle/>
          <a:p>
            <a:r>
              <a:rPr lang="ru-RU" sz="2000" b="1" dirty="0" smtClean="0">
                <a:solidFill>
                  <a:schemeClr val="accent6">
                    <a:lumMod val="75000"/>
                  </a:schemeClr>
                </a:solidFill>
                <a:latin typeface="Times New Roman" pitchFamily="18" charset="0"/>
                <a:cs typeface="Times New Roman" pitchFamily="18" charset="0"/>
              </a:rPr>
              <a:t>Цель</a:t>
            </a:r>
            <a:r>
              <a:rPr lang="ru-RU" sz="2000" dirty="0" smtClean="0">
                <a:solidFill>
                  <a:schemeClr val="accent6">
                    <a:lumMod val="75000"/>
                  </a:schemeClr>
                </a:solidFill>
                <a:latin typeface="Times New Roman" pitchFamily="18" charset="0"/>
                <a:cs typeface="Times New Roman" pitchFamily="18" charset="0"/>
              </a:rPr>
              <a:t> : получить представление об исчезающих растениях и животных, научиться их различать и называть. </a:t>
            </a:r>
          </a:p>
          <a:p>
            <a:r>
              <a:rPr lang="ru-RU" sz="2000" dirty="0" smtClean="0">
                <a:solidFill>
                  <a:schemeClr val="accent6">
                    <a:lumMod val="75000"/>
                  </a:schemeClr>
                </a:solidFill>
                <a:latin typeface="Times New Roman" pitchFamily="18" charset="0"/>
                <a:cs typeface="Times New Roman" pitchFamily="18" charset="0"/>
              </a:rPr>
              <a:t>Познакомиться с правилами поведения в природе.</a:t>
            </a:r>
          </a:p>
          <a:p>
            <a:pPr>
              <a:buNone/>
            </a:pPr>
            <a:r>
              <a:rPr lang="ru-RU" sz="2000" b="1" dirty="0" smtClean="0">
                <a:solidFill>
                  <a:schemeClr val="accent6">
                    <a:lumMod val="75000"/>
                  </a:schemeClr>
                </a:solidFill>
                <a:latin typeface="Times New Roman" pitchFamily="18" charset="0"/>
                <a:cs typeface="Times New Roman" pitchFamily="18" charset="0"/>
              </a:rPr>
              <a:t>    Задачи: </a:t>
            </a:r>
            <a:r>
              <a:rPr lang="ru-RU" sz="2000" dirty="0" smtClean="0">
                <a:solidFill>
                  <a:schemeClr val="accent6">
                    <a:lumMod val="75000"/>
                  </a:schemeClr>
                </a:solidFill>
                <a:latin typeface="Times New Roman" pitchFamily="18" charset="0"/>
                <a:cs typeface="Times New Roman" pitchFamily="18" charset="0"/>
              </a:rPr>
              <a:t>.</a:t>
            </a:r>
          </a:p>
          <a:p>
            <a:pPr lvl="0"/>
            <a:r>
              <a:rPr lang="ru-RU" sz="2000" dirty="0" smtClean="0">
                <a:solidFill>
                  <a:schemeClr val="accent6">
                    <a:lumMod val="75000"/>
                  </a:schemeClr>
                </a:solidFill>
                <a:latin typeface="Times New Roman" pitchFamily="18" charset="0"/>
                <a:cs typeface="Times New Roman" pitchFamily="18" charset="0"/>
              </a:rPr>
              <a:t>Узнать, что такое «Красная книга» и какие сведения она содержит.</a:t>
            </a:r>
          </a:p>
          <a:p>
            <a:pPr lvl="0"/>
            <a:r>
              <a:rPr lang="ru-RU" sz="2000" dirty="0" smtClean="0">
                <a:solidFill>
                  <a:schemeClr val="accent6">
                    <a:lumMod val="75000"/>
                  </a:schemeClr>
                </a:solidFill>
                <a:latin typeface="Times New Roman" pitchFamily="18" charset="0"/>
                <a:cs typeface="Times New Roman" pitchFamily="18" charset="0"/>
              </a:rPr>
              <a:t>Сформулировать правила поведения человека в природе.</a:t>
            </a:r>
          </a:p>
          <a:p>
            <a:r>
              <a:rPr lang="ru-RU" sz="2000" b="1" dirty="0" smtClean="0">
                <a:solidFill>
                  <a:schemeClr val="accent6">
                    <a:lumMod val="75000"/>
                  </a:schemeClr>
                </a:solidFill>
                <a:latin typeface="Times New Roman" pitchFamily="18" charset="0"/>
                <a:cs typeface="Times New Roman" pitchFamily="18" charset="0"/>
              </a:rPr>
              <a:t>Гипотеза: </a:t>
            </a:r>
            <a:r>
              <a:rPr lang="ru-RU" sz="2000" dirty="0" smtClean="0">
                <a:solidFill>
                  <a:schemeClr val="accent6">
                    <a:lumMod val="75000"/>
                  </a:schemeClr>
                </a:solidFill>
                <a:latin typeface="Times New Roman" pitchFamily="18" charset="0"/>
                <a:cs typeface="Times New Roman" pitchFamily="18" charset="0"/>
              </a:rPr>
              <a:t>если знать правила поведения в природе и соблюдать их, то мы сможем сохранить планету Земля для будущих потомков.</a:t>
            </a:r>
          </a:p>
          <a:p>
            <a:r>
              <a:rPr lang="ru-RU" sz="2000" b="1" dirty="0" smtClean="0">
                <a:solidFill>
                  <a:schemeClr val="accent6">
                    <a:lumMod val="75000"/>
                  </a:schemeClr>
                </a:solidFill>
                <a:latin typeface="Times New Roman" pitchFamily="18" charset="0"/>
                <a:cs typeface="Times New Roman" pitchFamily="18" charset="0"/>
              </a:rPr>
              <a:t>Объект исследования: </a:t>
            </a:r>
            <a:r>
              <a:rPr lang="ru-RU" sz="2000" dirty="0" smtClean="0">
                <a:solidFill>
                  <a:schemeClr val="accent6">
                    <a:lumMod val="75000"/>
                  </a:schemeClr>
                </a:solidFill>
                <a:latin typeface="Times New Roman" pitchFamily="18" charset="0"/>
                <a:cs typeface="Times New Roman" pitchFamily="18" charset="0"/>
              </a:rPr>
              <a:t>« Красная книга Смоленской области».</a:t>
            </a:r>
          </a:p>
          <a:p>
            <a:r>
              <a:rPr lang="ru-RU" sz="2000" b="1" dirty="0" smtClean="0">
                <a:solidFill>
                  <a:schemeClr val="accent6">
                    <a:lumMod val="75000"/>
                  </a:schemeClr>
                </a:solidFill>
                <a:latin typeface="Times New Roman" pitchFamily="18" charset="0"/>
                <a:cs typeface="Times New Roman" pitchFamily="18" charset="0"/>
              </a:rPr>
              <a:t>Предмет исследования:</a:t>
            </a:r>
            <a:r>
              <a:rPr lang="ru-RU" sz="2000" dirty="0" smtClean="0">
                <a:solidFill>
                  <a:schemeClr val="accent6">
                    <a:lumMod val="75000"/>
                  </a:schemeClr>
                </a:solidFill>
                <a:latin typeface="Times New Roman" pitchFamily="18" charset="0"/>
                <a:cs typeface="Times New Roman" pitchFamily="18" charset="0"/>
              </a:rPr>
              <a:t> меры, принятые для сохранения животного мира в области.</a:t>
            </a:r>
          </a:p>
          <a:p>
            <a:r>
              <a:rPr lang="ru-RU" sz="2000" b="1" dirty="0" smtClean="0">
                <a:solidFill>
                  <a:schemeClr val="accent6">
                    <a:lumMod val="75000"/>
                  </a:schemeClr>
                </a:solidFill>
                <a:latin typeface="Times New Roman" pitchFamily="18" charset="0"/>
                <a:cs typeface="Times New Roman" pitchFamily="18" charset="0"/>
              </a:rPr>
              <a:t>Методы исследования: </a:t>
            </a:r>
            <a:r>
              <a:rPr lang="ru-RU" sz="2000" dirty="0" smtClean="0">
                <a:solidFill>
                  <a:schemeClr val="accent6">
                    <a:lumMod val="75000"/>
                  </a:schemeClr>
                </a:solidFill>
                <a:latin typeface="Times New Roman" pitchFamily="18" charset="0"/>
                <a:cs typeface="Times New Roman" pitchFamily="18" charset="0"/>
              </a:rPr>
              <a:t>изучение информационных источников, собственные наблюдения.</a:t>
            </a:r>
          </a:p>
          <a:p>
            <a:pPr algn="just"/>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500042"/>
            <a:ext cx="8229600" cy="1071569"/>
          </a:xfrm>
        </p:spPr>
        <p:txBody>
          <a:bodyPr/>
          <a:lstStyle/>
          <a:p>
            <a:pPr algn="ctr"/>
            <a:r>
              <a:rPr lang="ru-RU" dirty="0" smtClean="0">
                <a:solidFill>
                  <a:schemeClr val="accent6">
                    <a:lumMod val="75000"/>
                  </a:schemeClr>
                </a:solidFill>
                <a:latin typeface="Times New Roman" pitchFamily="18" charset="0"/>
                <a:cs typeface="Times New Roman" pitchFamily="18" charset="0"/>
              </a:rPr>
              <a:t>Оглавление</a:t>
            </a:r>
            <a:endParaRPr lang="ru-RU" dirty="0">
              <a:solidFill>
                <a:schemeClr val="accent6">
                  <a:lumMod val="75000"/>
                </a:schemeClr>
              </a:solidFill>
              <a:latin typeface="Times New Roman" pitchFamily="18" charset="0"/>
              <a:cs typeface="Times New Roman" pitchFamily="18" charset="0"/>
            </a:endParaRPr>
          </a:p>
        </p:txBody>
      </p:sp>
      <p:sp>
        <p:nvSpPr>
          <p:cNvPr id="8" name="Содержимое 7"/>
          <p:cNvSpPr>
            <a:spLocks noGrp="1"/>
          </p:cNvSpPr>
          <p:nvPr>
            <p:ph idx="1"/>
          </p:nvPr>
        </p:nvSpPr>
        <p:spPr/>
        <p:txBody>
          <a:bodyPr/>
          <a:lstStyle/>
          <a:p>
            <a:r>
              <a:rPr lang="ru-RU" sz="2400" dirty="0" smtClean="0">
                <a:solidFill>
                  <a:schemeClr val="accent6">
                    <a:lumMod val="75000"/>
                  </a:schemeClr>
                </a:solidFill>
                <a:latin typeface="Times New Roman" pitchFamily="18" charset="0"/>
                <a:cs typeface="Times New Roman" pitchFamily="18" charset="0"/>
              </a:rPr>
              <a:t>1.Что стало причиной создания Красной книги Смоленской области?</a:t>
            </a:r>
          </a:p>
          <a:p>
            <a:r>
              <a:rPr lang="ru-RU" sz="2400" dirty="0" smtClean="0">
                <a:solidFill>
                  <a:schemeClr val="accent6">
                    <a:lumMod val="75000"/>
                  </a:schemeClr>
                </a:solidFill>
                <a:latin typeface="Times New Roman" pitchFamily="18" charset="0"/>
                <a:cs typeface="Times New Roman" pitchFamily="18" charset="0"/>
              </a:rPr>
              <a:t>2. Знакомство с некоторыми представителями животного мира Красной книги Смоленской области.</a:t>
            </a:r>
          </a:p>
          <a:p>
            <a:r>
              <a:rPr lang="ru-RU" sz="2400" dirty="0" smtClean="0">
                <a:solidFill>
                  <a:schemeClr val="accent6">
                    <a:lumMod val="75000"/>
                  </a:schemeClr>
                </a:solidFill>
                <a:latin typeface="Times New Roman" pitchFamily="18" charset="0"/>
                <a:cs typeface="Times New Roman" pitchFamily="18" charset="0"/>
              </a:rPr>
              <a:t>3. Какие меры приняты для сохранения и приумножения редких растений и животных?</a:t>
            </a:r>
          </a:p>
          <a:p>
            <a:pPr>
              <a:buNone/>
            </a:pPr>
            <a:r>
              <a:rPr lang="ru-RU" sz="2400" dirty="0" smtClean="0">
                <a:solidFill>
                  <a:schemeClr val="accent6">
                    <a:lumMod val="75000"/>
                  </a:schemeClr>
                </a:solidFill>
                <a:latin typeface="Times New Roman" pitchFamily="18" charset="0"/>
                <a:cs typeface="Times New Roman" pitchFamily="18" charset="0"/>
              </a:rPr>
              <a:t>    4.Правила поведения в природе.</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75000"/>
            <a:alpha val="44000"/>
          </a:schemeClr>
        </a:solidFill>
        <a:effectLst/>
      </p:bgPr>
    </p:bg>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457200" y="1428736"/>
            <a:ext cx="3008313" cy="785818"/>
          </a:xfrm>
        </p:spPr>
        <p:txBody>
          <a:bodyPr/>
          <a:lstStyle/>
          <a:p>
            <a:endParaRPr lang="ru-RU" dirty="0"/>
          </a:p>
        </p:txBody>
      </p:sp>
      <p:sp>
        <p:nvSpPr>
          <p:cNvPr id="10" name="Содержимое 9"/>
          <p:cNvSpPr>
            <a:spLocks noGrp="1"/>
          </p:cNvSpPr>
          <p:nvPr>
            <p:ph idx="1"/>
          </p:nvPr>
        </p:nvSpPr>
        <p:spPr>
          <a:xfrm>
            <a:off x="4786314" y="-500090"/>
            <a:ext cx="3900486" cy="7358090"/>
          </a:xfrm>
        </p:spPr>
        <p:txBody>
          <a:bodyPr/>
          <a:lstStyle/>
          <a:p>
            <a:pPr>
              <a:buNone/>
            </a:pPr>
            <a:r>
              <a:rPr lang="ru-RU" sz="2400" dirty="0" smtClean="0"/>
              <a:t> </a:t>
            </a:r>
          </a:p>
          <a:p>
            <a:pPr algn="ctr">
              <a:buNone/>
            </a:pPr>
            <a:r>
              <a:rPr lang="ru-RU" sz="2400" dirty="0" smtClean="0">
                <a:solidFill>
                  <a:schemeClr val="accent2">
                    <a:lumMod val="75000"/>
                  </a:schemeClr>
                </a:solidFill>
                <a:latin typeface="Times New Roman" pitchFamily="18" charset="0"/>
                <a:cs typeface="Times New Roman" pitchFamily="18" charset="0"/>
              </a:rPr>
              <a:t>1.</a:t>
            </a:r>
          </a:p>
          <a:p>
            <a:r>
              <a:rPr lang="ru-RU" sz="2400" dirty="0" smtClean="0">
                <a:solidFill>
                  <a:schemeClr val="accent2">
                    <a:lumMod val="75000"/>
                  </a:schemeClr>
                </a:solidFill>
                <a:latin typeface="Times New Roman" pitchFamily="18" charset="0"/>
                <a:cs typeface="Times New Roman" pitchFamily="18" charset="0"/>
              </a:rPr>
              <a:t>С целью сохранения биологического разнообразия живых организмов, населяющих нашу область 1997г. Была издана Красная книга Смоленской области. Она является дополнением к Международной красной книге. В неё</a:t>
            </a:r>
          </a:p>
          <a:p>
            <a:pPr>
              <a:buNone/>
            </a:pPr>
            <a:r>
              <a:rPr lang="ru-RU" sz="2400" dirty="0" smtClean="0">
                <a:solidFill>
                  <a:schemeClr val="accent2">
                    <a:lumMod val="75000"/>
                  </a:schemeClr>
                </a:solidFill>
                <a:latin typeface="Times New Roman" pitchFamily="18" charset="0"/>
                <a:cs typeface="Times New Roman" pitchFamily="18" charset="0"/>
              </a:rPr>
              <a:t>     внесены </a:t>
            </a:r>
            <a:r>
              <a:rPr lang="ru-RU" sz="2400" dirty="0" smtClean="0">
                <a:solidFill>
                  <a:srgbClr val="FF0000"/>
                </a:solidFill>
                <a:latin typeface="Times New Roman" pitchFamily="18" charset="0"/>
                <a:cs typeface="Times New Roman" pitchFamily="18" charset="0"/>
              </a:rPr>
              <a:t>131</a:t>
            </a:r>
            <a:r>
              <a:rPr lang="ru-RU" sz="2400" dirty="0" smtClean="0">
                <a:solidFill>
                  <a:schemeClr val="accent2">
                    <a:lumMod val="75000"/>
                  </a:schemeClr>
                </a:solidFill>
                <a:latin typeface="Times New Roman" pitchFamily="18" charset="0"/>
                <a:cs typeface="Times New Roman" pitchFamily="18" charset="0"/>
              </a:rPr>
              <a:t> вид животных и </a:t>
            </a:r>
            <a:r>
              <a:rPr lang="ru-RU" sz="2400" dirty="0" smtClean="0">
                <a:solidFill>
                  <a:srgbClr val="FF0000"/>
                </a:solidFill>
                <a:latin typeface="Times New Roman" pitchFamily="18" charset="0"/>
                <a:cs typeface="Times New Roman" pitchFamily="18" charset="0"/>
              </a:rPr>
              <a:t>90</a:t>
            </a:r>
            <a:r>
              <a:rPr lang="ru-RU" sz="2400" dirty="0" smtClean="0">
                <a:solidFill>
                  <a:schemeClr val="accent2">
                    <a:lumMod val="75000"/>
                  </a:schemeClr>
                </a:solidFill>
                <a:latin typeface="Times New Roman" pitchFamily="18" charset="0"/>
                <a:cs typeface="Times New Roman" pitchFamily="18" charset="0"/>
              </a:rPr>
              <a:t> видов растений,  которые находятся под угрозой исчезновения. </a:t>
            </a:r>
          </a:p>
          <a:p>
            <a:endParaRPr lang="ru-RU" sz="2400" dirty="0">
              <a:latin typeface="Times New Roman" pitchFamily="18" charset="0"/>
              <a:cs typeface="Times New Roman" pitchFamily="18" charset="0"/>
            </a:endParaRPr>
          </a:p>
        </p:txBody>
      </p:sp>
      <p:sp>
        <p:nvSpPr>
          <p:cNvPr id="6" name="Текст 5"/>
          <p:cNvSpPr>
            <a:spLocks noGrp="1"/>
          </p:cNvSpPr>
          <p:nvPr>
            <p:ph type="body" sz="half" idx="2"/>
          </p:nvPr>
        </p:nvSpPr>
        <p:spPr/>
        <p:txBody>
          <a:bodyPr>
            <a:normAutofit/>
          </a:bodyPr>
          <a:lstStyle/>
          <a:p>
            <a:r>
              <a:rPr lang="ru-RU" sz="2400" dirty="0" smtClean="0">
                <a:latin typeface="Times New Roman" pitchFamily="18" charset="0"/>
                <a:cs typeface="Times New Roman" pitchFamily="18" charset="0"/>
              </a:rPr>
              <a:t>Это книга, в которую вносятся самые редкие виды растений и животных нашей области, подлежащие обязательной охране.</a:t>
            </a:r>
            <a:endParaRPr lang="ru-RU" sz="2400" dirty="0">
              <a:latin typeface="Times New Roman" pitchFamily="18" charset="0"/>
              <a:cs typeface="Times New Roman" pitchFamily="18" charset="0"/>
            </a:endParaRPr>
          </a:p>
        </p:txBody>
      </p:sp>
      <p:pic>
        <p:nvPicPr>
          <p:cNvPr id="1026" name="Picture 2" descr="C:\Users\ЛУЧЕСА\Desktop\DSCN8961.JPG"/>
          <p:cNvPicPr>
            <a:picLocks noChangeAspect="1" noChangeArrowheads="1"/>
          </p:cNvPicPr>
          <p:nvPr/>
        </p:nvPicPr>
        <p:blipFill>
          <a:blip r:embed="rId2" cstate="print"/>
          <a:srcRect/>
          <a:stretch>
            <a:fillRect/>
          </a:stretch>
        </p:blipFill>
        <p:spPr bwMode="auto">
          <a:xfrm>
            <a:off x="357158" y="857232"/>
            <a:ext cx="4357700" cy="492922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4414" y="2000240"/>
            <a:ext cx="1357323" cy="1162050"/>
          </a:xfrm>
        </p:spPr>
        <p:txBody>
          <a:bodyPr/>
          <a:lstStyle/>
          <a:p>
            <a:endParaRPr lang="ru-RU" dirty="0"/>
          </a:p>
        </p:txBody>
      </p:sp>
      <p:pic>
        <p:nvPicPr>
          <p:cNvPr id="5" name="Содержимое 4" descr="http://crimea-news.com/img/20151030/52d857ff99ddca39ec62456709de3bfe.jpg"/>
          <p:cNvPicPr>
            <a:picLocks noGrp="1"/>
          </p:cNvPicPr>
          <p:nvPr>
            <p:ph idx="1"/>
          </p:nvPr>
        </p:nvPicPr>
        <p:blipFill>
          <a:blip r:embed="rId2"/>
          <a:srcRect/>
          <a:stretch>
            <a:fillRect/>
          </a:stretch>
        </p:blipFill>
        <p:spPr bwMode="auto">
          <a:xfrm>
            <a:off x="500034" y="1857364"/>
            <a:ext cx="2857500" cy="2428892"/>
          </a:xfrm>
          <a:prstGeom prst="rect">
            <a:avLst/>
          </a:prstGeom>
          <a:noFill/>
          <a:ln w="9525">
            <a:noFill/>
            <a:miter lim="800000"/>
            <a:headEnd/>
            <a:tailEnd/>
          </a:ln>
        </p:spPr>
      </p:pic>
      <p:sp>
        <p:nvSpPr>
          <p:cNvPr id="4" name="Текст 3"/>
          <p:cNvSpPr>
            <a:spLocks noGrp="1"/>
          </p:cNvSpPr>
          <p:nvPr>
            <p:ph type="body" sz="half" idx="2"/>
          </p:nvPr>
        </p:nvSpPr>
        <p:spPr>
          <a:xfrm>
            <a:off x="4500562" y="1357298"/>
            <a:ext cx="4008445" cy="4929223"/>
          </a:xfrm>
        </p:spPr>
        <p:txBody>
          <a:bodyPr/>
          <a:lstStyle/>
          <a:p>
            <a:r>
              <a:rPr lang="ru-RU" sz="2400" dirty="0" smtClean="0">
                <a:solidFill>
                  <a:schemeClr val="accent6">
                    <a:lumMod val="75000"/>
                  </a:schemeClr>
                </a:solidFill>
                <a:latin typeface="Times New Roman" pitchFamily="18" charset="0"/>
                <a:cs typeface="Times New Roman" pitchFamily="18" charset="0"/>
              </a:rPr>
              <a:t>Красный цвет – </a:t>
            </a:r>
            <a:r>
              <a:rPr lang="ru-RU" sz="2400" dirty="0" err="1" smtClean="0">
                <a:solidFill>
                  <a:schemeClr val="accent6">
                    <a:lumMod val="75000"/>
                  </a:schemeClr>
                </a:solidFill>
                <a:latin typeface="Times New Roman" pitchFamily="18" charset="0"/>
                <a:cs typeface="Times New Roman" pitchFamily="18" charset="0"/>
              </a:rPr>
              <a:t>цвет</a:t>
            </a:r>
            <a:r>
              <a:rPr lang="ru-RU" sz="2400" dirty="0" smtClean="0">
                <a:solidFill>
                  <a:schemeClr val="accent6">
                    <a:lumMod val="75000"/>
                  </a:schemeClr>
                </a:solidFill>
                <a:latin typeface="Times New Roman" pitchFamily="18" charset="0"/>
                <a:cs typeface="Times New Roman" pitchFamily="18" charset="0"/>
              </a:rPr>
              <a:t> тревоги, опасности, это сигнал SOS, подаваемый нам живым миром земли.</a:t>
            </a:r>
          </a:p>
          <a:p>
            <a:endParaRPr lang="ru-RU" sz="2400" dirty="0" smtClean="0">
              <a:solidFill>
                <a:schemeClr val="accent6">
                  <a:lumMod val="75000"/>
                </a:schemeClr>
              </a:solidFill>
              <a:latin typeface="Times New Roman" pitchFamily="18" charset="0"/>
              <a:cs typeface="Times New Roman" pitchFamily="18" charset="0"/>
            </a:endParaRPr>
          </a:p>
          <a:p>
            <a:r>
              <a:rPr lang="ru-RU" sz="2400" b="1" dirty="0" smtClean="0">
                <a:solidFill>
                  <a:schemeClr val="accent6">
                    <a:lumMod val="75000"/>
                  </a:schemeClr>
                </a:solidFill>
                <a:latin typeface="Times New Roman" pitchFamily="18" charset="0"/>
                <a:cs typeface="Times New Roman" pitchFamily="18" charset="0"/>
              </a:rPr>
              <a:t>Группы (категории) </a:t>
            </a:r>
            <a:r>
              <a:rPr lang="ru-RU" sz="2400" dirty="0" smtClean="0">
                <a:solidFill>
                  <a:schemeClr val="accent6">
                    <a:lumMod val="75000"/>
                  </a:schemeClr>
                </a:solidFill>
                <a:latin typeface="Times New Roman" pitchFamily="18" charset="0"/>
                <a:cs typeface="Times New Roman" pitchFamily="18" charset="0"/>
              </a:rPr>
              <a:t>видов растений и животных, охраняемых в Смоленской области 1. Исчезающие виды 2. Сокращающиеся виды 3. Редкие виды 4. Малоизвестные виды 5. Восстановленные виды.</a:t>
            </a:r>
            <a:endParaRPr lang="ru-RU" sz="2400" dirty="0">
              <a:solidFill>
                <a:schemeClr val="accent6">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Margaritifera margaritifera-buiten.jpg"/>
          <p:cNvPicPr/>
          <p:nvPr/>
        </p:nvPicPr>
        <p:blipFill>
          <a:blip r:embed="rId2" cstate="print"/>
          <a:srcRect/>
          <a:stretch>
            <a:fillRect/>
          </a:stretch>
        </p:blipFill>
        <p:spPr bwMode="auto">
          <a:xfrm>
            <a:off x="214282" y="4214818"/>
            <a:ext cx="2357454" cy="2171699"/>
          </a:xfrm>
          <a:prstGeom prst="rect">
            <a:avLst/>
          </a:prstGeom>
          <a:noFill/>
          <a:ln w="9525">
            <a:noFill/>
            <a:miter lim="800000"/>
            <a:headEnd/>
            <a:tailEnd/>
          </a:ln>
        </p:spPr>
      </p:pic>
      <p:pic>
        <p:nvPicPr>
          <p:cNvPr id="7" name="Рисунок 6" descr="Omphiscola glabra.JPG"/>
          <p:cNvPicPr/>
          <p:nvPr/>
        </p:nvPicPr>
        <p:blipFill>
          <a:blip r:embed="rId3" cstate="print"/>
          <a:srcRect/>
          <a:stretch>
            <a:fillRect/>
          </a:stretch>
        </p:blipFill>
        <p:spPr bwMode="auto">
          <a:xfrm>
            <a:off x="6500826" y="1500174"/>
            <a:ext cx="1905000" cy="2314278"/>
          </a:xfrm>
          <a:prstGeom prst="rect">
            <a:avLst/>
          </a:prstGeom>
          <a:noFill/>
          <a:ln w="9525">
            <a:noFill/>
            <a:miter lim="800000"/>
            <a:headEnd/>
            <a:tailEnd/>
          </a:ln>
        </p:spPr>
      </p:pic>
      <p:pic>
        <p:nvPicPr>
          <p:cNvPr id="8" name="Рисунок 7" descr="Circaetus gallicus 01.JPG"/>
          <p:cNvPicPr/>
          <p:nvPr/>
        </p:nvPicPr>
        <p:blipFill>
          <a:blip r:embed="rId4" cstate="print"/>
          <a:srcRect/>
          <a:stretch>
            <a:fillRect/>
          </a:stretch>
        </p:blipFill>
        <p:spPr bwMode="auto">
          <a:xfrm>
            <a:off x="571472" y="1428736"/>
            <a:ext cx="1752600" cy="2525935"/>
          </a:xfrm>
          <a:prstGeom prst="rect">
            <a:avLst/>
          </a:prstGeom>
          <a:noFill/>
          <a:ln w="9525">
            <a:noFill/>
            <a:miter lim="800000"/>
            <a:headEnd/>
            <a:tailEnd/>
          </a:ln>
        </p:spPr>
      </p:pic>
      <p:pic>
        <p:nvPicPr>
          <p:cNvPr id="9" name="Рисунок 8" descr="Brent-Goose.jpg"/>
          <p:cNvPicPr/>
          <p:nvPr/>
        </p:nvPicPr>
        <p:blipFill>
          <a:blip r:embed="rId5" cstate="print">
            <a:extLst>
              <a:ext uri="{28A0092B-C50C-407E-A947-70E740481C1C}">
                <a14:useLocalDpi xmlns:a14="http://schemas.microsoft.com/office/drawing/2010/main"/>
              </a:ext>
            </a:extLst>
          </a:blip>
          <a:srcRect/>
          <a:stretch>
            <a:fillRect/>
          </a:stretch>
        </p:blipFill>
        <p:spPr bwMode="auto">
          <a:xfrm>
            <a:off x="6143636" y="4214818"/>
            <a:ext cx="2813048" cy="2109786"/>
          </a:xfrm>
          <a:prstGeom prst="rect">
            <a:avLst/>
          </a:prstGeom>
          <a:noFill/>
          <a:ln w="9525">
            <a:noFill/>
            <a:miter lim="800000"/>
            <a:headEnd/>
            <a:tailEnd/>
          </a:ln>
        </p:spPr>
      </p:pic>
      <p:sp>
        <p:nvSpPr>
          <p:cNvPr id="10" name="Заголовок 9"/>
          <p:cNvSpPr>
            <a:spLocks noGrp="1"/>
          </p:cNvSpPr>
          <p:nvPr>
            <p:ph type="title" idx="4294967295"/>
          </p:nvPr>
        </p:nvSpPr>
        <p:spPr>
          <a:xfrm>
            <a:off x="714375" y="53975"/>
            <a:ext cx="8429625" cy="1017588"/>
          </a:xfrm>
        </p:spPr>
        <p:txBody>
          <a:bodyPr/>
          <a:lstStyle/>
          <a:p>
            <a:pPr algn="ctr"/>
            <a:r>
              <a:rPr lang="ru-RU" sz="2400" dirty="0" smtClean="0">
                <a:latin typeface="Times New Roman" pitchFamily="18" charset="0"/>
                <a:cs typeface="Times New Roman" pitchFamily="18" charset="0"/>
              </a:rPr>
              <a:t>2.</a:t>
            </a:r>
            <a:br>
              <a:rPr lang="ru-RU" sz="2400" dirty="0" smtClean="0">
                <a:latin typeface="Times New Roman" pitchFamily="18" charset="0"/>
                <a:cs typeface="Times New Roman" pitchFamily="18" charset="0"/>
              </a:rPr>
            </a:br>
            <a:r>
              <a:rPr lang="ru-RU" sz="2400" dirty="0" smtClean="0">
                <a:solidFill>
                  <a:srgbClr val="FFC000"/>
                </a:solidFill>
                <a:latin typeface="Times New Roman" pitchFamily="18" charset="0"/>
                <a:cs typeface="Times New Roman" pitchFamily="18" charset="0"/>
              </a:rPr>
              <a:t>Исчезающие виды</a:t>
            </a:r>
            <a:endParaRPr lang="ru-RU" sz="2400" dirty="0">
              <a:solidFill>
                <a:srgbClr val="FFC000"/>
              </a:solidFill>
              <a:latin typeface="Times New Roman" pitchFamily="18" charset="0"/>
              <a:cs typeface="Times New Roman" pitchFamily="18" charset="0"/>
            </a:endParaRPr>
          </a:p>
        </p:txBody>
      </p:sp>
      <p:sp>
        <p:nvSpPr>
          <p:cNvPr id="11" name="TextBox 10"/>
          <p:cNvSpPr txBox="1"/>
          <p:nvPr/>
        </p:nvSpPr>
        <p:spPr>
          <a:xfrm>
            <a:off x="928662" y="3643314"/>
            <a:ext cx="2053835" cy="369332"/>
          </a:xfrm>
          <a:prstGeom prst="rect">
            <a:avLst/>
          </a:prstGeom>
          <a:noFill/>
        </p:spPr>
        <p:txBody>
          <a:bodyPr wrap="square" rtlCol="0">
            <a:spAutoFit/>
          </a:bodyPr>
          <a:lstStyle/>
          <a:p>
            <a:r>
              <a:rPr lang="ru-RU" b="1" dirty="0" smtClean="0">
                <a:solidFill>
                  <a:schemeClr val="bg1"/>
                </a:solidFill>
                <a:latin typeface="Times New Roman" pitchFamily="18" charset="0"/>
                <a:cs typeface="Times New Roman" pitchFamily="18" charset="0"/>
              </a:rPr>
              <a:t>Змееяд</a:t>
            </a:r>
            <a:endParaRPr lang="ru-RU" b="1" dirty="0">
              <a:solidFill>
                <a:schemeClr val="bg1"/>
              </a:solidFill>
              <a:latin typeface="Times New Roman" pitchFamily="18" charset="0"/>
              <a:cs typeface="Times New Roman" pitchFamily="18" charset="0"/>
            </a:endParaRPr>
          </a:p>
        </p:txBody>
      </p:sp>
      <p:sp>
        <p:nvSpPr>
          <p:cNvPr id="13" name="Прямоугольник 12"/>
          <p:cNvSpPr/>
          <p:nvPr/>
        </p:nvSpPr>
        <p:spPr>
          <a:xfrm>
            <a:off x="6786578" y="3500438"/>
            <a:ext cx="1643074" cy="646331"/>
          </a:xfrm>
          <a:prstGeom prst="rect">
            <a:avLst/>
          </a:prstGeom>
        </p:spPr>
        <p:txBody>
          <a:bodyPr wrap="square">
            <a:spAutoFit/>
          </a:bodyPr>
          <a:lstStyle/>
          <a:p>
            <a:r>
              <a:rPr lang="ru-RU" b="1" dirty="0" smtClean="0">
                <a:solidFill>
                  <a:schemeClr val="bg1"/>
                </a:solidFill>
                <a:latin typeface="Times New Roman" pitchFamily="18" charset="0"/>
                <a:cs typeface="Times New Roman" pitchFamily="18" charset="0"/>
              </a:rPr>
              <a:t>Прудовик </a:t>
            </a:r>
            <a:r>
              <a:rPr lang="ru-RU" b="1" dirty="0" err="1" smtClean="0">
                <a:solidFill>
                  <a:schemeClr val="bg1"/>
                </a:solidFill>
                <a:latin typeface="Times New Roman" pitchFamily="18" charset="0"/>
                <a:cs typeface="Times New Roman" pitchFamily="18" charset="0"/>
              </a:rPr>
              <a:t>Глабра</a:t>
            </a:r>
            <a:endParaRPr lang="ru-RU" b="1" dirty="0">
              <a:solidFill>
                <a:schemeClr val="bg1"/>
              </a:solidFill>
              <a:latin typeface="Times New Roman" pitchFamily="18" charset="0"/>
              <a:cs typeface="Times New Roman" pitchFamily="18" charset="0"/>
            </a:endParaRPr>
          </a:p>
        </p:txBody>
      </p:sp>
      <p:sp>
        <p:nvSpPr>
          <p:cNvPr id="14" name="TextBox 13"/>
          <p:cNvSpPr txBox="1"/>
          <p:nvPr/>
        </p:nvSpPr>
        <p:spPr>
          <a:xfrm>
            <a:off x="142844" y="6072206"/>
            <a:ext cx="2648033" cy="338554"/>
          </a:xfrm>
          <a:prstGeom prst="rect">
            <a:avLst/>
          </a:prstGeom>
          <a:noFill/>
        </p:spPr>
        <p:txBody>
          <a:bodyPr wrap="square" rtlCol="0">
            <a:spAutoFit/>
          </a:bodyPr>
          <a:lstStyle/>
          <a:p>
            <a:r>
              <a:rPr lang="ru-RU" sz="1600" b="1" dirty="0" smtClean="0">
                <a:solidFill>
                  <a:srgbClr val="0070C0"/>
                </a:solidFill>
                <a:latin typeface="Times New Roman" pitchFamily="18" charset="0"/>
                <a:cs typeface="Times New Roman" pitchFamily="18" charset="0"/>
              </a:rPr>
              <a:t>Европейская жемчужница</a:t>
            </a:r>
            <a:endParaRPr lang="ru-RU" sz="1600" b="1" dirty="0">
              <a:solidFill>
                <a:srgbClr val="0070C0"/>
              </a:solidFill>
              <a:latin typeface="Times New Roman" pitchFamily="18" charset="0"/>
              <a:cs typeface="Times New Roman" pitchFamily="18" charset="0"/>
            </a:endParaRPr>
          </a:p>
        </p:txBody>
      </p:sp>
      <p:sp>
        <p:nvSpPr>
          <p:cNvPr id="15" name="TextBox 14"/>
          <p:cNvSpPr txBox="1"/>
          <p:nvPr/>
        </p:nvSpPr>
        <p:spPr>
          <a:xfrm>
            <a:off x="6429388" y="6000768"/>
            <a:ext cx="2214578" cy="369332"/>
          </a:xfrm>
          <a:prstGeom prst="rect">
            <a:avLst/>
          </a:prstGeom>
          <a:noFill/>
        </p:spPr>
        <p:txBody>
          <a:bodyPr wrap="square" rtlCol="0">
            <a:spAutoFit/>
          </a:bodyPr>
          <a:lstStyle/>
          <a:p>
            <a:r>
              <a:rPr lang="ru-RU" b="1" dirty="0" smtClean="0">
                <a:latin typeface="Times New Roman" pitchFamily="18" charset="0"/>
                <a:cs typeface="Times New Roman" pitchFamily="18" charset="0"/>
              </a:rPr>
              <a:t>Чёрная казарка</a:t>
            </a:r>
            <a:endParaRPr lang="ru-RU" b="1" dirty="0">
              <a:latin typeface="Times New Roman" pitchFamily="18" charset="0"/>
              <a:cs typeface="Times New Roman" pitchFamily="18" charset="0"/>
            </a:endParaRPr>
          </a:p>
        </p:txBody>
      </p:sp>
      <p:pic>
        <p:nvPicPr>
          <p:cNvPr id="16" name="Рисунок 15" descr="Picus canus.jpg"/>
          <p:cNvPicPr/>
          <p:nvPr/>
        </p:nvPicPr>
        <p:blipFill>
          <a:blip r:embed="rId6"/>
          <a:srcRect/>
          <a:stretch>
            <a:fillRect/>
          </a:stretch>
        </p:blipFill>
        <p:spPr bwMode="auto">
          <a:xfrm>
            <a:off x="3000364" y="1500175"/>
            <a:ext cx="2928958" cy="2286016"/>
          </a:xfrm>
          <a:prstGeom prst="rect">
            <a:avLst/>
          </a:prstGeom>
          <a:noFill/>
          <a:ln w="9525">
            <a:noFill/>
            <a:miter lim="800000"/>
            <a:headEnd/>
            <a:tailEnd/>
          </a:ln>
        </p:spPr>
      </p:pic>
      <p:sp>
        <p:nvSpPr>
          <p:cNvPr id="17" name="TextBox 16"/>
          <p:cNvSpPr txBox="1"/>
          <p:nvPr/>
        </p:nvSpPr>
        <p:spPr>
          <a:xfrm>
            <a:off x="3571868" y="3500438"/>
            <a:ext cx="2000264" cy="369332"/>
          </a:xfrm>
          <a:prstGeom prst="rect">
            <a:avLst/>
          </a:prstGeom>
          <a:noFill/>
        </p:spPr>
        <p:txBody>
          <a:bodyPr wrap="square" rtlCol="0">
            <a:spAutoFit/>
          </a:bodyPr>
          <a:lstStyle/>
          <a:p>
            <a:r>
              <a:rPr lang="ru-RU" b="1" dirty="0" smtClean="0">
                <a:solidFill>
                  <a:schemeClr val="bg1"/>
                </a:solidFill>
                <a:latin typeface="Times New Roman" pitchFamily="18" charset="0"/>
                <a:cs typeface="Times New Roman" pitchFamily="18" charset="0"/>
              </a:rPr>
              <a:t>Седой дятел</a:t>
            </a:r>
            <a:endParaRPr lang="ru-RU" b="1" dirty="0">
              <a:solidFill>
                <a:schemeClr val="bg1"/>
              </a:solidFill>
              <a:latin typeface="Times New Roman" pitchFamily="18" charset="0"/>
              <a:cs typeface="Times New Roman" pitchFamily="18" charset="0"/>
            </a:endParaRPr>
          </a:p>
        </p:txBody>
      </p:sp>
      <p:pic>
        <p:nvPicPr>
          <p:cNvPr id="18" name="Рисунок 17" descr="Bewicks.swan.sideon.arp.jpg"/>
          <p:cNvPicPr/>
          <p:nvPr/>
        </p:nvPicPr>
        <p:blipFill>
          <a:blip r:embed="rId7" cstate="print">
            <a:extLst>
              <a:ext uri="{28A0092B-C50C-407E-A947-70E740481C1C}">
                <a14:useLocalDpi xmlns:a14="http://schemas.microsoft.com/office/drawing/2010/main"/>
              </a:ext>
            </a:extLst>
          </a:blip>
          <a:srcRect/>
          <a:stretch>
            <a:fillRect/>
          </a:stretch>
        </p:blipFill>
        <p:spPr bwMode="auto">
          <a:xfrm>
            <a:off x="2928926" y="4214818"/>
            <a:ext cx="2857521" cy="2159934"/>
          </a:xfrm>
          <a:prstGeom prst="rect">
            <a:avLst/>
          </a:prstGeom>
          <a:noFill/>
          <a:ln w="9525">
            <a:noFill/>
            <a:miter lim="800000"/>
            <a:headEnd/>
            <a:tailEnd/>
          </a:ln>
        </p:spPr>
      </p:pic>
      <p:sp>
        <p:nvSpPr>
          <p:cNvPr id="19" name="TextBox 18"/>
          <p:cNvSpPr txBox="1"/>
          <p:nvPr/>
        </p:nvSpPr>
        <p:spPr>
          <a:xfrm>
            <a:off x="3500430" y="6000768"/>
            <a:ext cx="1785950" cy="369332"/>
          </a:xfrm>
          <a:prstGeom prst="rect">
            <a:avLst/>
          </a:prstGeom>
          <a:noFill/>
        </p:spPr>
        <p:txBody>
          <a:bodyPr wrap="square" rtlCol="0">
            <a:spAutoFit/>
          </a:bodyPr>
          <a:lstStyle/>
          <a:p>
            <a:r>
              <a:rPr lang="ru-RU" b="1" dirty="0" smtClean="0">
                <a:solidFill>
                  <a:schemeClr val="bg1"/>
                </a:solidFill>
                <a:latin typeface="Times New Roman" pitchFamily="18" charset="0"/>
                <a:cs typeface="Times New Roman" pitchFamily="18" charset="0"/>
              </a:rPr>
              <a:t>Малый лебедь</a:t>
            </a:r>
            <a:endParaRPr lang="ru-RU"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714744" y="-642966"/>
            <a:ext cx="4500594" cy="1870066"/>
          </a:xfrm>
        </p:spPr>
        <p:txBody>
          <a:bodyPr>
            <a:normAutofit/>
          </a:bodyPr>
          <a:lstStyle/>
          <a:p>
            <a:r>
              <a:rPr lang="ru-RU" sz="2400" dirty="0" smtClean="0">
                <a:solidFill>
                  <a:srgbClr val="FFC000"/>
                </a:solidFill>
                <a:latin typeface="Times New Roman" pitchFamily="18" charset="0"/>
                <a:cs typeface="Times New Roman" pitchFamily="18" charset="0"/>
              </a:rPr>
              <a:t>       Редкие виды</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Бражник  олеандровый</a:t>
            </a:r>
            <a:endParaRPr lang="ru-RU" sz="2400" dirty="0">
              <a:latin typeface="Times New Roman" pitchFamily="18" charset="0"/>
              <a:cs typeface="Times New Roman" pitchFamily="18" charset="0"/>
            </a:endParaRPr>
          </a:p>
        </p:txBody>
      </p:sp>
      <p:pic>
        <p:nvPicPr>
          <p:cNvPr id="7" name="Содержимое 6" descr="https://s3-eu-west-1.amazonaws.com/files.surfory.com/uploads/2016/9/29/54c683bb1f395def2c8b4568/57ecf7d9bd0470eb218b47aa.jpg"/>
          <p:cNvPicPr>
            <a:picLocks noGrp="1"/>
          </p:cNvPicPr>
          <p:nvPr>
            <p:ph idx="1"/>
          </p:nvPr>
        </p:nvPicPr>
        <p:blipFill>
          <a:blip r:embed="rId2"/>
          <a:stretch>
            <a:fillRect/>
          </a:stretch>
        </p:blipFill>
        <p:spPr bwMode="auto">
          <a:xfrm>
            <a:off x="3786182" y="1357298"/>
            <a:ext cx="4857784" cy="4857784"/>
          </a:xfrm>
          <a:prstGeom prst="rect">
            <a:avLst/>
          </a:prstGeom>
          <a:noFill/>
          <a:ln w="9525">
            <a:noFill/>
            <a:miter lim="800000"/>
            <a:headEnd/>
            <a:tailEnd/>
          </a:ln>
        </p:spPr>
      </p:pic>
      <p:sp>
        <p:nvSpPr>
          <p:cNvPr id="6" name="Текст 5"/>
          <p:cNvSpPr>
            <a:spLocks noGrp="1"/>
          </p:cNvSpPr>
          <p:nvPr>
            <p:ph type="body" sz="half" idx="2"/>
          </p:nvPr>
        </p:nvSpPr>
        <p:spPr>
          <a:xfrm>
            <a:off x="285720" y="2071678"/>
            <a:ext cx="3179793" cy="4054485"/>
          </a:xfrm>
        </p:spPr>
        <p:txBody>
          <a:bodyPr/>
          <a:lstStyle/>
          <a:p>
            <a:r>
              <a:rPr lang="ru-RU" sz="2400" dirty="0" smtClean="0">
                <a:solidFill>
                  <a:schemeClr val="accent2">
                    <a:lumMod val="75000"/>
                  </a:schemeClr>
                </a:solidFill>
                <a:latin typeface="Times New Roman" pitchFamily="18" charset="0"/>
                <a:cs typeface="Times New Roman" pitchFamily="18" charset="0"/>
              </a:rPr>
              <a:t>Крупная бабочка. Размах крыльев 100—125 мм.</a:t>
            </a:r>
            <a:r>
              <a:rPr lang="ru-RU" dirty="0" smtClean="0">
                <a:solidFill>
                  <a:schemeClr val="accent2">
                    <a:lumMod val="75000"/>
                  </a:schemeClr>
                </a:solidFill>
                <a:latin typeface="Times New Roman" pitchFamily="18" charset="0"/>
                <a:cs typeface="Times New Roman" pitchFamily="18" charset="0"/>
              </a:rPr>
              <a:t> </a:t>
            </a:r>
            <a:r>
              <a:rPr lang="ru-RU" sz="2400" dirty="0" smtClean="0">
                <a:solidFill>
                  <a:schemeClr val="accent2">
                    <a:lumMod val="75000"/>
                  </a:schemeClr>
                </a:solidFill>
                <a:latin typeface="Times New Roman" pitchFamily="18" charset="0"/>
                <a:cs typeface="Times New Roman" pitchFamily="18" charset="0"/>
              </a:rPr>
              <a:t>В Смоленскую область может залетать из южных районов  России.</a:t>
            </a:r>
            <a:endParaRPr lang="ru-RU" dirty="0">
              <a:solidFill>
                <a:schemeClr val="accent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072066" y="214290"/>
            <a:ext cx="3008313" cy="857232"/>
          </a:xfrm>
        </p:spPr>
        <p:txBody>
          <a:bodyPr>
            <a:normAutofit/>
          </a:bodyPr>
          <a:lstStyle/>
          <a:p>
            <a:r>
              <a:rPr lang="ru-RU" sz="2800" dirty="0" smtClean="0">
                <a:latin typeface="Times New Roman" pitchFamily="18" charset="0"/>
                <a:cs typeface="Times New Roman" pitchFamily="18" charset="0"/>
              </a:rPr>
              <a:t>Стерлядь</a:t>
            </a:r>
            <a:endParaRPr lang="ru-RU" sz="2800" dirty="0">
              <a:latin typeface="Times New Roman" pitchFamily="18" charset="0"/>
              <a:cs typeface="Times New Roman" pitchFamily="18" charset="0"/>
            </a:endParaRPr>
          </a:p>
        </p:txBody>
      </p:sp>
      <p:pic>
        <p:nvPicPr>
          <p:cNvPr id="7" name="Содержимое 6" descr="Постоянно живущая в Волге, пресноводная рыба - Стерлядь.."/>
          <p:cNvPicPr>
            <a:picLocks noGrp="1"/>
          </p:cNvPicPr>
          <p:nvPr>
            <p:ph idx="1"/>
          </p:nvPr>
        </p:nvPicPr>
        <p:blipFill>
          <a:blip r:embed="rId2"/>
          <a:stretch>
            <a:fillRect/>
          </a:stretch>
        </p:blipFill>
        <p:spPr bwMode="auto">
          <a:xfrm>
            <a:off x="3714744" y="1785926"/>
            <a:ext cx="5111750" cy="4108569"/>
          </a:xfrm>
          <a:prstGeom prst="rect">
            <a:avLst/>
          </a:prstGeom>
          <a:noFill/>
          <a:ln w="9525">
            <a:noFill/>
            <a:miter lim="800000"/>
            <a:headEnd/>
            <a:tailEnd/>
          </a:ln>
        </p:spPr>
      </p:pic>
      <p:sp>
        <p:nvSpPr>
          <p:cNvPr id="6" name="Текст 5"/>
          <p:cNvSpPr>
            <a:spLocks noGrp="1"/>
          </p:cNvSpPr>
          <p:nvPr>
            <p:ph type="body" sz="half" idx="2"/>
          </p:nvPr>
        </p:nvSpPr>
        <p:spPr/>
        <p:txBody>
          <a:bodyPr>
            <a:normAutofit fontScale="92500" lnSpcReduction="20000"/>
          </a:bodyPr>
          <a:lstStyle/>
          <a:p>
            <a:r>
              <a:rPr lang="ru-RU" sz="2400" dirty="0" smtClean="0">
                <a:solidFill>
                  <a:schemeClr val="accent2">
                    <a:lumMod val="75000"/>
                  </a:schemeClr>
                </a:solidFill>
                <a:latin typeface="Times New Roman" pitchFamily="18" charset="0"/>
                <a:cs typeface="Times New Roman" pitchFamily="18" charset="0"/>
              </a:rPr>
              <a:t>Ценная рыба из семейства осетровых. Обычно достигает длины 40—60 см и массы 0,5—2 кг, иногда встречаются экземпляры массой 6—7 кг и даже до 16 кг. Могут жить до 30 лет. В 1920-30 годы в районе Дорогобужа производился промысловый отлов.</a:t>
            </a:r>
          </a:p>
          <a:p>
            <a:r>
              <a:rPr lang="ru-RU" sz="2400" dirty="0" smtClean="0">
                <a:solidFill>
                  <a:schemeClr val="accent2">
                    <a:lumMod val="75000"/>
                  </a:schemeClr>
                </a:solidFill>
                <a:latin typeface="Times New Roman" pitchFamily="18" charset="0"/>
                <a:cs typeface="Times New Roman" pitchFamily="18" charset="0"/>
              </a:rPr>
              <a:t>Сейчас известны единичные случаи отлова в Днепре.</a:t>
            </a:r>
            <a:endParaRPr lang="ru-RU" sz="2400" dirty="0">
              <a:solidFill>
                <a:schemeClr val="accent2">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1">
  <a:themeElements>
    <a:clrScheme name="pl-Shablon2 13">
      <a:dk1>
        <a:srgbClr val="205FF6"/>
      </a:dk1>
      <a:lt1>
        <a:srgbClr val="FFFFFF"/>
      </a:lt1>
      <a:dk2>
        <a:srgbClr val="000000"/>
      </a:dk2>
      <a:lt2>
        <a:srgbClr val="808080"/>
      </a:lt2>
      <a:accent1>
        <a:srgbClr val="BBE0E3"/>
      </a:accent1>
      <a:accent2>
        <a:srgbClr val="333399"/>
      </a:accent2>
      <a:accent3>
        <a:srgbClr val="FFFFFF"/>
      </a:accent3>
      <a:accent4>
        <a:srgbClr val="1A50D2"/>
      </a:accent4>
      <a:accent5>
        <a:srgbClr val="DAEDEF"/>
      </a:accent5>
      <a:accent6>
        <a:srgbClr val="2D2D8A"/>
      </a:accent6>
      <a:hlink>
        <a:srgbClr val="009999"/>
      </a:hlink>
      <a:folHlink>
        <a:srgbClr val="99CC00"/>
      </a:folHlink>
    </a:clrScheme>
    <a:fontScheme name="pl-Shablon2">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l-Shablon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l-Shablon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l-Shablon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l-Shablon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l-Shablon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l-Shablon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l-Shablon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l-Shablon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l-Shablon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l-Shablon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l-Shablon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l-Shablon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pl-Shablon2 13">
        <a:dk1>
          <a:srgbClr val="205FF6"/>
        </a:dk1>
        <a:lt1>
          <a:srgbClr val="FFFFFF"/>
        </a:lt1>
        <a:dk2>
          <a:srgbClr val="000000"/>
        </a:dk2>
        <a:lt2>
          <a:srgbClr val="808080"/>
        </a:lt2>
        <a:accent1>
          <a:srgbClr val="BBE0E3"/>
        </a:accent1>
        <a:accent2>
          <a:srgbClr val="333399"/>
        </a:accent2>
        <a:accent3>
          <a:srgbClr val="FFFFFF"/>
        </a:accent3>
        <a:accent4>
          <a:srgbClr val="1A50D2"/>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Тема1</Template>
  <TotalTime>624</TotalTime>
  <Words>489</Words>
  <Application>Microsoft Office PowerPoint</Application>
  <PresentationFormat>Экран (4:3)</PresentationFormat>
  <Paragraphs>69</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Тема1</vt:lpstr>
      <vt:lpstr>Проект Красная книга Смоленской области (конкурс творческих работ и исследовательских проектов, 2 место)</vt:lpstr>
      <vt:lpstr>Почему я выбрала эту тему?</vt:lpstr>
      <vt:lpstr>Презентация PowerPoint</vt:lpstr>
      <vt:lpstr>Оглавление</vt:lpstr>
      <vt:lpstr>Презентация PowerPoint</vt:lpstr>
      <vt:lpstr>Презентация PowerPoint</vt:lpstr>
      <vt:lpstr>2. Исчезающие виды</vt:lpstr>
      <vt:lpstr>       Редкие виды Бражник  олеандровый</vt:lpstr>
      <vt:lpstr>Стерлядь</vt:lpstr>
      <vt:lpstr>Ручьевая форель</vt:lpstr>
      <vt:lpstr>Краснобрюхая жерлянка</vt:lpstr>
      <vt:lpstr>Большая белая цапля</vt:lpstr>
      <vt:lpstr>Журавль серый</vt:lpstr>
      <vt:lpstr>Зубр</vt:lpstr>
      <vt:lpstr>3. Какие меры приняты для сохранения и приумножения редких растений и животных в нашей области? </vt:lpstr>
      <vt:lpstr>Что надо делать, чтобы спасти исчезающие и редкие виды растений и животных? </vt:lpstr>
      <vt:lpstr>Правила поведения в природе </vt:lpstr>
      <vt:lpstr>Источники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Мастер</dc:creator>
  <cp:lastModifiedBy>Мастер</cp:lastModifiedBy>
  <cp:revision>79</cp:revision>
  <dcterms:modified xsi:type="dcterms:W3CDTF">2017-09-28T11:49:21Z</dcterms:modified>
</cp:coreProperties>
</file>