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4" r:id="rId16"/>
    <p:sldId id="287" r:id="rId17"/>
    <p:sldId id="288" r:id="rId18"/>
    <p:sldId id="273" r:id="rId19"/>
    <p:sldId id="275" r:id="rId20"/>
    <p:sldId id="276" r:id="rId21"/>
    <p:sldId id="277" r:id="rId22"/>
    <p:sldId id="278" r:id="rId23"/>
    <p:sldId id="279" r:id="rId24"/>
    <p:sldId id="289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966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42285-3DD0-4A2D-9260-8B79C3DDB68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D3E2B-059D-47EB-9B3F-11BEB4DFD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69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D3E2B-059D-47EB-9B3F-11BEB4DFD2B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D3E2B-059D-47EB-9B3F-11BEB4DFD2B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D3E2B-059D-47EB-9B3F-11BEB4DFD2B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0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74;&#1072;\Desktop\&#1086;&#1087;&#1099;&#1090;\Detskie_pesni_iz_m_f_KOAPP_-_U_prirody_mnogo_dnej_(iPlayer.fm).mp3" TargetMode="External"/><Relationship Id="rId1" Type="http://schemas.openxmlformats.org/officeDocument/2006/relationships/audio" Target="file:///C:\Users\&#1074;&#1072;\Desktop\&#1086;&#1087;&#1099;&#1090;\Detskie_psalmy_-_Kak_priroda_horosha_(iPlayer.f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1.png"/><Relationship Id="rId2" Type="http://schemas.openxmlformats.org/officeDocument/2006/relationships/audio" Target="file:///C:\Users\&#1074;&#1072;\Desktop\&#1086;&#1087;&#1099;&#1090;\Detskie_pesni_pro_pogodu_i_prirodu_-_Raduga_(iPlayer.fm).mp3" TargetMode="External"/><Relationship Id="rId1" Type="http://schemas.openxmlformats.org/officeDocument/2006/relationships/audio" Target="file:///C:\Users\&#1074;&#1072;\Desktop\&#1086;&#1087;&#1099;&#1090;\Detskaya_pesnya_-_o_lete_(iPlayer.fm).mp3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55576" y="2060848"/>
            <a:ext cx="7632848" cy="2457564"/>
            <a:chOff x="1115616" y="2146448"/>
            <a:chExt cx="7165477" cy="253596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56002" y="4301296"/>
              <a:ext cx="5084703" cy="381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785925"/>
            <a:ext cx="7772400" cy="2000265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Презентация педагогического опыта «Экологическое воспитание  дошкольников – залог всестороннего развития подрастающего поколения»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i="1" dirty="0" err="1" smtClean="0">
                <a:solidFill>
                  <a:srgbClr val="00B0F0"/>
                </a:solidFill>
              </a:rPr>
              <a:t>Тарадеевой</a:t>
            </a:r>
            <a:r>
              <a:rPr lang="ru-RU" sz="2800" b="1" i="1" dirty="0" smtClean="0">
                <a:solidFill>
                  <a:srgbClr val="00B0F0"/>
                </a:solidFill>
              </a:rPr>
              <a:t> Галины Алексеевны, воспитателя МКОУ «</a:t>
            </a:r>
            <a:r>
              <a:rPr lang="ru-RU" sz="2800" b="1" i="1" dirty="0" err="1" smtClean="0">
                <a:solidFill>
                  <a:srgbClr val="00B0F0"/>
                </a:solidFill>
              </a:rPr>
              <a:t>Болоховский</a:t>
            </a:r>
            <a:r>
              <a:rPr lang="ru-RU" sz="2800" b="1" i="1" dirty="0" smtClean="0">
                <a:solidFill>
                  <a:srgbClr val="00B0F0"/>
                </a:solidFill>
              </a:rPr>
              <a:t> центр образования № 1».</a:t>
            </a:r>
            <a:endParaRPr lang="ru-RU" sz="2800" b="1" i="1" dirty="0">
              <a:solidFill>
                <a:srgbClr val="00B0F0"/>
              </a:solidFill>
            </a:endParaRPr>
          </a:p>
        </p:txBody>
      </p:sp>
      <p:pic>
        <p:nvPicPr>
          <p:cNvPr id="8" name="Detskie_psalmy_-_Kak_priroda_horosh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Detskie_pesni_iz_m_f_KOAPP_-_U_prirody_mnogo_dnej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 flipH="1">
            <a:off x="4019544" y="3214686"/>
            <a:ext cx="552456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88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17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Наблюдения  в природе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34" y="1071546"/>
            <a:ext cx="4143404" cy="50720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Picture 3" descr="C:\Users\ва\Desktop\ФОТО\Фото06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3438" y="1071546"/>
            <a:ext cx="4110038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966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Экскурсии и целевые прогулки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928670"/>
            <a:ext cx="4286280" cy="24288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Picture 2" descr="C:\Users\ва\Desktop\фотки\Фото050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56930"/>
            <a:ext cx="4143375" cy="2472053"/>
          </a:xfrm>
          <a:prstGeom prst="rect">
            <a:avLst/>
          </a:prstGeom>
          <a:noFill/>
        </p:spPr>
      </p:pic>
      <p:pic>
        <p:nvPicPr>
          <p:cNvPr id="5" name="Picture 2" descr="picture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181476" cy="269935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8" name="Picture 2" descr="C:\Users\ва\Desktop\Новая папка\г.Болохово 7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357562"/>
            <a:ext cx="4252914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106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Непосредственно – образовательная деятельность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6" name="Picture 3" descr="F:\Фото\Фото1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1369976" y="201605"/>
            <a:ext cx="2500330" cy="4525963"/>
          </a:xfrm>
          <a:prstGeom prst="rect">
            <a:avLst/>
          </a:prstGeom>
          <a:noFill/>
        </p:spPr>
      </p:pic>
      <p:pic>
        <p:nvPicPr>
          <p:cNvPr id="7" name="Picture 2" descr="C:\Users\ва\Desktop\проект\Фото027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3" y="1214422"/>
            <a:ext cx="4000528" cy="2500312"/>
          </a:xfrm>
          <a:prstGeom prst="rect">
            <a:avLst/>
          </a:prstGeom>
          <a:noFill/>
        </p:spPr>
      </p:pic>
      <p:pic>
        <p:nvPicPr>
          <p:cNvPr id="5" name="Picture 2" descr="C:\Users\ва\Desktop\проект\Фото0244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4071966" cy="2714644"/>
          </a:xfrm>
          <a:prstGeom prst="rect">
            <a:avLst/>
          </a:prstGeom>
          <a:noFill/>
        </p:spPr>
      </p:pic>
      <p:pic>
        <p:nvPicPr>
          <p:cNvPr id="9" name="Picture 2" descr="C:\Users\ва\Desktop\ФОТО\Фото0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876"/>
            <a:ext cx="4429156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309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715304" cy="582594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Игры о природе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ва\Desktop\Favorites\Pictures\2012-12-11\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928670"/>
            <a:ext cx="4000528" cy="2718753"/>
          </a:xfrm>
          <a:prstGeom prst="rect">
            <a:avLst/>
          </a:prstGeom>
          <a:noFill/>
        </p:spPr>
      </p:pic>
      <p:pic>
        <p:nvPicPr>
          <p:cNvPr id="7" name="Picture 2" descr="C:\Users\ва\Desktop\проект\Фото02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857232"/>
            <a:ext cx="4143404" cy="2786082"/>
          </a:xfrm>
          <a:prstGeom prst="rect">
            <a:avLst/>
          </a:prstGeom>
          <a:noFill/>
        </p:spPr>
      </p:pic>
      <p:pic>
        <p:nvPicPr>
          <p:cNvPr id="5" name="Picture 2" descr="C:\Users\ва\Desktop\проект\Фото02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643314"/>
            <a:ext cx="4000527" cy="2857520"/>
          </a:xfrm>
          <a:prstGeom prst="rect">
            <a:avLst/>
          </a:prstGeom>
          <a:noFill/>
        </p:spPr>
      </p:pic>
      <p:pic>
        <p:nvPicPr>
          <p:cNvPr id="8" name="Picture 2" descr="C:\Users\ва\Desktop\ФОТО\Фото06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4143404" cy="28574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478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929618" cy="65403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Опытническая деятельность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\Desktop\фото для нашей группы\Фото05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4281518" cy="5357850"/>
          </a:xfrm>
          <a:prstGeom prst="rect">
            <a:avLst/>
          </a:prstGeom>
          <a:noFill/>
        </p:spPr>
      </p:pic>
      <p:pic>
        <p:nvPicPr>
          <p:cNvPr id="1027" name="Picture 3" descr="C:\Users\ва\Desktop\фото для нашей группы\Фото05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28670"/>
            <a:ext cx="4357718" cy="3028950"/>
          </a:xfrm>
          <a:prstGeom prst="rect">
            <a:avLst/>
          </a:prstGeom>
          <a:noFill/>
        </p:spPr>
      </p:pic>
      <p:pic>
        <p:nvPicPr>
          <p:cNvPr id="1028" name="Picture 4" descr="C:\Users\ва\Desktop\фото для нашей группы\Фото05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43314"/>
            <a:ext cx="4357718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982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Проектная деятельность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ва\Desktop\Фото02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49554" y="379150"/>
            <a:ext cx="2714644" cy="3813684"/>
          </a:xfrm>
          <a:prstGeom prst="rect">
            <a:avLst/>
          </a:prstGeom>
          <a:noFill/>
        </p:spPr>
      </p:pic>
      <p:pic>
        <p:nvPicPr>
          <p:cNvPr id="7" name="Picture 2" descr="C:\Users\ва\Desktop\Фото02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79220" y="35696"/>
            <a:ext cx="2643207" cy="4429158"/>
          </a:xfrm>
          <a:prstGeom prst="rect">
            <a:avLst/>
          </a:prstGeom>
          <a:noFill/>
        </p:spPr>
      </p:pic>
      <p:pic>
        <p:nvPicPr>
          <p:cNvPr id="8" name="Picture 3" descr="C:\Users\ва\Desktop\кормушки\Фото0468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07784" y="2893215"/>
            <a:ext cx="2928958" cy="4286281"/>
          </a:xfrm>
          <a:prstGeom prst="rect">
            <a:avLst/>
          </a:prstGeom>
          <a:noFill/>
        </p:spPr>
      </p:pic>
      <p:pic>
        <p:nvPicPr>
          <p:cNvPr id="9" name="Picture 2" descr="C:\Users\ва\Desktop\проект\Фото02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4000528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868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Плакаты и рисунки о природе</a:t>
            </a:r>
            <a:endParaRPr lang="ru-RU" dirty="0"/>
          </a:p>
        </p:txBody>
      </p:sp>
      <p:pic>
        <p:nvPicPr>
          <p:cNvPr id="5" name="Содержимое 3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00108"/>
            <a:ext cx="4143404" cy="304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000108"/>
            <a:ext cx="4038600" cy="30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ва\Desktop\проект\Фото02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929042"/>
            <a:ext cx="4286280" cy="2714668"/>
          </a:xfrm>
          <a:prstGeom prst="rect">
            <a:avLst/>
          </a:prstGeom>
          <a:noFill/>
        </p:spPr>
      </p:pic>
      <p:pic>
        <p:nvPicPr>
          <p:cNvPr id="1026" name="Picture 2" descr="C:\Users\ва\Desktop\фото для нашей группы\Фото05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14942" y="3286126"/>
            <a:ext cx="2786082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262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Поделки из природного материала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\Desktop\фото для нашей группы\Фото03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4357718" cy="2714644"/>
          </a:xfrm>
          <a:prstGeom prst="rect">
            <a:avLst/>
          </a:prstGeom>
          <a:noFill/>
        </p:spPr>
      </p:pic>
      <p:pic>
        <p:nvPicPr>
          <p:cNvPr id="1027" name="Picture 3" descr="C:\Users\ва\Desktop\фото для нашей группы\Фото03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928670"/>
            <a:ext cx="4357718" cy="2786082"/>
          </a:xfrm>
          <a:prstGeom prst="rect">
            <a:avLst/>
          </a:prstGeom>
          <a:noFill/>
        </p:spPr>
      </p:pic>
      <p:pic>
        <p:nvPicPr>
          <p:cNvPr id="1028" name="Picture 4" descr="C:\Users\ва\Desktop\фото для нашей группы\Фото03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017154" y="1626392"/>
            <a:ext cx="5500726" cy="4105283"/>
          </a:xfrm>
          <a:prstGeom prst="rect">
            <a:avLst/>
          </a:prstGeom>
          <a:noFill/>
        </p:spPr>
      </p:pic>
      <p:pic>
        <p:nvPicPr>
          <p:cNvPr id="6" name="Detskaya_pesnya_-_o_let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Detskie_pesni_pro_pogodu_i_prirodu_-_Radug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839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8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29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643866" cy="654032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Трудовая деятельность в природе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ва\Desktop\Новая папка\г.Болохово 6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4071966" cy="2786082"/>
          </a:xfrm>
          <a:prstGeom prst="rect">
            <a:avLst/>
          </a:prstGeom>
          <a:noFill/>
        </p:spPr>
      </p:pic>
      <p:pic>
        <p:nvPicPr>
          <p:cNvPr id="7" name="Picture 2" descr="C:\Users\ва\Desktop\Новая папка\г.Болохово 7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928670"/>
            <a:ext cx="4286280" cy="2786082"/>
          </a:xfrm>
          <a:prstGeom prst="rect">
            <a:avLst/>
          </a:prstGeom>
          <a:noFill/>
        </p:spPr>
      </p:pic>
      <p:pic>
        <p:nvPicPr>
          <p:cNvPr id="5" name="Picture 2" descr="C:\Users\ва\Desktop\Favorites\Pictures\2012-11-05\картинки\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714752"/>
            <a:ext cx="4281488" cy="2714644"/>
          </a:xfrm>
          <a:prstGeom prst="rect">
            <a:avLst/>
          </a:prstGeom>
          <a:noFill/>
        </p:spPr>
      </p:pic>
      <p:pic>
        <p:nvPicPr>
          <p:cNvPr id="2051" name="Picture 3" descr="C:\Users\ва\Desktop\фото для нашей группы\Фото05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42975" y="3000373"/>
            <a:ext cx="2714643" cy="414340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730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/>
          <a:lstStyle/>
          <a:p>
            <a:r>
              <a:rPr lang="ru-RU" sz="3400" b="1" i="1" dirty="0" smtClean="0">
                <a:solidFill>
                  <a:srgbClr val="FF0000"/>
                </a:solidFill>
              </a:rPr>
              <a:t>Художественная литература  о природе</a:t>
            </a:r>
            <a:endParaRPr lang="ru-RU" sz="3400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ва\Desktop\проект\Фото02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4214842" cy="2786082"/>
          </a:xfrm>
          <a:prstGeom prst="rect">
            <a:avLst/>
          </a:prstGeom>
          <a:noFill/>
        </p:spPr>
      </p:pic>
      <p:pic>
        <p:nvPicPr>
          <p:cNvPr id="7" name="Picture 2" descr="C:\Users\ва\Desktop\проект\Фото02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071546"/>
            <a:ext cx="4143404" cy="2786081"/>
          </a:xfrm>
          <a:prstGeom prst="rect">
            <a:avLst/>
          </a:prstGeom>
          <a:noFill/>
        </p:spPr>
      </p:pic>
      <p:pic>
        <p:nvPicPr>
          <p:cNvPr id="8" name="Picture 2" descr="C:\Users\ва\Desktop\проект\Фото02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857628"/>
            <a:ext cx="4286280" cy="2786082"/>
          </a:xfrm>
          <a:prstGeom prst="rect">
            <a:avLst/>
          </a:prstGeom>
          <a:noFill/>
        </p:spPr>
      </p:pic>
      <p:pic>
        <p:nvPicPr>
          <p:cNvPr id="2050" name="Picture 2" descr="C:\Users\ва\Desktop\фото для нашей группы\Фото054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57818" y="3214686"/>
            <a:ext cx="2786082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606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4822" y="928670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85786" y="785794"/>
            <a:ext cx="7572428" cy="571504"/>
          </a:xfrm>
          <a:noFill/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Идея опыта: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785786" y="1428736"/>
            <a:ext cx="7572428" cy="4697427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воспитание у детей гуманного, осознанно-правильного отношения к объектам природы; формирования начал экологической культуры,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рассматривание экологического воспитания,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прежде всего, как нравственное воспитание, в его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основе лежат гуманные чувства. А также наша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задача - закладывать краеугольный камень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хозяйского отношения к природе, дать научные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знания о природе и о месте человека в ней.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Необходимо обращать внимание на красоту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природы, учить видеть, понимать ее,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воспитывать желание ухаживать за ней,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оберегать ее. Экологическое равновесие – это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глобальная проблема и поэтому особые надежды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возлагаются на нравственное воспитание, а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начинать приобщать к природе надо с детства,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так как человек - часть этой природы.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10561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Художественно - эстетическая деятельность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F:\Фото\Фото1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321571" y="535761"/>
            <a:ext cx="2500330" cy="4143404"/>
          </a:xfrm>
          <a:prstGeom prst="rect">
            <a:avLst/>
          </a:prstGeom>
          <a:noFill/>
        </p:spPr>
      </p:pic>
      <p:pic>
        <p:nvPicPr>
          <p:cNvPr id="7" name="Picture 3" descr="F:\Фото\Фото1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9256" y="571480"/>
            <a:ext cx="2500330" cy="4071966"/>
          </a:xfrm>
          <a:prstGeom prst="rect">
            <a:avLst/>
          </a:prstGeom>
          <a:noFill/>
        </p:spPr>
      </p:pic>
      <p:pic>
        <p:nvPicPr>
          <p:cNvPr id="9" name="Picture 2" descr="picture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86190"/>
            <a:ext cx="4071966" cy="27860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10" name="Picture 2" descr="picture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14752"/>
            <a:ext cx="4143404" cy="28575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ransition spd="slow" advClick="0" advTm="2886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Работа с родителями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picture"/>
          <p:cNvPicPr preferRelativeResize="0">
            <a:picLocks noGrp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71546"/>
            <a:ext cx="4110038" cy="271464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Picture 2" descr="C:\Users\ва\Desktop\проект\Фото02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071547"/>
            <a:ext cx="4143404" cy="2714644"/>
          </a:xfrm>
          <a:prstGeom prst="rect">
            <a:avLst/>
          </a:prstGeom>
          <a:noFill/>
        </p:spPr>
      </p:pic>
      <p:pic>
        <p:nvPicPr>
          <p:cNvPr id="8" name="Picture 2" descr="C:\Users\ва\Desktop\фото для нашей группы\Фото03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14752"/>
            <a:ext cx="4143404" cy="289084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14752"/>
            <a:ext cx="421484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762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Развивающая среда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ва\Desktop\фото для нашей группы\Фото0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786190"/>
            <a:ext cx="4143404" cy="2786082"/>
          </a:xfrm>
          <a:prstGeom prst="rect">
            <a:avLst/>
          </a:prstGeom>
          <a:noFill/>
        </p:spPr>
      </p:pic>
      <p:pic>
        <p:nvPicPr>
          <p:cNvPr id="5" name="Picture 2" descr="C:\Users\ва\Desktop\фото для нашей группы\Фото04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28670"/>
            <a:ext cx="4071966" cy="2928958"/>
          </a:xfrm>
          <a:prstGeom prst="rect">
            <a:avLst/>
          </a:prstGeom>
          <a:noFill/>
        </p:spPr>
      </p:pic>
      <p:pic>
        <p:nvPicPr>
          <p:cNvPr id="6" name="Picture 2" descr="F:\Фото\Фото1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035819" y="321447"/>
            <a:ext cx="2928958" cy="4143404"/>
          </a:xfrm>
          <a:prstGeom prst="rect">
            <a:avLst/>
          </a:prstGeom>
          <a:noFill/>
        </p:spPr>
      </p:pic>
      <p:pic>
        <p:nvPicPr>
          <p:cNvPr id="7" name="Picture 2" descr="C:\Users\ва\Desktop\ФОТО\Фото0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07257" y="3178967"/>
            <a:ext cx="2714644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981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254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Мир природы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\Desktop\отдых. юг\Фото03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07254" y="392887"/>
            <a:ext cx="3000397" cy="4214844"/>
          </a:xfrm>
          <a:prstGeom prst="rect">
            <a:avLst/>
          </a:prstGeom>
          <a:noFill/>
        </p:spPr>
      </p:pic>
      <p:pic>
        <p:nvPicPr>
          <p:cNvPr id="1027" name="Picture 3" descr="C:\Users\ва\Desktop\отдых. юг\Фото03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50661" y="464323"/>
            <a:ext cx="3000396" cy="4071966"/>
          </a:xfrm>
          <a:prstGeom prst="rect">
            <a:avLst/>
          </a:prstGeom>
          <a:noFill/>
        </p:spPr>
      </p:pic>
      <p:pic>
        <p:nvPicPr>
          <p:cNvPr id="1028" name="Picture 4" descr="C:\Users\ва\Desktop\отдых. юг\Фото03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68387" y="3117834"/>
            <a:ext cx="2878131" cy="4214846"/>
          </a:xfrm>
          <a:prstGeom prst="rect">
            <a:avLst/>
          </a:prstGeom>
          <a:noFill/>
        </p:spPr>
      </p:pic>
      <p:pic>
        <p:nvPicPr>
          <p:cNvPr id="1029" name="Picture 5" descr="C:\Users\ва\Desktop\отдых. юг\Фото03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22099" y="3178967"/>
            <a:ext cx="2857520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732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Правила поведения в природе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ва\Desktop\IMG_21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4286280" cy="5286412"/>
          </a:xfrm>
          <a:prstGeom prst="rect">
            <a:avLst/>
          </a:prstGeom>
          <a:noFill/>
        </p:spPr>
      </p:pic>
      <p:pic>
        <p:nvPicPr>
          <p:cNvPr id="6" name="Picture 5" descr="C:\Users\ва\Desktop\IMG_21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071546"/>
            <a:ext cx="4138642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199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Результаты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Мои ребята усвоили признаки сезонных изменений в природе;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многие знают о сезонных работах в саду, на огороде, о растениях, грибах, ягодах;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могут классифицировать животных по среде обитания (вода – гуси, лебеди, рыбы, лягушки); 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могут классифицировать обитателей природы по признакам – дикие животные, домашние животные;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перелетные и зимующие птицы;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насекомые; 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рыбы; 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знают, что для нормального роста и развития растений нужны три компонента: тепло, свет, вода; убедились в этом на опытах; 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умеют различать деревья;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знакомы с правилами поведения в природе;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обладают элементарными навыками ухода за растениями.   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 advClick="0" advTm="1700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Вывод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7929618" cy="4572033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хорошее в детях из детства!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 истоки добра пробудить?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Прикоснуться к природе всем сердцем: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Удивиться, узнать, полюбить!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Мы хотим, чтоб земля расцветала.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Росли как цветы, малыши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Чтоб для них экология стала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 наукой, а частью души!</a:t>
            </a:r>
          </a:p>
          <a:p>
            <a:endParaRPr lang="ru-RU" sz="2400" dirty="0"/>
          </a:p>
        </p:txBody>
      </p:sp>
    </p:spTree>
  </p:cSld>
  <p:clrMapOvr>
    <a:masterClrMapping/>
  </p:clrMapOvr>
  <p:transition spd="slow" advClick="0" advTm="2995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/>
          <a:lstStyle/>
          <a:p>
            <a:r>
              <a:rPr lang="ru-RU" sz="62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200" b="1" i="1" dirty="0">
              <a:solidFill>
                <a:srgbClr val="FF0000"/>
              </a:solidFill>
            </a:endParaRPr>
          </a:p>
        </p:txBody>
      </p:sp>
      <p:pic>
        <p:nvPicPr>
          <p:cNvPr id="4" name="Picture 2" descr="F:\Фото\Фото1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10986" y="74974"/>
            <a:ext cx="4722028" cy="78581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279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2060848"/>
            <a:ext cx="6715172" cy="3554439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43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hlinkClick r:id="rId3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57224" y="928670"/>
            <a:ext cx="7500990" cy="64294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Актуальность опыта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714348" y="1600200"/>
            <a:ext cx="7786742" cy="4525963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7030A0"/>
                </a:solidFill>
                <a:cs typeface="Arial" charset="0"/>
              </a:rPr>
              <a:t>Сложная экологическая обстановка в мире; 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cs typeface="Arial" charset="0"/>
              </a:rPr>
              <a:t>ее тяжелые последствия;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cs typeface="Arial" charset="0"/>
              </a:rPr>
              <a:t>экология родного края; 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cs typeface="Arial" charset="0"/>
              </a:rPr>
              <a:t>засоренность среды обитания;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cs typeface="Arial" charset="0"/>
              </a:rPr>
              <a:t>чаще загрязняются и становятся безжизненными водоёмы;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cs typeface="Arial" charset="0"/>
              </a:rPr>
              <a:t> теряют плодородие почвы;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cs typeface="Arial" charset="0"/>
              </a:rPr>
              <a:t>обедняются флора и фауна</a:t>
            </a:r>
            <a:r>
              <a:rPr lang="ru-RU" sz="2800" i="1" dirty="0" smtClean="0">
                <a:solidFill>
                  <a:srgbClr val="00B050"/>
                </a:solidFill>
                <a:cs typeface="Arial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4773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500042"/>
            <a:ext cx="7500990" cy="64294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Новизна опыта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142984"/>
            <a:ext cx="7786742" cy="4983179"/>
          </a:xfrm>
        </p:spPr>
        <p:txBody>
          <a:bodyPr/>
          <a:lstStyle/>
          <a:p>
            <a:r>
              <a:rPr lang="ru-RU" sz="1800" i="1" dirty="0" smtClean="0">
                <a:solidFill>
                  <a:srgbClr val="7030A0"/>
                </a:solidFill>
              </a:rPr>
              <a:t>Это составление серии проектов экологического содержания («Братья наши меньшие», «Помоги птицам зимой»,  мероприятий непосредственно - образовательной деятельности: «Как звери к зиме готовятся»,  досуга: «Что мы знаем о природе», разработка системы игр и упражнений экологического содержания («Что лишнее», «Определи дерево», «Назови плод», «Угадай по описанию» и  др.), создание презентаций на темы природы («Времена года», «Дикие  и домашние животные», «Птицы», «Насекомые»).  Также, для малышей все ново. Ребенок только начинает познавать мир, особенно поражает и удивляет малышей природа. Для них появление нового цветка, птички, травки – уже новое открытие. И, поэтому, каким мы вырастим новое поколение, будет зависеть, существовать человечеству на планете или нет. Приобщение дошкольника к экологической культуре осуществляется через гуманистическую направленность отношения к миру. Экологическое сознание человека основывается на понимании целостности природы. Все знания о природе детям преподносятся на основе принципов научности и систематичности, в единстве и взаимосвязи живого и неживого</a:t>
            </a:r>
            <a:r>
              <a:rPr lang="ru-RU" sz="2000" dirty="0" smtClean="0"/>
              <a:t>. 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 advClick="0" advTm="11139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7786742" cy="64294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Задачи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7030A0"/>
                </a:solidFill>
              </a:rPr>
              <a:t>формировать у детей осознанное понимание взаимосвязей всего живого и неживого в природе; </a:t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-  формировать умения и навыки по уходу за растениями и животными; </a:t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-   воспитывать чувственно-эмоциональные реакции детей на окружающую среду; </a:t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-   воспитывать у детей заботливое отношение к природе путем целенаправленного общения их с окружающей средой; </a:t>
            </a:r>
            <a:br>
              <a:rPr lang="ru-RU" sz="24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rgbClr val="7030A0"/>
                </a:solidFill>
              </a:rPr>
              <a:t>-   средствами природы воспитывать эстетические и патриотические чувства; </a:t>
            </a:r>
          </a:p>
          <a:p>
            <a:endParaRPr lang="ru-RU" sz="2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6848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428604"/>
            <a:ext cx="7715304" cy="64294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Теоретическая база опыта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48" y="928670"/>
            <a:ext cx="7715304" cy="5197493"/>
          </a:xfrm>
        </p:spPr>
        <p:txBody>
          <a:bodyPr/>
          <a:lstStyle/>
          <a:p>
            <a:r>
              <a:rPr lang="ru-RU" sz="1600" i="1" dirty="0" smtClean="0">
                <a:solidFill>
                  <a:srgbClr val="7030A0"/>
                </a:solidFill>
              </a:rPr>
              <a:t>1. С.Н.Николаева «Программа экологического воспитания дошкольников», «как приобщить ребенка к природе».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2. А.И.Иванова «Экологические наблюдения и эксперименты в детском саду».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3. Л.Н.Прохорова «Экологическое воспитание дошкольников».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4. А.Ф.Мазурина «Наблюдения и труд детей в природе».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5. Н.И. </a:t>
            </a:r>
            <a:r>
              <a:rPr lang="ru-RU" sz="1600" i="1" dirty="0" err="1" smtClean="0">
                <a:solidFill>
                  <a:srgbClr val="7030A0"/>
                </a:solidFill>
              </a:rPr>
              <a:t>Молодова</a:t>
            </a:r>
            <a:r>
              <a:rPr lang="ru-RU" sz="1600" i="1" dirty="0" smtClean="0">
                <a:solidFill>
                  <a:srgbClr val="7030A0"/>
                </a:solidFill>
              </a:rPr>
              <a:t> «Игровые экологические занятия».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6.  Л.Н. Кондратьева «Программа  экологического образования «Мы».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7. Н.А. Рыжова «Наш дом – природа», «Волшебница вода».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8. П.Г. </a:t>
            </a:r>
            <a:r>
              <a:rPr lang="ru-RU" sz="1600" i="1" dirty="0" err="1" smtClean="0">
                <a:solidFill>
                  <a:srgbClr val="7030A0"/>
                </a:solidFill>
              </a:rPr>
              <a:t>Саморукова</a:t>
            </a:r>
            <a:r>
              <a:rPr lang="ru-RU" sz="1600" i="1" dirty="0" smtClean="0">
                <a:solidFill>
                  <a:srgbClr val="7030A0"/>
                </a:solidFill>
              </a:rPr>
              <a:t> «Методика ознакомления детей с природой в детском саду».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9. Т.А. Шорыгина «Экология для малышей».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10. В.В. Смирнова «Тропинка в природу».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11. С.Н. </a:t>
            </a:r>
            <a:r>
              <a:rPr lang="ru-RU" sz="1600" i="1" dirty="0" err="1" smtClean="0">
                <a:solidFill>
                  <a:srgbClr val="7030A0"/>
                </a:solidFill>
              </a:rPr>
              <a:t>Теплюк</a:t>
            </a:r>
            <a:r>
              <a:rPr lang="ru-RU" sz="1600" i="1" dirty="0" smtClean="0">
                <a:solidFill>
                  <a:srgbClr val="7030A0"/>
                </a:solidFill>
              </a:rPr>
              <a:t> «Занятия на прогулках с детьми младшего дошкольного возраста»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12. С.А. Веретенникова «Ознакомление дошкольников с природой».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13. Н.Ф. Виноградова «Умственное воспитание детей в процессе ознакомления  с природой».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14. М.В. </a:t>
            </a:r>
            <a:r>
              <a:rPr lang="ru-RU" sz="1600" i="1" dirty="0" err="1" smtClean="0">
                <a:solidFill>
                  <a:srgbClr val="7030A0"/>
                </a:solidFill>
              </a:rPr>
              <a:t>Лучич</a:t>
            </a:r>
            <a:r>
              <a:rPr lang="ru-RU" sz="1600" i="1" dirty="0" smtClean="0">
                <a:solidFill>
                  <a:srgbClr val="7030A0"/>
                </a:solidFill>
              </a:rPr>
              <a:t> «детям о природе».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15. М. Бондаренко «Экологические занятия с детьми».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16.  Г.П. </a:t>
            </a:r>
            <a:r>
              <a:rPr lang="ru-RU" sz="1600" i="1" dirty="0" err="1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Тугушева</a:t>
            </a: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  «Экспериментальная деятельность детей  среднего и старшего  дошкольного возраста»</a:t>
            </a:r>
          </a:p>
          <a:p>
            <a:endParaRPr lang="ru-RU" sz="1600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936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785794"/>
            <a:ext cx="7786742" cy="63184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Формы работы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600200"/>
            <a:ext cx="785818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целевые прогулки и экскурсии,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наблюдения, беседы.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НОД («Познавательное развитие» , «Речевое развитие», «Художественно – эстетическое развитие (рисование, аппликация, лепка), «Физическое развитие», «Социально – коммуникативное развитие»)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использование художественной литературы;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рассматривание картин, иллюстраций о природе;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игры:  - дидактические, подвижные, творческие, с природным материалом.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труд,  опытническая деятельность, проектная деятельность,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работа с родителями.</a:t>
            </a:r>
          </a:p>
          <a:p>
            <a:endParaRPr lang="ru-RU" sz="20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585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15304" cy="64294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Методы работы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14348" y="1071546"/>
            <a:ext cx="7715304" cy="5054617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FF0000"/>
                </a:solidFill>
              </a:rPr>
              <a:t> </a:t>
            </a:r>
            <a:r>
              <a:rPr lang="ru-RU" sz="2000" b="1" i="1" dirty="0" smtClean="0"/>
              <a:t>Наглядные методы</a:t>
            </a:r>
            <a:endParaRPr lang="ru-RU" sz="2000" i="1" dirty="0" smtClean="0"/>
          </a:p>
          <a:p>
            <a:r>
              <a:rPr lang="ru-RU" sz="2000" i="1" dirty="0" smtClean="0">
                <a:solidFill>
                  <a:srgbClr val="FF0000"/>
                </a:solidFill>
              </a:rPr>
              <a:t>   </a:t>
            </a:r>
            <a:r>
              <a:rPr lang="ru-RU" sz="2000" i="1" dirty="0" smtClean="0">
                <a:solidFill>
                  <a:srgbClr val="7030A0"/>
                </a:solidFill>
              </a:rPr>
              <a:t> - наглядные материалы: картины, рисунки, плакаты, фотографии; таблицы, схемы,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    - демонстрационные материалы: модели, приборы, предметы; демонстрационные опыты,  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       видео - материалы.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  </a:t>
            </a:r>
            <a:r>
              <a:rPr lang="ru-RU" sz="2000" b="1" i="1" dirty="0" smtClean="0"/>
              <a:t>Словесные методы</a:t>
            </a:r>
          </a:p>
          <a:p>
            <a:r>
              <a:rPr lang="ru-RU" sz="2000" i="1" dirty="0" smtClean="0"/>
              <a:t> </a:t>
            </a:r>
            <a:r>
              <a:rPr lang="ru-RU" sz="2000" i="1" dirty="0" smtClean="0">
                <a:solidFill>
                  <a:srgbClr val="7030A0"/>
                </a:solidFill>
              </a:rPr>
              <a:t>(рассказ, беседа, чтение художественной литературы):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- рассказ педагога,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- рассказы детей (пересказ сказок, рассказы по картинам, о предметах, из детского опыта,   творческие рассказы),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- беседа (познавательные и этические беседы),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- чтение художественной литературы.</a:t>
            </a:r>
          </a:p>
        </p:txBody>
      </p:sp>
    </p:spTree>
  </p:cSld>
  <p:clrMapOvr>
    <a:masterClrMapping/>
  </p:clrMapOvr>
  <p:transition spd="slow" advClick="0" advTm="4695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785786" y="571500"/>
            <a:ext cx="7572428" cy="5554663"/>
          </a:xfrm>
          <a:prstGeom prst="rect">
            <a:avLst/>
          </a:prstGeom>
        </p:spPr>
        <p:txBody>
          <a:bodyPr/>
          <a:lstStyle/>
          <a:p>
            <a:r>
              <a:rPr lang="ru-RU" sz="2000" i="1" dirty="0" smtClean="0"/>
              <a:t> </a:t>
            </a:r>
            <a:r>
              <a:rPr lang="ru-RU" sz="1900" b="1" i="1" dirty="0" smtClean="0"/>
              <a:t>Практические методы</a:t>
            </a:r>
            <a:r>
              <a:rPr lang="ru-RU" sz="1900" i="1" dirty="0" smtClean="0"/>
              <a:t>:</a:t>
            </a:r>
          </a:p>
          <a:p>
            <a:r>
              <a:rPr lang="ru-RU" sz="1900" dirty="0" smtClean="0">
                <a:solidFill>
                  <a:srgbClr val="7030A0"/>
                </a:solidFill>
              </a:rPr>
              <a:t>- упражнение (подражательно- исполнительского характера, конструктивные, творческие),</a:t>
            </a:r>
          </a:p>
          <a:p>
            <a:r>
              <a:rPr lang="ru-RU" sz="1900" dirty="0" smtClean="0">
                <a:solidFill>
                  <a:srgbClr val="7030A0"/>
                </a:solidFill>
              </a:rPr>
              <a:t>- элементарные опыты,</a:t>
            </a:r>
          </a:p>
          <a:p>
            <a:r>
              <a:rPr lang="ru-RU" sz="1900" dirty="0" smtClean="0">
                <a:solidFill>
                  <a:srgbClr val="7030A0"/>
                </a:solidFill>
              </a:rPr>
              <a:t>- моделирование. </a:t>
            </a:r>
          </a:p>
          <a:p>
            <a:r>
              <a:rPr lang="ru-RU" sz="1900" dirty="0" smtClean="0"/>
              <a:t>  </a:t>
            </a:r>
            <a:r>
              <a:rPr lang="ru-RU" sz="1900" b="1" i="1" dirty="0" smtClean="0"/>
              <a:t>Игровые методы:</a:t>
            </a:r>
            <a:endParaRPr lang="ru-RU" sz="1900" i="1" dirty="0" smtClean="0"/>
          </a:p>
          <a:p>
            <a:r>
              <a:rPr lang="ru-RU" sz="1900" i="1" dirty="0" smtClean="0">
                <a:solidFill>
                  <a:srgbClr val="7030A0"/>
                </a:solidFill>
              </a:rPr>
              <a:t>-  дидактическая игра,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- воображаемая ситуация в развёрнутом виде ( с ролями, игровыми действиями,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  соответствующим игровым оборудованием).</a:t>
            </a:r>
          </a:p>
          <a:p>
            <a:r>
              <a:rPr lang="ru-RU" sz="1900" b="1" dirty="0" smtClean="0"/>
              <a:t>    </a:t>
            </a:r>
            <a:r>
              <a:rPr lang="ru-RU" sz="1900" b="1" i="1" dirty="0" smtClean="0"/>
              <a:t>Методы, повышающие познавательную активность:</a:t>
            </a:r>
            <a:endParaRPr lang="ru-RU" sz="1900" i="1" dirty="0" smtClean="0"/>
          </a:p>
          <a:p>
            <a:r>
              <a:rPr lang="ru-RU" sz="1900" i="1" dirty="0" smtClean="0">
                <a:solidFill>
                  <a:srgbClr val="7030A0"/>
                </a:solidFill>
              </a:rPr>
              <a:t>- элементарный анализ, синтез,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- группировка и классификация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- моделирование и конструирование,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- ответы на вопросы детей,</a:t>
            </a:r>
          </a:p>
          <a:p>
            <a:r>
              <a:rPr lang="ru-RU" sz="1900" i="1" dirty="0" smtClean="0">
                <a:solidFill>
                  <a:srgbClr val="7030A0"/>
                </a:solidFill>
              </a:rPr>
              <a:t>- стимулирование к самостоятельному поиску ответов на вопросы.</a:t>
            </a:r>
          </a:p>
          <a:p>
            <a:endParaRPr lang="ru-RU" sz="19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7285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865</Words>
  <Application>Microsoft Office PowerPoint</Application>
  <PresentationFormat>Экран (4:3)</PresentationFormat>
  <Paragraphs>108</Paragraphs>
  <Slides>27</Slides>
  <Notes>3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1_Тема Office</vt:lpstr>
      <vt:lpstr>Презентация педагогического опыта «Экологическое воспитание  дошкольников – залог всестороннего развития подрастающего поколения»</vt:lpstr>
      <vt:lpstr>Идея опыта:</vt:lpstr>
      <vt:lpstr>Актуальность опыта</vt:lpstr>
      <vt:lpstr>Новизна опыта</vt:lpstr>
      <vt:lpstr>Задачи </vt:lpstr>
      <vt:lpstr>Теоретическая база опыта</vt:lpstr>
      <vt:lpstr>Формы работы</vt:lpstr>
      <vt:lpstr>Методы работы</vt:lpstr>
      <vt:lpstr>Презентация PowerPoint</vt:lpstr>
      <vt:lpstr>Наблюдения  в природе</vt:lpstr>
      <vt:lpstr>Экскурсии и целевые прогулки </vt:lpstr>
      <vt:lpstr>Непосредственно – образовательная деятельность</vt:lpstr>
      <vt:lpstr>Игры о природе</vt:lpstr>
      <vt:lpstr>Опытническая деятельность</vt:lpstr>
      <vt:lpstr>Проектная деятельность</vt:lpstr>
      <vt:lpstr>Плакаты и рисунки о природе</vt:lpstr>
      <vt:lpstr>Поделки из природного материала</vt:lpstr>
      <vt:lpstr>Трудовая деятельность в природе</vt:lpstr>
      <vt:lpstr>Художественная литература  о природе</vt:lpstr>
      <vt:lpstr>Художественно - эстетическая деятельность</vt:lpstr>
      <vt:lpstr>Работа с родителями</vt:lpstr>
      <vt:lpstr>Развивающая среда</vt:lpstr>
      <vt:lpstr>Мир природы</vt:lpstr>
      <vt:lpstr>Правила поведения в природе</vt:lpstr>
      <vt:lpstr>Результаты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ROST</cp:lastModifiedBy>
  <cp:revision>65</cp:revision>
  <dcterms:created xsi:type="dcterms:W3CDTF">2014-07-06T18:18:01Z</dcterms:created>
  <dcterms:modified xsi:type="dcterms:W3CDTF">2017-09-28T11:21:35Z</dcterms:modified>
</cp:coreProperties>
</file>