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78" r:id="rId3"/>
    <p:sldId id="279" r:id="rId4"/>
    <p:sldId id="260" r:id="rId5"/>
    <p:sldId id="261" r:id="rId6"/>
    <p:sldId id="262" r:id="rId7"/>
    <p:sldId id="281" r:id="rId8"/>
    <p:sldId id="264" r:id="rId9"/>
    <p:sldId id="265" r:id="rId10"/>
    <p:sldId id="266" r:id="rId11"/>
    <p:sldId id="267" r:id="rId12"/>
    <p:sldId id="270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92D2C-158A-467C-922D-8D3229FB0DA4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EBB31-3F4D-4996-BBCB-A5F29F821FE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92D2C-158A-467C-922D-8D3229FB0DA4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EBB31-3F4D-4996-BBCB-A5F29F821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92D2C-158A-467C-922D-8D3229FB0DA4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EBB31-3F4D-4996-BBCB-A5F29F821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92D2C-158A-467C-922D-8D3229FB0DA4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EBB31-3F4D-4996-BBCB-A5F29F821F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92D2C-158A-467C-922D-8D3229FB0DA4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EBB31-3F4D-4996-BBCB-A5F29F821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92D2C-158A-467C-922D-8D3229FB0DA4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EBB31-3F4D-4996-BBCB-A5F29F821F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92D2C-158A-467C-922D-8D3229FB0DA4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EBB31-3F4D-4996-BBCB-A5F29F821FE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92D2C-158A-467C-922D-8D3229FB0DA4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EBB31-3F4D-4996-BBCB-A5F29F821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92D2C-158A-467C-922D-8D3229FB0DA4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EBB31-3F4D-4996-BBCB-A5F29F821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92D2C-158A-467C-922D-8D3229FB0DA4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EBB31-3F4D-4996-BBCB-A5F29F821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92D2C-158A-467C-922D-8D3229FB0DA4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EBB31-3F4D-4996-BBCB-A5F29F821FE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1C92D2C-158A-467C-922D-8D3229FB0DA4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B1EBB31-3F4D-4996-BBCB-A5F29F821FE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МБДОУ «Детский сад №20»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916832"/>
            <a:ext cx="8496944" cy="1793167"/>
          </a:xfrm>
        </p:spPr>
        <p:txBody>
          <a:bodyPr>
            <a:noAutofit/>
          </a:bodyPr>
          <a:lstStyle/>
          <a:p>
            <a:pPr marL="182880" indent="0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«Предметно-пространственная развивающая среда в группе в соответствии с ФГОС»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28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96944" cy="1258493"/>
          </a:xfrm>
        </p:spPr>
        <p:txBody>
          <a:bodyPr/>
          <a:lstStyle/>
          <a:p>
            <a:pPr marL="0" indent="0">
              <a:buNone/>
            </a:pPr>
            <a:r>
              <a:rPr lang="ru-RU" b="0" dirty="0" err="1">
                <a:solidFill>
                  <a:srgbClr val="C00000"/>
                </a:solidFill>
                <a:latin typeface="Arial"/>
              </a:rPr>
              <a:t>Трансформируемость</a:t>
            </a:r>
            <a:r>
              <a:rPr lang="ru-RU" b="0" dirty="0">
                <a:solidFill>
                  <a:srgbClr val="C00000"/>
                </a:solidFill>
                <a:latin typeface="Arial"/>
              </a:rPr>
              <a:t> пространства обеспечивает возможность изменений РПП среды в зависимости: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338" y="2336602"/>
            <a:ext cx="4017962" cy="301347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2636912"/>
            <a:ext cx="3996881" cy="3240360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33333"/>
                </a:solidFill>
                <a:latin typeface="Arial"/>
              </a:rPr>
              <a:t>От образовательной ситуации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33333"/>
                </a:solidFill>
                <a:latin typeface="Arial"/>
              </a:rPr>
              <a:t>От меняющихся интересов детей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33333"/>
                </a:solidFill>
                <a:latin typeface="Arial"/>
              </a:rPr>
              <a:t>От возможностей детей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9013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737"/>
            <a:ext cx="8352928" cy="1258493"/>
          </a:xfrm>
        </p:spPr>
        <p:txBody>
          <a:bodyPr/>
          <a:lstStyle/>
          <a:p>
            <a:pPr marL="0" indent="0">
              <a:buNone/>
            </a:pPr>
            <a:r>
              <a:rPr lang="ru-RU" b="0" dirty="0">
                <a:solidFill>
                  <a:srgbClr val="C00000"/>
                </a:solidFill>
                <a:latin typeface="Arial"/>
              </a:rPr>
              <a:t>Вариативность среды предполагает: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772816"/>
            <a:ext cx="4016375" cy="301228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772816"/>
            <a:ext cx="4068889" cy="3888432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33333"/>
                </a:solidFill>
                <a:latin typeface="Arial"/>
              </a:rPr>
              <a:t>Наличие различных пространств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33333"/>
                </a:solidFill>
                <a:latin typeface="Arial"/>
              </a:rPr>
              <a:t>Периодическую сменяемость игрового материала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33333"/>
                </a:solidFill>
                <a:latin typeface="Arial"/>
              </a:rPr>
              <a:t>Разнообразие материалов и игрушек для обеспечения свободного выбора детьми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33333"/>
                </a:solidFill>
                <a:latin typeface="Arial"/>
              </a:rPr>
              <a:t>Появление новых предметов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853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683568" y="5805264"/>
            <a:ext cx="8064896" cy="639762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000" b="0" dirty="0">
                <a:solidFill>
                  <a:srgbClr val="333333"/>
                </a:solidFill>
                <a:latin typeface="Arial"/>
              </a:rPr>
              <a:t>Доступность для воспитанников всех помещений, где осуществляется образовательная деятельность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000" b="0" dirty="0">
                <a:solidFill>
                  <a:srgbClr val="333333"/>
                </a:solidFill>
                <a:latin typeface="Arial"/>
              </a:rPr>
              <a:t>Свободный доступ к играм, игрушкам, пособиям, обеспечивающим все виды детской активности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000" b="0" dirty="0">
                <a:solidFill>
                  <a:srgbClr val="333333"/>
                </a:solidFill>
                <a:latin typeface="Arial"/>
              </a:rPr>
              <a:t>Исправность и сохранность материалов и оборудования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68760"/>
            <a:ext cx="3636070" cy="2736304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716016" y="3501008"/>
            <a:ext cx="3346704" cy="639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412776"/>
            <a:ext cx="3672408" cy="2664295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800" b="0" dirty="0">
                <a:solidFill>
                  <a:srgbClr val="C00000"/>
                </a:solidFill>
                <a:effectLst/>
                <a:latin typeface="Arial"/>
              </a:rPr>
              <a:t>Доступность среды предполагает: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29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95536" y="2708920"/>
            <a:ext cx="8352928" cy="882119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333333"/>
                </a:solidFill>
                <a:latin typeface="Arial"/>
              </a:rPr>
              <a:t>Соответствие всех её элементов по обеспечению надёжности и безопасности, т. е. на игрушки должны быть сертификаты и декларации соответствия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827584" y="764704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800" b="0" dirty="0">
                <a:solidFill>
                  <a:srgbClr val="C00000"/>
                </a:solidFill>
                <a:effectLst/>
                <a:latin typeface="Arial"/>
              </a:rPr>
              <a:t>Безопасность среды: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5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7" y="1628800"/>
            <a:ext cx="7910264" cy="388636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0" dirty="0" smtClean="0">
                <a:solidFill>
                  <a:srgbClr val="C00000"/>
                </a:solidFill>
                <a:effectLst/>
                <a:latin typeface="Arial"/>
              </a:rPr>
              <a:t> Примерные </a:t>
            </a:r>
            <a:r>
              <a:rPr lang="ru-RU" sz="2800" b="0" dirty="0">
                <a:solidFill>
                  <a:srgbClr val="C00000"/>
                </a:solidFill>
                <a:effectLst/>
                <a:latin typeface="Arial"/>
              </a:rPr>
              <a:t>центры, которые должны быть </a:t>
            </a:r>
            <a:r>
              <a:rPr lang="ru-RU" sz="2800" b="0" dirty="0" smtClean="0">
                <a:solidFill>
                  <a:srgbClr val="C00000"/>
                </a:solidFill>
                <a:effectLst/>
                <a:latin typeface="Arial"/>
              </a:rPr>
              <a:t>  созданы </a:t>
            </a:r>
            <a:r>
              <a:rPr lang="ru-RU" sz="2800" b="0" dirty="0">
                <a:solidFill>
                  <a:srgbClr val="C00000"/>
                </a:solidFill>
                <a:effectLst/>
                <a:latin typeface="Arial"/>
              </a:rPr>
              <a:t>в группе по образовательным областям в свете требований ФГОС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88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79512" y="4581128"/>
            <a:ext cx="4248472" cy="639762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000" b="0" dirty="0">
                <a:solidFill>
                  <a:srgbClr val="333333"/>
                </a:solidFill>
                <a:latin typeface="Arial"/>
              </a:rPr>
              <a:t>- Центр ППД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000" b="0" dirty="0">
                <a:solidFill>
                  <a:srgbClr val="333333"/>
                </a:solidFill>
                <a:latin typeface="Arial"/>
              </a:rPr>
              <a:t>- Центр пожарной безопасности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000" b="0" dirty="0">
                <a:solidFill>
                  <a:srgbClr val="333333"/>
                </a:solidFill>
                <a:latin typeface="Arial"/>
              </a:rPr>
              <a:t>- Центр труда, уголок дежурств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000" b="0" dirty="0">
                <a:solidFill>
                  <a:srgbClr val="333333"/>
                </a:solidFill>
                <a:latin typeface="Arial"/>
              </a:rPr>
              <a:t>- Центр активности (центр сюжетно-ролевых игр)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39552" y="6021288"/>
            <a:ext cx="3346704" cy="639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463" y="1097756"/>
            <a:ext cx="3346450" cy="2509837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36904" cy="7920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0" dirty="0">
                <a:solidFill>
                  <a:srgbClr val="C00000"/>
                </a:solidFill>
                <a:effectLst/>
                <a:latin typeface="Arial"/>
              </a:rPr>
              <a:t>Социально-коммуникативное развитие: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338" y="4290765"/>
            <a:ext cx="3348037" cy="1883270"/>
          </a:xfrm>
        </p:spPr>
      </p:pic>
    </p:spTree>
    <p:extLst>
      <p:ext uri="{BB962C8B-B14F-4D97-AF65-F5344CB8AC3E}">
        <p14:creationId xmlns:p14="http://schemas.microsoft.com/office/powerpoint/2010/main" val="364266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95536" y="6453336"/>
            <a:ext cx="8568952" cy="393754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b="0" dirty="0">
                <a:solidFill>
                  <a:srgbClr val="333333"/>
                </a:solidFill>
                <a:latin typeface="Arial"/>
              </a:rPr>
              <a:t>Центр «Мы познаём мир» или Уголок краеведения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b="0" dirty="0">
                <a:solidFill>
                  <a:srgbClr val="333333"/>
                </a:solidFill>
                <a:latin typeface="Arial"/>
              </a:rPr>
              <a:t>Центр сенсорного развития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b="0" dirty="0">
                <a:solidFill>
                  <a:srgbClr val="333333"/>
                </a:solidFill>
                <a:latin typeface="Arial"/>
              </a:rPr>
              <a:t>Центр конструктивной деятельности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b="0" dirty="0">
                <a:solidFill>
                  <a:srgbClr val="333333"/>
                </a:solidFill>
                <a:latin typeface="Arial"/>
              </a:rPr>
              <a:t>Центр математического развития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b="0" dirty="0">
                <a:solidFill>
                  <a:srgbClr val="333333"/>
                </a:solidFill>
                <a:latin typeface="Arial"/>
              </a:rPr>
              <a:t>Центр экспериментирования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700" y="1830139"/>
            <a:ext cx="3348038" cy="1883271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 flipV="1">
            <a:off x="5364088" y="6733057"/>
            <a:ext cx="3346704" cy="457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844824"/>
            <a:ext cx="3346450" cy="1882378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187624" y="476672"/>
            <a:ext cx="6512511" cy="85496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0" dirty="0">
                <a:solidFill>
                  <a:srgbClr val="C00000"/>
                </a:solidFill>
                <a:effectLst/>
                <a:latin typeface="Arial"/>
              </a:rPr>
              <a:t>Познавательное развитие: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72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17423" y="408709"/>
            <a:ext cx="8059033" cy="788043"/>
          </a:xfrm>
        </p:spPr>
        <p:txBody>
          <a:bodyPr/>
          <a:lstStyle/>
          <a:p>
            <a:pPr marL="0" indent="0" algn="ctr">
              <a:buNone/>
            </a:pPr>
            <a:r>
              <a:rPr lang="ru-RU" b="0" dirty="0">
                <a:solidFill>
                  <a:srgbClr val="C00000"/>
                </a:solidFill>
                <a:latin typeface="Arial"/>
              </a:rPr>
              <a:t>Речевое развитие: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323528" y="2492896"/>
            <a:ext cx="4356921" cy="3144424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1"/>
                </a:solidFill>
                <a:latin typeface="Arial"/>
              </a:rPr>
              <a:t>Центр речевого развития или уголок речи грамотности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1"/>
                </a:solidFill>
                <a:latin typeface="Arial"/>
              </a:rPr>
              <a:t>Центр «Будем говорить правильно»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1"/>
                </a:solidFill>
                <a:latin typeface="Arial"/>
              </a:rPr>
              <a:t>Центр «Здравствуй, книжка! »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1"/>
                </a:solidFill>
                <a:latin typeface="Arial"/>
              </a:rPr>
              <a:t>Логопедический уголок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225" y="2049364"/>
            <a:ext cx="4016375" cy="2259210"/>
          </a:xfrm>
        </p:spPr>
      </p:pic>
    </p:spTree>
    <p:extLst>
      <p:ext uri="{BB962C8B-B14F-4D97-AF65-F5344CB8AC3E}">
        <p14:creationId xmlns:p14="http://schemas.microsoft.com/office/powerpoint/2010/main" val="391595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39552" y="4653136"/>
            <a:ext cx="8352928" cy="1584176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000" b="0" dirty="0">
                <a:solidFill>
                  <a:srgbClr val="333333"/>
                </a:solidFill>
                <a:latin typeface="Arial"/>
              </a:rPr>
              <a:t>- Центр </a:t>
            </a:r>
            <a:r>
              <a:rPr lang="ru-RU" sz="2000" b="0" dirty="0" err="1">
                <a:solidFill>
                  <a:srgbClr val="333333"/>
                </a:solidFill>
                <a:latin typeface="Arial"/>
              </a:rPr>
              <a:t>изодеятельности</a:t>
            </a:r>
            <a:r>
              <a:rPr lang="ru-RU" sz="2000" b="0" dirty="0">
                <a:solidFill>
                  <a:srgbClr val="333333"/>
                </a:solidFill>
                <a:latin typeface="Arial"/>
              </a:rPr>
              <a:t> или уголок творчества «Умелые руки»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000" b="0" dirty="0">
                <a:solidFill>
                  <a:srgbClr val="333333"/>
                </a:solidFill>
                <a:latin typeface="Arial"/>
              </a:rPr>
              <a:t>- Центр музыкально-театрализованной деятельности</a:t>
            </a: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 flipV="1">
            <a:off x="5364088" y="6661049"/>
            <a:ext cx="3346704" cy="457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1515269"/>
            <a:ext cx="3346450" cy="2509837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089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0" dirty="0">
                <a:solidFill>
                  <a:srgbClr val="C00000"/>
                </a:solidFill>
                <a:effectLst/>
                <a:latin typeface="Arial"/>
              </a:rPr>
              <a:t>Художественно-эстетическое развитие включает: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700" y="1516261"/>
            <a:ext cx="3348038" cy="2511028"/>
          </a:xfrm>
        </p:spPr>
      </p:pic>
    </p:spTree>
    <p:extLst>
      <p:ext uri="{BB962C8B-B14F-4D97-AF65-F5344CB8AC3E}">
        <p14:creationId xmlns:p14="http://schemas.microsoft.com/office/powerpoint/2010/main" val="216104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9552" y="188641"/>
            <a:ext cx="7848872" cy="720080"/>
          </a:xfrm>
        </p:spPr>
        <p:txBody>
          <a:bodyPr/>
          <a:lstStyle/>
          <a:p>
            <a:pPr marL="0" indent="0" algn="ctr">
              <a:buNone/>
            </a:pPr>
            <a:r>
              <a:rPr lang="ru-RU" b="0" dirty="0">
                <a:solidFill>
                  <a:srgbClr val="C00000"/>
                </a:solidFill>
                <a:latin typeface="Arial"/>
              </a:rPr>
              <a:t>Физическое развитие: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22451"/>
            <a:ext cx="4016375" cy="2259210"/>
          </a:xfrm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539552" y="2492896"/>
            <a:ext cx="3924873" cy="3144424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33333"/>
                </a:solidFill>
                <a:latin typeface="Arial"/>
              </a:rPr>
              <a:t>Центр физического развития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33333"/>
                </a:solidFill>
                <a:latin typeface="Arial"/>
              </a:rPr>
              <a:t>Центр сохранения здоровья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33333"/>
                </a:solidFill>
                <a:latin typeface="Arial"/>
              </a:rPr>
              <a:t>Спортивный уголок «Будь здоров! »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7374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24936" cy="150304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0" dirty="0">
                <a:solidFill>
                  <a:srgbClr val="C00000"/>
                </a:solidFill>
                <a:effectLst/>
                <a:latin typeface="Arial"/>
              </a:rPr>
              <a:t>Организация развивающей предметно-пространственной среды в свете требований ФГОС: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052736"/>
            <a:ext cx="8640960" cy="5256584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Образовательная среда – совокупность условий, целенаправленно создаваемых в целях обеспечения полноценного образования и развития детей.</a:t>
            </a:r>
            <a:b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Развивающая предметно-пространственная среда – часть образовательной среды, представленная специально организованным пространством (помещениями, участком и т. п., материалами, оборудованием и инвентарем для развития детей дошкольного возраста в соответствии с особенностями каждого возрастного этапа, охраны и укрепления их здоровья, учёта особенностей и коррекции недостатков их развития.</a:t>
            </a:r>
            <a:b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Вопрос организации развивающей предметно-пространственной среды ДОУ на сегодняшний день стоит особо актуально. Это связано с введением нового Федерального государственного образовательного стандарта (ФГОС) к структуре основной общеобразовательной программы дошкольного образования.</a:t>
            </a:r>
            <a:b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 соответствии с ФГОС программа должна строиться с учетом принципа интеграции образовательных областей и в соответствии с возрастными возможностями и особенностями воспитанников. Решение программных образовательных задач предусматривается не только в совместной деятельности взрослого и детей, но и в самостоятельной деятельности детей, а также при проведении режимных моментов.</a:t>
            </a:r>
            <a:b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Создавая развивающую предметно-пространственную среду любой возрастной группы в ДОУ, необходимо учитывать психологические основы конструктивного взаимодействия участников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воспитательно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-образовательного процесса, дизайн и эргономику современной среды дошкольного учреждения и психологические особенности возрастной группы, на которую нацелена данная среда.</a:t>
            </a:r>
            <a:b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67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39552" y="1844824"/>
            <a:ext cx="7910264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b="0" dirty="0">
                <a:solidFill>
                  <a:srgbClr val="333333"/>
                </a:solidFill>
                <a:effectLst/>
                <a:latin typeface="Arial"/>
              </a:rPr>
              <a:t>Главной задачей воспитания дошкольников являются создание у детей чувства эмоционального комфорта и психологической защищённости. В детском саду ребёнку важно чувствовать себя любимым и неповторимым. Поэтому, важным является и среда, в которой проходит воспитательный процесс</a:t>
            </a:r>
            <a:r>
              <a:rPr lang="ru-RU" sz="2000" b="0" dirty="0" smtClean="0">
                <a:solidFill>
                  <a:srgbClr val="333333"/>
                </a:solidFill>
                <a:effectLst/>
                <a:latin typeface="Arial"/>
              </a:rPr>
              <a:t>.</a:t>
            </a:r>
            <a:br>
              <a:rPr lang="ru-RU" sz="2000" b="0" dirty="0" smtClean="0">
                <a:solidFill>
                  <a:srgbClr val="333333"/>
                </a:solidFill>
                <a:effectLst/>
                <a:latin typeface="Arial"/>
              </a:rPr>
            </a:br>
            <a:r>
              <a:rPr lang="ru-RU" sz="2000" b="0" dirty="0">
                <a:solidFill>
                  <a:srgbClr val="333333"/>
                </a:solidFill>
                <a:effectLst/>
                <a:latin typeface="Arial"/>
              </a:rPr>
              <a:t/>
            </a:r>
            <a:br>
              <a:rPr lang="ru-RU" sz="2000" b="0" dirty="0">
                <a:solidFill>
                  <a:srgbClr val="333333"/>
                </a:solidFill>
                <a:effectLst/>
                <a:latin typeface="Arial"/>
              </a:rPr>
            </a:br>
            <a:r>
              <a:rPr lang="ru-RU" sz="2000" b="0" dirty="0">
                <a:solidFill>
                  <a:srgbClr val="333333"/>
                </a:solidFill>
                <a:effectLst/>
                <a:latin typeface="Arial"/>
              </a:rPr>
              <a:t/>
            </a:r>
            <a:br>
              <a:rPr lang="ru-RU" sz="2000" b="0" dirty="0">
                <a:solidFill>
                  <a:srgbClr val="333333"/>
                </a:solidFill>
                <a:effectLst/>
                <a:latin typeface="Arial"/>
              </a:rPr>
            </a:br>
            <a:r>
              <a:rPr lang="ru-RU" sz="2000" b="0" dirty="0" smtClean="0">
                <a:solidFill>
                  <a:srgbClr val="333333"/>
                </a:solidFill>
                <a:effectLst/>
                <a:latin typeface="Arial"/>
              </a:rPr>
              <a:t>                                      Спасибо </a:t>
            </a:r>
            <a:r>
              <a:rPr lang="ru-RU" sz="2000" b="0" dirty="0">
                <a:solidFill>
                  <a:srgbClr val="333333"/>
                </a:solidFill>
                <a:effectLst/>
                <a:latin typeface="Arial"/>
              </a:rPr>
              <a:t>за внимание!</a:t>
            </a:r>
            <a:br>
              <a:rPr lang="ru-RU" sz="2000" b="0" dirty="0">
                <a:solidFill>
                  <a:srgbClr val="333333"/>
                </a:solidFill>
                <a:effectLst/>
                <a:latin typeface="Arial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6394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59" cy="5097952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Arial"/>
              </a:rPr>
              <a:t>Для детей этого возраста – достаточно большое пространство в группе для удовлетворения потребности в двигательной активности. Правильно организованная развивающая среда позволяет каждому малышу найти занятие по душе, поверить в свои силы и способности, научиться взаимодействовать с педагогами и со сверстниками, понимать и оценивать их чувства и поступки, а ведь именно это и лежит в основе развивающего обучения.</a:t>
            </a:r>
          </a:p>
          <a:p>
            <a:r>
              <a:rPr lang="ru-RU" sz="2000" dirty="0">
                <a:solidFill>
                  <a:srgbClr val="333333"/>
                </a:solidFill>
                <a:latin typeface="Arial"/>
              </a:rPr>
              <a:t>При создании развивающего пространства в групповом помещении необходимо учитывать ведущую роль игровой деятельности в развитии, это в свою очередь обеспечит эмоциональное благополучие каждого ребёнка, развитие его положительного самоощущения, компетентности в сфере отношений к миру, к людям, к себе, включение в различные формы сотрудничества, что и является основными целями дошкольного обучения и воспитания.</a:t>
            </a: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640960" cy="792088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800" b="0" dirty="0">
                <a:solidFill>
                  <a:srgbClr val="C00000"/>
                </a:solidFill>
                <a:effectLst/>
                <a:latin typeface="Arial"/>
              </a:rPr>
              <a:t>РПП среда в младшем дошкольном возрасте: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05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764704"/>
            <a:ext cx="8229600" cy="648072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ru-RU" sz="2800" b="0" i="0" dirty="0" smtClean="0">
                <a:solidFill>
                  <a:srgbClr val="C00000"/>
                </a:solidFill>
                <a:effectLst/>
                <a:latin typeface="Arial"/>
              </a:rPr>
              <a:t>РПП среда в среднем дошкольном возрасте:</a:t>
            </a:r>
            <a:br>
              <a:rPr lang="ru-RU" sz="2800" b="0" i="0" dirty="0" smtClean="0">
                <a:solidFill>
                  <a:srgbClr val="C00000"/>
                </a:solidFill>
                <a:effectLst/>
                <a:latin typeface="Arial"/>
              </a:rPr>
            </a:br>
            <a:r>
              <a:rPr lang="ru-RU" sz="2800" b="0" dirty="0">
                <a:solidFill>
                  <a:srgbClr val="C00000"/>
                </a:solidFill>
                <a:effectLst/>
                <a:latin typeface="Arial"/>
              </a:rPr>
              <a:t/>
            </a:r>
            <a:br>
              <a:rPr lang="ru-RU" sz="2800" b="0" dirty="0">
                <a:solidFill>
                  <a:srgbClr val="C00000"/>
                </a:solidFill>
                <a:effectLst/>
                <a:latin typeface="Arial"/>
              </a:rPr>
            </a:br>
            <a:r>
              <a:rPr lang="ru-RU" sz="2800" b="0" i="0" dirty="0" smtClean="0">
                <a:solidFill>
                  <a:srgbClr val="C00000"/>
                </a:solidFill>
                <a:effectLst/>
                <a:latin typeface="Arial"/>
              </a:rPr>
              <a:t/>
            </a:r>
            <a:br>
              <a:rPr lang="ru-RU" sz="2800" b="0" i="0" dirty="0" smtClean="0">
                <a:solidFill>
                  <a:srgbClr val="C00000"/>
                </a:solidFill>
                <a:effectLst/>
                <a:latin typeface="Arial"/>
              </a:rPr>
            </a:br>
            <a:r>
              <a:rPr lang="ru-RU" sz="2000" b="0" i="0" dirty="0" smtClean="0">
                <a:solidFill>
                  <a:schemeClr val="tx1"/>
                </a:solidFill>
                <a:effectLst/>
                <a:latin typeface="Arial"/>
              </a:rPr>
              <a:t>Организация жизни и воспитание детей пятого года жизни направлены на дальнейшее развитие умения понимать окружающих людей, проявлять к ним доброжелательное отношение, стремиться к общению и взаимодействию.</a:t>
            </a:r>
            <a:br>
              <a:rPr lang="ru-RU" sz="2000" b="0" i="0" dirty="0" smtClean="0">
                <a:solidFill>
                  <a:schemeClr val="tx1"/>
                </a:solidFill>
                <a:effectLst/>
                <a:latin typeface="Arial"/>
              </a:rPr>
            </a:br>
            <a:r>
              <a:rPr lang="ru-RU" sz="2000" b="0" i="0" dirty="0" smtClean="0">
                <a:solidFill>
                  <a:schemeClr val="tx1"/>
                </a:solidFill>
                <a:effectLst/>
                <a:latin typeface="Arial"/>
              </a:rPr>
              <a:t>Предметно-развивающая среда группы организуется с учётом возможностей для детей играть и заниматься отдельными подгруппами. Пособия и игрушки располагаются так, чтобы не мешать их свободному перемещению. Необходимо предусмотреть место для временного уединения дошкольника, где он может подумать, помечтать.</a:t>
            </a:r>
            <a:br>
              <a:rPr lang="ru-RU" sz="2000" b="0" i="0" dirty="0" smtClean="0">
                <a:solidFill>
                  <a:schemeClr val="tx1"/>
                </a:solidFill>
                <a:effectLst/>
                <a:latin typeface="Arial"/>
              </a:rPr>
            </a:br>
            <a:endParaRPr lang="ru-RU" sz="2000" b="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9065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3100" b="0" i="0" dirty="0" smtClean="0">
                <a:solidFill>
                  <a:srgbClr val="C00000"/>
                </a:solidFill>
                <a:effectLst/>
                <a:latin typeface="Arial"/>
              </a:rPr>
              <a:t>РПП среда в старшем дошкольном возрасте:</a:t>
            </a:r>
            <a:br>
              <a:rPr lang="ru-RU" sz="3100" b="0" i="0" dirty="0" smtClean="0">
                <a:solidFill>
                  <a:srgbClr val="C00000"/>
                </a:solidFill>
                <a:effectLst/>
                <a:latin typeface="Arial"/>
              </a:rPr>
            </a:br>
            <a:r>
              <a:rPr lang="ru-RU" sz="2200" b="0" i="0" dirty="0" smtClean="0">
                <a:solidFill>
                  <a:srgbClr val="333333"/>
                </a:solidFill>
                <a:effectLst/>
                <a:latin typeface="Arial"/>
              </a:rPr>
              <a:t>В старшем дошкольном возрасте происходит интенсивное развитие интеллектуальной, нравственно-волевой и эмоциональной сфер личности. Переход в старшую группу связан с изменением психологической позиции детей: они впервые начинают ощущать себя старшими среди других детей в детском саду. Воспитатель помогает дошкольникам понять это новое положение.</a:t>
            </a:r>
            <a:br>
              <a:rPr lang="ru-RU" sz="2200" b="0" i="0" dirty="0" smtClean="0">
                <a:solidFill>
                  <a:srgbClr val="333333"/>
                </a:solidFill>
                <a:effectLst/>
                <a:latin typeface="Arial"/>
              </a:rPr>
            </a:br>
            <a:r>
              <a:rPr lang="ru-RU" sz="2200" b="0" i="0" dirty="0" smtClean="0">
                <a:solidFill>
                  <a:srgbClr val="333333"/>
                </a:solidFill>
                <a:effectLst/>
                <a:latin typeface="Arial"/>
              </a:rPr>
              <a:t>Предметно-развивающая среда организуется так, чтобы каждый ребёнок имел возможность заниматься любимым делом. Размещение оборудования по секторам позволяет детям объединиться подгруппами по общим интересам (конструирование, рисование, ручной труд, театрально-игровая деятельность, экспериментирование). Обязательными в оборудовании являются материалы, активизирующие познавательную деятельность, развивающие игры, технические устройства и игрушки и т. д. Широко используются материалы, побуждающие детей к освоению грамоты.</a:t>
            </a:r>
            <a:br>
              <a:rPr lang="ru-RU" sz="2200" b="0" i="0" dirty="0" smtClean="0">
                <a:solidFill>
                  <a:srgbClr val="333333"/>
                </a:solidFill>
                <a:effectLst/>
                <a:latin typeface="Arial"/>
              </a:rPr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50089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3100" b="0" i="0" dirty="0" smtClean="0">
                <a:solidFill>
                  <a:srgbClr val="C00000"/>
                </a:solidFill>
                <a:effectLst/>
                <a:latin typeface="Arial"/>
              </a:rPr>
              <a:t>Основные составляющие при проектировании предметно-пространственной развивающей среды в группе:</a:t>
            </a:r>
            <a:br>
              <a:rPr lang="ru-RU" sz="3100" b="0" i="0" dirty="0" smtClean="0">
                <a:solidFill>
                  <a:srgbClr val="C00000"/>
                </a:solidFill>
                <a:effectLst/>
                <a:latin typeface="Arial"/>
              </a:rPr>
            </a:br>
            <a:r>
              <a:rPr lang="ru-RU" sz="3100" b="0" i="0" dirty="0" smtClean="0">
                <a:solidFill>
                  <a:schemeClr val="accent6"/>
                </a:solidFill>
                <a:effectLst/>
                <a:latin typeface="Arial"/>
              </a:rPr>
              <a:t/>
            </a:r>
            <a:br>
              <a:rPr lang="ru-RU" sz="3100" b="0" i="0" dirty="0" smtClean="0">
                <a:solidFill>
                  <a:schemeClr val="accent6"/>
                </a:solidFill>
                <a:effectLst/>
                <a:latin typeface="Arial"/>
              </a:rPr>
            </a:br>
            <a:r>
              <a:rPr lang="ru-RU" sz="2000" b="0" i="0" dirty="0" smtClean="0">
                <a:solidFill>
                  <a:srgbClr val="333333"/>
                </a:solidFill>
                <a:effectLst/>
                <a:latin typeface="Arial"/>
              </a:rPr>
              <a:t>ПРОСТРАНСТВО</a:t>
            </a:r>
            <a:br>
              <a:rPr lang="ru-RU" sz="2000" b="0" i="0" dirty="0" smtClean="0">
                <a:solidFill>
                  <a:srgbClr val="333333"/>
                </a:solidFill>
                <a:effectLst/>
                <a:latin typeface="Arial"/>
              </a:rPr>
            </a:br>
            <a:r>
              <a:rPr lang="ru-RU" sz="2000" b="0" i="0" dirty="0" smtClean="0">
                <a:solidFill>
                  <a:srgbClr val="333333"/>
                </a:solidFill>
                <a:effectLst/>
                <a:latin typeface="Arial"/>
              </a:rPr>
              <a:t>ВРЕМЯ</a:t>
            </a:r>
            <a:br>
              <a:rPr lang="ru-RU" sz="2000" b="0" i="0" dirty="0" smtClean="0">
                <a:solidFill>
                  <a:srgbClr val="333333"/>
                </a:solidFill>
                <a:effectLst/>
                <a:latin typeface="Arial"/>
              </a:rPr>
            </a:br>
            <a:r>
              <a:rPr lang="ru-RU" sz="2000" b="0" i="0" dirty="0" smtClean="0">
                <a:solidFill>
                  <a:srgbClr val="333333"/>
                </a:solidFill>
                <a:effectLst/>
                <a:latin typeface="Arial"/>
              </a:rPr>
              <a:t>ПРЕДМЕТНОЕ ОКРУЖЕНИЕ</a:t>
            </a:r>
            <a:br>
              <a:rPr lang="ru-RU" sz="2000" b="0" i="0" dirty="0" smtClean="0">
                <a:solidFill>
                  <a:srgbClr val="333333"/>
                </a:solidFill>
                <a:effectLst/>
                <a:latin typeface="Arial"/>
              </a:rPr>
            </a:br>
            <a:r>
              <a:rPr lang="ru-RU" sz="2000" b="0" i="0" dirty="0" smtClean="0">
                <a:solidFill>
                  <a:srgbClr val="333333"/>
                </a:solidFill>
                <a:effectLst/>
                <a:latin typeface="Arial"/>
              </a:rPr>
              <a:t/>
            </a:r>
            <a:br>
              <a:rPr lang="ru-RU" sz="2000" b="0" i="0" dirty="0" smtClean="0">
                <a:solidFill>
                  <a:srgbClr val="333333"/>
                </a:solidFill>
                <a:effectLst/>
                <a:latin typeface="Arial"/>
              </a:rPr>
            </a:br>
            <a:r>
              <a:rPr lang="ru-RU" sz="2200" b="0" i="0" dirty="0" smtClean="0">
                <a:solidFill>
                  <a:schemeClr val="tx1"/>
                </a:solidFill>
                <a:effectLst/>
                <a:latin typeface="Arial"/>
              </a:rPr>
              <a:t>Такое проектирование среды показывает её влияние на развитие ребёнка. Проектирование среды с использованием таких составляющих позволяет представить все особенности жизнедеятельности ребёнка в среде. Успешность влияния развивающей среды на ребёнка обусловлена её активностью в этой среде. Вся организация педагогического процесса предполагает свободу передвижения ребёнка. В среде необходимо выделить следующие зоны для разного вида активности:</a:t>
            </a:r>
            <a:br>
              <a:rPr lang="ru-RU" sz="2200" b="0" i="0" dirty="0" smtClean="0">
                <a:solidFill>
                  <a:schemeClr val="tx1"/>
                </a:solidFill>
                <a:effectLst/>
                <a:latin typeface="Arial"/>
              </a:rPr>
            </a:br>
            <a:r>
              <a:rPr lang="ru-RU" sz="2200" b="0" i="0" dirty="0" smtClean="0">
                <a:solidFill>
                  <a:schemeClr val="tx1"/>
                </a:solidFill>
                <a:effectLst/>
                <a:latin typeface="Arial"/>
              </a:rPr>
              <a:t>- рабочая;</a:t>
            </a:r>
            <a:br>
              <a:rPr lang="ru-RU" sz="2200" b="0" i="0" dirty="0" smtClean="0">
                <a:solidFill>
                  <a:schemeClr val="tx1"/>
                </a:solidFill>
                <a:effectLst/>
                <a:latin typeface="Arial"/>
              </a:rPr>
            </a:br>
            <a:r>
              <a:rPr lang="ru-RU" sz="2200" b="0" dirty="0" smtClean="0">
                <a:solidFill>
                  <a:schemeClr val="tx1"/>
                </a:solidFill>
                <a:effectLst/>
                <a:latin typeface="Arial"/>
              </a:rPr>
              <a:t>- активная;</a:t>
            </a:r>
            <a:br>
              <a:rPr lang="ru-RU" sz="2200" b="0" dirty="0" smtClean="0">
                <a:solidFill>
                  <a:schemeClr val="tx1"/>
                </a:solidFill>
                <a:effectLst/>
                <a:latin typeface="Arial"/>
              </a:rPr>
            </a:br>
            <a:r>
              <a:rPr lang="ru-RU" sz="2200" b="0" dirty="0" smtClean="0">
                <a:solidFill>
                  <a:schemeClr val="tx1"/>
                </a:solidFill>
                <a:effectLst/>
                <a:latin typeface="Arial"/>
              </a:rPr>
              <a:t>- спокойная</a:t>
            </a:r>
            <a:r>
              <a:rPr lang="ru-RU" sz="2200" b="0" i="0" dirty="0" smtClean="0">
                <a:solidFill>
                  <a:schemeClr val="tx1"/>
                </a:solidFill>
                <a:effectLst/>
                <a:latin typeface="Arial"/>
              </a:rPr>
              <a:t/>
            </a:r>
            <a:br>
              <a:rPr lang="ru-RU" sz="2200" b="0" i="0" dirty="0" smtClean="0">
                <a:solidFill>
                  <a:schemeClr val="tx1"/>
                </a:solidFill>
                <a:effectLst/>
                <a:latin typeface="Arial"/>
              </a:rPr>
            </a:br>
            <a:r>
              <a:rPr lang="ru-RU" sz="2200" b="0" i="0" dirty="0" smtClean="0">
                <a:solidFill>
                  <a:schemeClr val="tx1"/>
                </a:solidFill>
                <a:effectLst/>
                <a:latin typeface="Arial"/>
              </a:rPr>
              <a:t/>
            </a:r>
            <a:br>
              <a:rPr lang="ru-RU" sz="2200" b="0" i="0" dirty="0" smtClean="0">
                <a:solidFill>
                  <a:schemeClr val="tx1"/>
                </a:solidFill>
                <a:effectLst/>
                <a:latin typeface="Arial"/>
              </a:rPr>
            </a:br>
            <a:endParaRPr lang="ru-RU" sz="22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16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08912" cy="1152128"/>
          </a:xfrm>
        </p:spPr>
        <p:txBody>
          <a:bodyPr/>
          <a:lstStyle/>
          <a:p>
            <a:pPr marL="0" indent="0">
              <a:buNone/>
            </a:pPr>
            <a:r>
              <a:rPr lang="ru-RU" sz="2800" b="0" dirty="0">
                <a:solidFill>
                  <a:srgbClr val="C00000"/>
                </a:solidFill>
                <a:effectLst/>
                <a:latin typeface="Arial"/>
              </a:rPr>
              <a:t>Развивающая предметно-пространственная среда должна быть: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115616" y="2276872"/>
            <a:ext cx="6877316" cy="3598147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333333"/>
                </a:solidFill>
                <a:latin typeface="Arial"/>
              </a:rPr>
              <a:t>Содержательно-насыщенной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333333"/>
                </a:solidFill>
                <a:latin typeface="Arial"/>
              </a:rPr>
              <a:t>Полифункциональной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333333"/>
                </a:solidFill>
                <a:latin typeface="Arial"/>
              </a:rPr>
              <a:t>Трансформируемой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333333"/>
                </a:solidFill>
                <a:latin typeface="Arial"/>
              </a:rPr>
              <a:t>Вариативной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333333"/>
                </a:solidFill>
                <a:latin typeface="Arial"/>
              </a:rPr>
              <a:t>Доступной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333333"/>
                </a:solidFill>
                <a:latin typeface="Arial"/>
              </a:rPr>
              <a:t>Безопасной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7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776864" cy="898453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sz="3100" dirty="0">
                <a:solidFill>
                  <a:schemeClr val="accent6"/>
                </a:solidFill>
                <a:latin typeface="Arial"/>
              </a:rPr>
              <a:t>Насыщенность среды предполагает</a:t>
            </a:r>
            <a:r>
              <a:rPr lang="ru-RU" sz="3100" dirty="0" smtClean="0">
                <a:solidFill>
                  <a:schemeClr val="accent6"/>
                </a:solidFill>
                <a:latin typeface="Arial"/>
              </a:rPr>
              <a:t>:</a:t>
            </a:r>
            <a:br>
              <a:rPr lang="ru-RU" sz="3100" dirty="0" smtClean="0">
                <a:solidFill>
                  <a:schemeClr val="accent6"/>
                </a:solidFill>
                <a:latin typeface="Arial"/>
              </a:rPr>
            </a:br>
            <a:r>
              <a:rPr lang="ru-RU" sz="3100" dirty="0">
                <a:solidFill>
                  <a:schemeClr val="accent6"/>
                </a:solidFill>
                <a:latin typeface="Arial"/>
              </a:rPr>
              <a:t/>
            </a:r>
            <a:br>
              <a:rPr lang="ru-RU" sz="3100" dirty="0">
                <a:solidFill>
                  <a:schemeClr val="accent6"/>
                </a:solidFill>
                <a:latin typeface="Arial"/>
              </a:rPr>
            </a:br>
            <a:r>
              <a:rPr lang="ru-RU" sz="3100" dirty="0" smtClean="0">
                <a:solidFill>
                  <a:schemeClr val="accent6"/>
                </a:solidFill>
                <a:latin typeface="Arial"/>
              </a:rPr>
              <a:t/>
            </a:r>
            <a:br>
              <a:rPr lang="ru-RU" sz="3100" dirty="0" smtClean="0">
                <a:solidFill>
                  <a:schemeClr val="accent6"/>
                </a:solidFill>
                <a:latin typeface="Arial"/>
              </a:rPr>
            </a:br>
            <a:r>
              <a:rPr lang="ru-RU" sz="3100" dirty="0">
                <a:solidFill>
                  <a:schemeClr val="accent6"/>
                </a:solidFill>
                <a:latin typeface="Arial"/>
              </a:rPr>
              <a:t/>
            </a:r>
            <a:br>
              <a:rPr lang="ru-RU" sz="3100" dirty="0">
                <a:solidFill>
                  <a:schemeClr val="accent6"/>
                </a:solidFill>
                <a:latin typeface="Arial"/>
              </a:rPr>
            </a:br>
            <a:r>
              <a:rPr lang="ru-RU" sz="3100" dirty="0" smtClean="0">
                <a:solidFill>
                  <a:schemeClr val="accent6"/>
                </a:solidFill>
                <a:latin typeface="Arial"/>
              </a:rPr>
              <a:t/>
            </a:r>
            <a:br>
              <a:rPr lang="ru-RU" sz="3100" dirty="0" smtClean="0">
                <a:solidFill>
                  <a:schemeClr val="accent6"/>
                </a:solidFill>
                <a:latin typeface="Arial"/>
              </a:rPr>
            </a:br>
            <a:r>
              <a:rPr lang="ru-RU" sz="3100" dirty="0">
                <a:solidFill>
                  <a:schemeClr val="accent6"/>
                </a:solidFill>
                <a:latin typeface="Arial"/>
              </a:rPr>
              <a:t/>
            </a:r>
            <a:br>
              <a:rPr lang="ru-RU" sz="3100" dirty="0">
                <a:solidFill>
                  <a:schemeClr val="accent6"/>
                </a:solidFill>
                <a:latin typeface="Arial"/>
              </a:rPr>
            </a:br>
            <a:r>
              <a:rPr lang="ru-RU" sz="3100" dirty="0" smtClean="0">
                <a:solidFill>
                  <a:schemeClr val="accent6"/>
                </a:solidFill>
                <a:latin typeface="Arial"/>
              </a:rPr>
              <a:t/>
            </a:r>
            <a:br>
              <a:rPr lang="ru-RU" sz="3100" dirty="0" smtClean="0">
                <a:solidFill>
                  <a:schemeClr val="accent6"/>
                </a:solidFill>
                <a:latin typeface="Arial"/>
              </a:rPr>
            </a:br>
            <a:r>
              <a:rPr lang="ru-RU" sz="3100" b="0" dirty="0" smtClean="0">
                <a:solidFill>
                  <a:srgbClr val="C00000"/>
                </a:solidFill>
                <a:latin typeface="Arial"/>
              </a:rPr>
              <a:t>Насыщенность среды предполагает:</a:t>
            </a:r>
            <a:r>
              <a:rPr lang="ru-RU" sz="3100" b="0" dirty="0">
                <a:solidFill>
                  <a:srgbClr val="C00000"/>
                </a:solidFill>
                <a:latin typeface="Arial"/>
              </a:rPr>
              <a:t/>
            </a:r>
            <a:br>
              <a:rPr lang="ru-RU" sz="3100" b="0" dirty="0">
                <a:solidFill>
                  <a:srgbClr val="C00000"/>
                </a:solidFill>
                <a:latin typeface="Arial"/>
              </a:rPr>
            </a:br>
            <a:endParaRPr lang="ru-RU" sz="3100" b="0" dirty="0">
              <a:solidFill>
                <a:srgbClr val="C0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95536" y="1916832"/>
            <a:ext cx="4068889" cy="3720488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33333"/>
                </a:solidFill>
                <a:latin typeface="Arial"/>
                <a:ea typeface="+mj-ea"/>
                <a:cs typeface="+mj-cs"/>
              </a:rPr>
              <a:t>Разнообразие материалов, оборудования, инвентаря в </a:t>
            </a:r>
            <a:r>
              <a:rPr lang="ru-RU" sz="2000" dirty="0" smtClean="0">
                <a:solidFill>
                  <a:srgbClr val="333333"/>
                </a:solidFill>
                <a:latin typeface="Arial"/>
                <a:ea typeface="+mj-ea"/>
                <a:cs typeface="+mj-cs"/>
              </a:rPr>
              <a:t>группе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33333"/>
                </a:solidFill>
                <a:latin typeface="Arial"/>
                <a:ea typeface="+mj-ea"/>
                <a:cs typeface="+mj-cs"/>
              </a:rPr>
              <a:t/>
            </a:r>
            <a:br>
              <a:rPr lang="ru-RU" sz="2000" dirty="0">
                <a:solidFill>
                  <a:srgbClr val="333333"/>
                </a:solidFill>
                <a:latin typeface="Arial"/>
                <a:ea typeface="+mj-ea"/>
                <a:cs typeface="+mj-cs"/>
              </a:rPr>
            </a:br>
            <a:r>
              <a:rPr lang="ru-RU" sz="2000" dirty="0">
                <a:solidFill>
                  <a:srgbClr val="333333"/>
                </a:solidFill>
                <a:latin typeface="Arial"/>
                <a:ea typeface="+mj-ea"/>
                <a:cs typeface="+mj-cs"/>
              </a:rPr>
              <a:t>Должна соответствовать возрастным особенностям и содержанию программы</a:t>
            </a:r>
            <a:br>
              <a:rPr lang="ru-RU" sz="2000" dirty="0">
                <a:solidFill>
                  <a:srgbClr val="333333"/>
                </a:solidFill>
                <a:latin typeface="Arial"/>
                <a:ea typeface="+mj-ea"/>
                <a:cs typeface="+mj-cs"/>
              </a:rPr>
            </a:br>
            <a:r>
              <a:rPr lang="ru-RU" sz="2000" dirty="0">
                <a:solidFill>
                  <a:srgbClr val="333333"/>
                </a:solidFill>
                <a:latin typeface="Arial"/>
                <a:ea typeface="+mj-ea"/>
                <a:cs typeface="+mj-cs"/>
              </a:rPr>
              <a:t/>
            </a:r>
            <a:br>
              <a:rPr lang="ru-RU" sz="2000" dirty="0">
                <a:solidFill>
                  <a:srgbClr val="333333"/>
                </a:solidFill>
                <a:latin typeface="Arial"/>
                <a:ea typeface="+mj-ea"/>
                <a:cs typeface="+mj-cs"/>
              </a:rPr>
            </a:br>
            <a:endParaRPr lang="ru-RU" sz="2000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225" y="1672828"/>
            <a:ext cx="4016375" cy="3012281"/>
          </a:xfrm>
        </p:spPr>
      </p:pic>
    </p:spTree>
    <p:extLst>
      <p:ext uri="{BB962C8B-B14F-4D97-AF65-F5344CB8AC3E}">
        <p14:creationId xmlns:p14="http://schemas.microsoft.com/office/powerpoint/2010/main" val="250070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476673"/>
            <a:ext cx="8568952" cy="936104"/>
          </a:xfrm>
        </p:spPr>
        <p:txBody>
          <a:bodyPr/>
          <a:lstStyle/>
          <a:p>
            <a:pPr marL="0" indent="0">
              <a:buNone/>
            </a:pPr>
            <a:r>
              <a:rPr lang="ru-RU" b="0" dirty="0" err="1">
                <a:solidFill>
                  <a:srgbClr val="C00000"/>
                </a:solidFill>
                <a:latin typeface="Arial"/>
              </a:rPr>
              <a:t>Полифункциональность</a:t>
            </a:r>
            <a:r>
              <a:rPr lang="ru-RU" b="0" dirty="0">
                <a:solidFill>
                  <a:srgbClr val="C00000"/>
                </a:solidFill>
                <a:latin typeface="Arial"/>
              </a:rPr>
              <a:t> материалов предполагает: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772816"/>
            <a:ext cx="4016375" cy="3012281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395536" y="1916832"/>
            <a:ext cx="3964724" cy="4176464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33333"/>
                </a:solidFill>
                <a:latin typeface="Arial"/>
              </a:rPr>
              <a:t>Возможность разнообразного использования различных составляющих предметной среды (детская мебель, маты, мягкие модули, ширмы и т. д.)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33333"/>
                </a:solidFill>
                <a:latin typeface="Arial"/>
              </a:rPr>
              <a:t>Наличие не обладающих жёстко закреплённым способом употребления полифункциональных предметов (в т. ч. природные материалы, предметы-заместители)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6848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201</TotalTime>
  <Words>532</Words>
  <Application>Microsoft Office PowerPoint</Application>
  <PresentationFormat>Экран (4:3)</PresentationFormat>
  <Paragraphs>63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«Предметно-пространственная развивающая среда в группе в соответствии с ФГОС»</vt:lpstr>
      <vt:lpstr>Организация развивающей предметно-пространственной среды в свете требований ФГОС:</vt:lpstr>
      <vt:lpstr>РПП среда в младшем дошкольном возрасте:</vt:lpstr>
      <vt:lpstr>РПП среда в среднем дошкольном возрасте:   Организация жизни и воспитание детей пятого года жизни направлены на дальнейшее развитие умения понимать окружающих людей, проявлять к ним доброжелательное отношение, стремиться к общению и взаимодействию. Предметно-развивающая среда группы организуется с учётом возможностей для детей играть и заниматься отдельными подгруппами. Пособия и игрушки располагаются так, чтобы не мешать их свободному перемещению. Необходимо предусмотреть место для временного уединения дошкольника, где он может подумать, помечтать. </vt:lpstr>
      <vt:lpstr>РПП среда в старшем дошкольном возрасте: В старшем дошкольном возрасте происходит интенсивное развитие интеллектуальной, нравственно-волевой и эмоциональной сфер личности. Переход в старшую группу связан с изменением психологической позиции детей: они впервые начинают ощущать себя старшими среди других детей в детском саду. Воспитатель помогает дошкольникам понять это новое положение. Предметно-развивающая среда организуется так, чтобы каждый ребёнок имел возможность заниматься любимым делом. Размещение оборудования по секторам позволяет детям объединиться подгруппами по общим интересам (конструирование, рисование, ручной труд, театрально-игровая деятельность, экспериментирование). Обязательными в оборудовании являются материалы, активизирующие познавательную деятельность, развивающие игры, технические устройства и игрушки и т. д. Широко используются материалы, побуждающие детей к освоению грамоты. </vt:lpstr>
      <vt:lpstr>Основные составляющие при проектировании предметно-пространственной развивающей среды в группе:  ПРОСТРАНСТВО ВРЕМЯ ПРЕДМЕТНОЕ ОКРУЖЕНИЕ  Такое проектирование среды показывает её влияние на развитие ребёнка. Проектирование среды с использованием таких составляющих позволяет представить все особенности жизнедеятельности ребёнка в среде. Успешность влияния развивающей среды на ребёнка обусловлена её активностью в этой среде. Вся организация педагогического процесса предполагает свободу передвижения ребёнка. В среде необходимо выделить следующие зоны для разного вида активности: - рабочая; - активная; - спокойная  </vt:lpstr>
      <vt:lpstr>Развивающая предметно-пространственная среда должна быть:</vt:lpstr>
      <vt:lpstr>Насыщенность среды предполагает:       Насыщенность среды предполагает: </vt:lpstr>
      <vt:lpstr>Полифункциональность материалов предполагает:</vt:lpstr>
      <vt:lpstr>Трансформируемость пространства обеспечивает возможность изменений РПП среды в зависимости:</vt:lpstr>
      <vt:lpstr>Вариативность среды предполагает:</vt:lpstr>
      <vt:lpstr>Доступность среды предполагает:</vt:lpstr>
      <vt:lpstr>Безопасность среды:</vt:lpstr>
      <vt:lpstr> Примерные центры, которые должны быть   созданы в группе по образовательным областям в свете требований ФГОС</vt:lpstr>
      <vt:lpstr>Социально-коммуникативное развитие:</vt:lpstr>
      <vt:lpstr>Познавательное развитие:</vt:lpstr>
      <vt:lpstr>Речевое развитие:</vt:lpstr>
      <vt:lpstr>Художественно-эстетическое развитие включает:</vt:lpstr>
      <vt:lpstr>Физическое развитие:</vt:lpstr>
      <vt:lpstr>Главной задачей воспитания дошкольников являются создание у детей чувства эмоционального комфорта и психологической защищённости. В детском саду ребёнку важно чувствовать себя любимым и неповторимым. Поэтому, важным является и среда, в которой проходит воспитательный процесс.                                         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«Предметно-пространственная развивающая среда в группе в соответствии с ФГОС»</dc:title>
  <dc:creator>Windows User</dc:creator>
  <cp:lastModifiedBy>Windows User</cp:lastModifiedBy>
  <cp:revision>18</cp:revision>
  <dcterms:created xsi:type="dcterms:W3CDTF">2015-10-27T08:04:47Z</dcterms:created>
  <dcterms:modified xsi:type="dcterms:W3CDTF">2015-10-28T15:08:11Z</dcterms:modified>
</cp:coreProperties>
</file>