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301" r:id="rId2"/>
    <p:sldId id="292" r:id="rId3"/>
    <p:sldId id="293" r:id="rId4"/>
    <p:sldId id="262" r:id="rId5"/>
    <p:sldId id="294" r:id="rId6"/>
    <p:sldId id="295" r:id="rId7"/>
    <p:sldId id="268" r:id="rId8"/>
    <p:sldId id="273" r:id="rId9"/>
    <p:sldId id="271" r:id="rId10"/>
    <p:sldId id="265" r:id="rId11"/>
    <p:sldId id="256" r:id="rId12"/>
    <p:sldId id="278" r:id="rId13"/>
    <p:sldId id="280" r:id="rId14"/>
    <p:sldId id="257" r:id="rId15"/>
    <p:sldId id="281" r:id="rId16"/>
    <p:sldId id="259" r:id="rId17"/>
    <p:sldId id="289" r:id="rId18"/>
    <p:sldId id="290" r:id="rId19"/>
    <p:sldId id="284" r:id="rId20"/>
    <p:sldId id="285" r:id="rId21"/>
    <p:sldId id="286" r:id="rId22"/>
    <p:sldId id="288" r:id="rId23"/>
    <p:sldId id="291" r:id="rId24"/>
    <p:sldId id="296" r:id="rId25"/>
    <p:sldId id="297" r:id="rId26"/>
    <p:sldId id="298" r:id="rId27"/>
    <p:sldId id="300" r:id="rId28"/>
    <p:sldId id="302" r:id="rId29"/>
    <p:sldId id="299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807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8074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6D5E8-1E48-4DC0-9124-054AEE0FDF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B63FD-45F2-49F7-9E2C-B2D9E1FE7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EF3E6-0A90-441B-AFD9-1CB19320D5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838200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06CF21D-9EB6-49FE-8EFD-8C7B895C1C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0697B-CC3A-4C85-87E0-9D1397B180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6D585-4614-4497-95A8-FA32A3A83B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E1798-3A4E-4673-BEAD-FC4763766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7E97F-C09D-4CBF-85F6-79D9275836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11FBC-8F28-4CD3-8999-7288FDD9B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775E3-26D3-4431-AC5E-EE64479434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BE04F-9A12-424B-A134-3CF80FC8E9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BD4BF-890D-4F1D-AB39-25BCD8355D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87043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44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45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46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47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48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49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50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70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70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70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0558CF1B-23A6-4CC1-9CB8-2318038E01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7054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7055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5" r:id="rId1"/>
    <p:sldLayoutId id="2147483763" r:id="rId2"/>
    <p:sldLayoutId id="2147483762" r:id="rId3"/>
    <p:sldLayoutId id="2147483761" r:id="rId4"/>
    <p:sldLayoutId id="2147483760" r:id="rId5"/>
    <p:sldLayoutId id="2147483759" r:id="rId6"/>
    <p:sldLayoutId id="2147483758" r:id="rId7"/>
    <p:sldLayoutId id="2147483757" r:id="rId8"/>
    <p:sldLayoutId id="2147483756" r:id="rId9"/>
    <p:sldLayoutId id="2147483755" r:id="rId10"/>
    <p:sldLayoutId id="2147483754" r:id="rId11"/>
    <p:sldLayoutId id="214748376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457200" y="692150"/>
            <a:ext cx="8385175" cy="4249738"/>
          </a:xfrm>
          <a:noFill/>
          <a:ln/>
        </p:spPr>
        <p:txBody>
          <a:bodyPr/>
          <a:lstStyle/>
          <a:p>
            <a:r>
              <a:rPr lang="ru-RU" sz="3200" smtClean="0">
                <a:effectLst/>
              </a:rPr>
              <a:t>«Рисование татарского орнамента как средство развития речи и мелкой моторики у детей старшего дошкольного возраста».</a:t>
            </a:r>
            <a:br>
              <a:rPr lang="ru-RU" sz="3200" smtClean="0">
                <a:effectLst/>
              </a:rPr>
            </a:br>
            <a:r>
              <a:rPr lang="ru-RU" sz="3200" smtClean="0">
                <a:effectLst/>
              </a:rPr>
              <a:t/>
            </a:r>
            <a:br>
              <a:rPr lang="ru-RU" sz="3200" smtClean="0">
                <a:effectLst/>
              </a:rPr>
            </a:br>
            <a:r>
              <a:rPr lang="ru-RU" sz="3200" smtClean="0">
                <a:effectLst/>
              </a:rPr>
              <a:t>Автор: Белова О.В., воспитатель </a:t>
            </a:r>
            <a:br>
              <a:rPr lang="ru-RU" sz="3200" smtClean="0">
                <a:effectLst/>
              </a:rPr>
            </a:br>
            <a:r>
              <a:rPr lang="ru-RU" sz="3200" smtClean="0">
                <a:effectLst/>
              </a:rPr>
              <a:t> </a:t>
            </a:r>
            <a:r>
              <a:rPr lang="en-US" sz="3200" smtClean="0">
                <a:effectLst/>
              </a:rPr>
              <a:t>I</a:t>
            </a:r>
            <a:r>
              <a:rPr lang="ru-RU" sz="3200" smtClean="0">
                <a:effectLst/>
              </a:rPr>
              <a:t> квалификационной категории      МАДОУ № 317</a:t>
            </a:r>
            <a:br>
              <a:rPr lang="ru-RU" sz="3200" smtClean="0">
                <a:effectLst/>
              </a:rPr>
            </a:br>
            <a:endParaRPr lang="ru-RU" sz="3200" smtClean="0">
              <a:effectLst/>
            </a:endParaRPr>
          </a:p>
        </p:txBody>
      </p:sp>
      <p:pic>
        <p:nvPicPr>
          <p:cNvPr id="49156" name="Picture 12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5013325"/>
            <a:ext cx="8280400" cy="14287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428625"/>
            <a:ext cx="40005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25" y="571500"/>
            <a:ext cx="35718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88" y="3286125"/>
            <a:ext cx="342900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4"/>
          <p:cNvSpPr>
            <a:spLocks noChangeArrowheads="1"/>
          </p:cNvSpPr>
          <p:nvPr/>
        </p:nvSpPr>
        <p:spPr bwMode="auto">
          <a:xfrm>
            <a:off x="684213" y="404813"/>
            <a:ext cx="67802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chemeClr val="folHlink"/>
                </a:solidFill>
                <a:latin typeface="Times New Roman" pitchFamily="18" charset="0"/>
              </a:rPr>
              <a:t>       Геометрический    орнамент.</a:t>
            </a:r>
          </a:p>
        </p:txBody>
      </p:sp>
      <p:pic>
        <p:nvPicPr>
          <p:cNvPr id="1331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1412875"/>
            <a:ext cx="2303462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484313"/>
            <a:ext cx="2303462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3141663"/>
            <a:ext cx="374332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476250"/>
            <a:ext cx="3281362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476250"/>
            <a:ext cx="3490912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33375"/>
            <a:ext cx="3186113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260350"/>
            <a:ext cx="331152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2420938"/>
            <a:ext cx="3313113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357188"/>
            <a:ext cx="2998787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4850" y="260350"/>
            <a:ext cx="2790825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88" y="3286125"/>
            <a:ext cx="3214687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571500"/>
            <a:ext cx="4343400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0" y="2357438"/>
            <a:ext cx="4262438" cy="387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8"/>
          <p:cNvSpPr>
            <a:spLocks noChangeArrowheads="1"/>
          </p:cNvSpPr>
          <p:nvPr/>
        </p:nvSpPr>
        <p:spPr bwMode="auto">
          <a:xfrm>
            <a:off x="539750" y="404813"/>
            <a:ext cx="82089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chemeClr val="folHlink"/>
                </a:solidFill>
                <a:latin typeface="Times New Roman" pitchFamily="18" charset="0"/>
              </a:rPr>
              <a:t>     </a:t>
            </a:r>
            <a:r>
              <a:rPr lang="ru-RU" sz="4000">
                <a:solidFill>
                  <a:schemeClr val="folHlink"/>
                </a:solidFill>
                <a:latin typeface="Times New Roman" pitchFamily="18" charset="0"/>
              </a:rPr>
              <a:t>Зооморфный  </a:t>
            </a:r>
          </a:p>
          <a:p>
            <a:r>
              <a:rPr lang="ru-RU" sz="4000">
                <a:solidFill>
                  <a:schemeClr val="folHlink"/>
                </a:solidFill>
                <a:latin typeface="Times New Roman" pitchFamily="18" charset="0"/>
              </a:rPr>
              <a:t>      орнамент.</a:t>
            </a: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205038"/>
            <a:ext cx="3455987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476250"/>
            <a:ext cx="28797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500438"/>
            <a:ext cx="3671887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85750"/>
            <a:ext cx="4643437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857500"/>
            <a:ext cx="428625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981075"/>
            <a:ext cx="7488238" cy="484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476250"/>
            <a:ext cx="5327650" cy="304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3789363"/>
            <a:ext cx="5329238" cy="279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err="1" smtClean="0"/>
              <a:t>Фуад</a:t>
            </a:r>
            <a:r>
              <a:rPr lang="ru-RU" sz="2800" dirty="0" smtClean="0"/>
              <a:t> </a:t>
            </a:r>
            <a:r>
              <a:rPr lang="ru-RU" sz="2800" dirty="0" err="1" smtClean="0"/>
              <a:t>Хасанович</a:t>
            </a:r>
            <a:r>
              <a:rPr lang="ru-RU" sz="2800" dirty="0" smtClean="0"/>
              <a:t> </a:t>
            </a:r>
            <a:r>
              <a:rPr lang="ru-RU" sz="2800" dirty="0" err="1" smtClean="0"/>
              <a:t>Валеев</a:t>
            </a:r>
            <a:r>
              <a:rPr lang="ru-RU" sz="2800" dirty="0" smtClean="0"/>
              <a:t>-  основоположник татарского искусствоведения.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4286250"/>
            <a:ext cx="8007350" cy="22145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Являясь первым в Поволжье доктором искусствоведения, создал свою классификацию татарского народного орнамента</a:t>
            </a:r>
          </a:p>
        </p:txBody>
      </p:sp>
      <p:pic>
        <p:nvPicPr>
          <p:cNvPr id="4101" name="Picture 5" descr="Валеев Фуад Хасанович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700213"/>
            <a:ext cx="3671888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3573463"/>
            <a:ext cx="4824412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4176712" cy="290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404813"/>
            <a:ext cx="4105275" cy="284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549275"/>
            <a:ext cx="5472113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981075"/>
            <a:ext cx="3889375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981075"/>
            <a:ext cx="3606800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196975"/>
            <a:ext cx="8316913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11283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Использование татарского орнамента в детском саду по возрастам: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1357313"/>
            <a:ext cx="8274050" cy="4929187"/>
          </a:xfrm>
        </p:spPr>
        <p:txBody>
          <a:bodyPr/>
          <a:lstStyle/>
          <a:p>
            <a:pPr eaLnBrk="1" hangingPunct="1"/>
            <a:r>
              <a:rPr lang="ru-RU" sz="2800" smtClean="0"/>
              <a:t>младшая группа- применяется окаймляющий принцип на геометрических формах, используются такие элементы как ромашка, листики;</a:t>
            </a:r>
          </a:p>
          <a:p>
            <a:pPr eaLnBrk="1" hangingPunct="1"/>
            <a:r>
              <a:rPr lang="ru-RU" sz="2800" smtClean="0"/>
              <a:t>средняя группа- используются три элемента орнамента- тюльпан, лист, колокольчик; для росписи берутся салфетка, полотенце, блюдо, коврик, также узоры на геометрических формах;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928688"/>
            <a:ext cx="8007350" cy="5357812"/>
          </a:xfrm>
        </p:spPr>
        <p:txBody>
          <a:bodyPr/>
          <a:lstStyle/>
          <a:p>
            <a:pPr eaLnBrk="1" hangingPunct="1"/>
            <a:r>
              <a:rPr lang="ru-RU" sz="2800" smtClean="0"/>
              <a:t>старшая группа-используются пять элементов- тюльпан,лист,колокольчик;</a:t>
            </a:r>
          </a:p>
          <a:p>
            <a:pPr eaLnBrk="1" hangingPunct="1"/>
            <a:r>
              <a:rPr lang="ru-RU" sz="2800" smtClean="0"/>
              <a:t>гвоздика,трилистник; для росписи-силуэты платья,пиалы,кувшин,фартук,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   геометрические формы;усложнение-элемент вложен в элемент;</a:t>
            </a:r>
          </a:p>
          <a:p>
            <a:pPr eaLnBrk="1" hangingPunct="1"/>
            <a:r>
              <a:rPr lang="ru-RU" sz="2800" smtClean="0"/>
              <a:t>подготовительная группа-используются семь элементов- тюльпан,лист,колокольчик;</a:t>
            </a:r>
          </a:p>
          <a:p>
            <a:pPr eaLnBrk="1" hangingPunct="1"/>
            <a:r>
              <a:rPr lang="ru-RU" sz="2800" smtClean="0"/>
              <a:t>гвоздика,трилистник, пион,шиповник.Дети украшают-силуэты платья,пиалы ,кувшин, фартук,геометрические формы.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34820" name="Picture 2" descr="2-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50" y="285750"/>
            <a:ext cx="7858125" cy="621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5844" name="Picture 2" descr="1-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63" y="285750"/>
            <a:ext cx="7358062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5" name="Rectangle 5"/>
          <p:cNvSpPr>
            <a:spLocks noGrp="1" noRot="1" noChangeArrowheads="1"/>
          </p:cNvSpPr>
          <p:nvPr>
            <p:ph type="title" sz="quarter"/>
          </p:nvPr>
        </p:nvSpPr>
        <p:spPr>
          <a:noFill/>
          <a:ln/>
        </p:spPr>
        <p:txBody>
          <a:bodyPr/>
          <a:lstStyle/>
          <a:p>
            <a:r>
              <a:rPr lang="ru-RU" sz="3200" smtClean="0">
                <a:effectLst/>
              </a:rPr>
              <a:t>Рисование татарского орнамента.</a:t>
            </a:r>
          </a:p>
        </p:txBody>
      </p:sp>
      <p:pic>
        <p:nvPicPr>
          <p:cNvPr id="51204" name="Picture 4" descr="S1530005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455738" y="1905000"/>
            <a:ext cx="2692400" cy="2019300"/>
          </a:xfrm>
        </p:spPr>
      </p:pic>
      <p:pic>
        <p:nvPicPr>
          <p:cNvPr id="51209" name="Picture 9" descr="S1530006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535613" y="1905000"/>
            <a:ext cx="2692400" cy="2019300"/>
          </a:xfrm>
        </p:spPr>
      </p:pic>
      <p:pic>
        <p:nvPicPr>
          <p:cNvPr id="51211" name="Picture 11" descr="S1530007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1455738" y="4076700"/>
            <a:ext cx="2692400" cy="2019300"/>
          </a:xfrm>
        </p:spPr>
      </p:pic>
      <p:pic>
        <p:nvPicPr>
          <p:cNvPr id="51213" name="Picture 13" descr="S1530009"/>
          <p:cNvPicPr>
            <a:picLocks noChangeAspect="1" noChangeArrowheads="1"/>
          </p:cNvPicPr>
          <p:nvPr>
            <p:ph sz="quarter" idx="4"/>
          </p:nvPr>
        </p:nvPicPr>
        <p:blipFill>
          <a:blip r:embed="rId5" cstate="screen"/>
          <a:srcRect/>
          <a:stretch>
            <a:fillRect/>
          </a:stretch>
        </p:blipFill>
        <p:spPr>
          <a:xfrm>
            <a:off x="5535613" y="4076700"/>
            <a:ext cx="2692400" cy="2019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36868" name="Picture 2" descr="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3063" y="285750"/>
            <a:ext cx="6170612" cy="621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У татарского народа существует три вида орнамента: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905000"/>
            <a:ext cx="8007350" cy="38100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/>
              <a:t>1.  цветочно-растительный- им украшали </a:t>
            </a:r>
            <a:r>
              <a:rPr lang="ru-RU" sz="2400" dirty="0" err="1" smtClean="0"/>
              <a:t>занавески,покрывала,платья,обувь,фартуки</a:t>
            </a:r>
            <a:r>
              <a:rPr lang="ru-RU" sz="2400" dirty="0" smtClean="0"/>
              <a:t>,</a:t>
            </a:r>
          </a:p>
          <a:p>
            <a:pPr eaLnBrk="1" hangingPunct="1">
              <a:defRPr/>
            </a:pPr>
            <a:r>
              <a:rPr lang="ru-RU" sz="2400" dirty="0" smtClean="0"/>
              <a:t>молитвенные коврики,  головные уборы;</a:t>
            </a:r>
          </a:p>
          <a:p>
            <a:pPr eaLnBrk="1" hangingPunct="1">
              <a:defRPr/>
            </a:pPr>
            <a:r>
              <a:rPr lang="ru-RU" sz="2400" dirty="0" smtClean="0"/>
              <a:t>2.  геометрический- применяется в украшении ювелирных изделий, вышивках, используется в качестве украшения в мечетях;</a:t>
            </a:r>
          </a:p>
          <a:p>
            <a:pPr eaLnBrk="1" hangingPunct="1">
              <a:defRPr/>
            </a:pPr>
            <a:r>
              <a:rPr lang="ru-RU" sz="2400" dirty="0" smtClean="0"/>
              <a:t>3.  зооморфный- применяется в резьбе по дереву, изредка в вышивках и ювелирных изделиях.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ChangeArrowheads="1"/>
          </p:cNvSpPr>
          <p:nvPr/>
        </p:nvSpPr>
        <p:spPr bwMode="auto">
          <a:xfrm>
            <a:off x="1619250" y="500063"/>
            <a:ext cx="64436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chemeClr val="folHlink"/>
                </a:solidFill>
                <a:latin typeface="Times New Roman" pitchFamily="18" charset="0"/>
              </a:rPr>
              <a:t>  Растительно - цветочный </a:t>
            </a:r>
          </a:p>
          <a:p>
            <a:r>
              <a:rPr lang="ru-RU" sz="3600">
                <a:solidFill>
                  <a:schemeClr val="folHlink"/>
                </a:solidFill>
                <a:latin typeface="Times New Roman" pitchFamily="18" charset="0"/>
              </a:rPr>
              <a:t>                орнамент</a:t>
            </a:r>
          </a:p>
        </p:txBody>
      </p:sp>
      <p:pic>
        <p:nvPicPr>
          <p:cNvPr id="6147" name="Picture 10" descr="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43313" y="2071688"/>
            <a:ext cx="20002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11" descr="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3000" y="2071688"/>
            <a:ext cx="192881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12" descr="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57938" y="2071688"/>
            <a:ext cx="192881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7172" name="Picture 2" descr="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50" y="857250"/>
            <a:ext cx="2214563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3" descr="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57938" y="785813"/>
            <a:ext cx="2143125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4" descr="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29000" y="2071688"/>
            <a:ext cx="2643188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38"/>
            <a:ext cx="8385175" cy="15716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Для татарского орнамента характерно </a:t>
            </a:r>
            <a:r>
              <a:rPr lang="ru-RU" sz="2800" dirty="0" err="1" smtClean="0"/>
              <a:t>многоцветие</a:t>
            </a:r>
            <a:r>
              <a:rPr lang="ru-RU" sz="2800" dirty="0" smtClean="0"/>
              <a:t> (полихромия, иногда в одной работе насчитывается до 9 цветовых оттенков)</a:t>
            </a:r>
            <a:br>
              <a:rPr lang="ru-RU" sz="2800" dirty="0" smtClean="0"/>
            </a:br>
            <a:endParaRPr lang="ru-RU" sz="2800" dirty="0" smtClean="0"/>
          </a:p>
        </p:txBody>
      </p:sp>
      <p:pic>
        <p:nvPicPr>
          <p:cNvPr id="8195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429000" y="2428875"/>
            <a:ext cx="2643188" cy="3143250"/>
          </a:xfrm>
          <a:noFill/>
        </p:spPr>
      </p:pic>
      <p:pic>
        <p:nvPicPr>
          <p:cNvPr id="819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13" y="2000250"/>
            <a:ext cx="2428875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2214563"/>
            <a:ext cx="2786062" cy="366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25" y="3714750"/>
            <a:ext cx="2928938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714375"/>
            <a:ext cx="4956175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75" y="3071813"/>
            <a:ext cx="35718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500063"/>
            <a:ext cx="3786187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714375"/>
            <a:ext cx="4403725" cy="425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285750"/>
            <a:ext cx="3071813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357188"/>
            <a:ext cx="3792537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88" y="3571875"/>
            <a:ext cx="321468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280</TotalTime>
  <Words>220</Words>
  <Application>Microsoft Office PowerPoint</Application>
  <PresentationFormat>Экран (4:3)</PresentationFormat>
  <Paragraphs>23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Arial</vt:lpstr>
      <vt:lpstr>Arial Black</vt:lpstr>
      <vt:lpstr>Wingdings</vt:lpstr>
      <vt:lpstr>Calibri</vt:lpstr>
      <vt:lpstr>Times New Roman</vt:lpstr>
      <vt:lpstr>Трава</vt:lpstr>
      <vt:lpstr>«Рисование татарского орнамента как средство развития речи и мелкой моторики у детей старшего дошкольного возраста».  Автор: Белова О.В., воспитатель   I квалификационной категории      МАДОУ № 317 </vt:lpstr>
      <vt:lpstr>Фуад Хасанович Валеев-  основоположник татарского искусствоведения.</vt:lpstr>
      <vt:lpstr>У татарского народа существует три вида орнамента:</vt:lpstr>
      <vt:lpstr>Слайд 4</vt:lpstr>
      <vt:lpstr>Слайд 5</vt:lpstr>
      <vt:lpstr>Для татарского орнамента характерно многоцветие (полихромия, иногда в одной работе насчитывается до 9 цветовых оттенков)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Использование татарского орнамента в детском саду по возрастам:</vt:lpstr>
      <vt:lpstr>Слайд 25</vt:lpstr>
      <vt:lpstr>Слайд 26</vt:lpstr>
      <vt:lpstr>Слайд 27</vt:lpstr>
      <vt:lpstr>Рисование татарского орнамента.</vt:lpstr>
      <vt:lpstr>Слайд 29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Оля</cp:lastModifiedBy>
  <cp:revision>32</cp:revision>
  <dcterms:created xsi:type="dcterms:W3CDTF">2014-01-16T19:13:49Z</dcterms:created>
  <dcterms:modified xsi:type="dcterms:W3CDTF">2017-09-28T16:27:34Z</dcterms:modified>
</cp:coreProperties>
</file>