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1" d="100"/>
          <a:sy n="51" d="100"/>
        </p:scale>
        <p:origin x="-102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5F3DA9C-582D-4442-83C1-2CB4F48CAEC5}" type="datetimeFigureOut">
              <a:rPr lang="ru-RU" smtClean="0"/>
              <a:t>17.09.2017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A9C68EB-A54D-4AFB-AA73-D5AC96D5ED92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197698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9C68EB-A54D-4AFB-AA73-D5AC96D5ED92}" type="slidenum">
              <a:rPr lang="ru-RU" smtClean="0"/>
              <a:t>6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119787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17.09.2017</a:t>
            </a:fld>
            <a:endParaRPr lang="ru-RU" dirty="0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17.09.2017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17.09.2017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Объект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17.09.2017</a:t>
            </a:fld>
            <a:endParaRPr lang="ru-RU" dirty="0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17.09.2017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17.09.2017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17.09.2017</a:t>
            </a:fld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Объект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Объект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17.09.2017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17.09.2017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Объект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17.09.2017</a:t>
            </a:fld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17.09.2017</a:t>
            </a:fld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17.09.2017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9361" y="190237"/>
            <a:ext cx="8229600" cy="1219200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Теорема Пифагора.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868144" y="4764600"/>
            <a:ext cx="295232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i="1" dirty="0" smtClean="0"/>
              <a:t>Подготовил кадет 82-го взвода Ежов Алексей</a:t>
            </a:r>
          </a:p>
        </p:txBody>
      </p:sp>
      <p:sp>
        <p:nvSpPr>
          <p:cNvPr id="6" name="AutoShape 2" descr="https://fs3.ppt4web.ru/images/132073/186978/640/img2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7" name="AutoShape 4" descr="https://fs3.ppt4web.ru/images/132073/186978/640/img20.jp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8" name="AutoShape 6" descr="https://fs3.ppt4web.ru/images/132073/186978/640/img20.jpg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pic>
        <p:nvPicPr>
          <p:cNvPr id="1031" name="Picture 7" descr="C:\Users\GIGA\Desktop\img2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775" y="1916832"/>
            <a:ext cx="4676379" cy="35072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769427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61795" y="270952"/>
            <a:ext cx="6804248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solidFill>
                  <a:srgbClr val="7030A0"/>
                </a:solidFill>
              </a:rPr>
              <a:t>Ещё можно также назвать эту теорему «Пифагоровы штаны»</a:t>
            </a:r>
            <a:r>
              <a:rPr lang="en-US" sz="2400" b="1" i="1" dirty="0" smtClean="0">
                <a:solidFill>
                  <a:srgbClr val="7030A0"/>
                </a:solidFill>
              </a:rPr>
              <a:t>,</a:t>
            </a:r>
            <a:r>
              <a:rPr lang="ru-RU" sz="2400" b="1" i="1" dirty="0" smtClean="0">
                <a:solidFill>
                  <a:srgbClr val="7030A0"/>
                </a:solidFill>
              </a:rPr>
              <a:t> как собственно некоторые и делают.</a:t>
            </a:r>
            <a:br>
              <a:rPr lang="ru-RU" sz="2400" b="1" i="1" dirty="0" smtClean="0">
                <a:solidFill>
                  <a:srgbClr val="7030A0"/>
                </a:solidFill>
              </a:rPr>
            </a:br>
            <a:r>
              <a:rPr lang="ru-RU" sz="2400" b="1" i="1" dirty="0" smtClean="0">
                <a:solidFill>
                  <a:srgbClr val="7030A0"/>
                </a:solidFill>
              </a:rPr>
              <a:t>А почему – да потому</a:t>
            </a:r>
            <a:r>
              <a:rPr lang="en-US" sz="2400" b="1" i="1" dirty="0" smtClean="0">
                <a:solidFill>
                  <a:srgbClr val="7030A0"/>
                </a:solidFill>
              </a:rPr>
              <a:t>,</a:t>
            </a:r>
            <a:r>
              <a:rPr lang="ru-RU" sz="2400" b="1" i="1" dirty="0" smtClean="0">
                <a:solidFill>
                  <a:srgbClr val="7030A0"/>
                </a:solidFill>
              </a:rPr>
              <a:t> что в одном из доказательств теоремы фигуры уж слишком похожи на штаны – убедитесь сами.</a:t>
            </a:r>
            <a:endParaRPr lang="ru-RU" sz="2400" b="1" i="1" dirty="0">
              <a:solidFill>
                <a:srgbClr val="7030A0"/>
              </a:solidFill>
            </a:endParaRPr>
          </a:p>
        </p:txBody>
      </p:sp>
      <p:pic>
        <p:nvPicPr>
          <p:cNvPr id="3074" name="Picture 2" descr="C:\Users\GIGA\Desktop\img2 (1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2924944"/>
            <a:ext cx="4794052" cy="35955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756859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GIGA\Desktop\img3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548680"/>
            <a:ext cx="8208912" cy="51580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788640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11960" y="517524"/>
            <a:ext cx="331236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/>
              <a:t>Пифагор </a:t>
            </a:r>
            <a:r>
              <a:rPr lang="ru-RU" sz="2000" b="1" dirty="0" smtClean="0"/>
              <a:t>Самосский – древнегреческий философ</a:t>
            </a:r>
            <a:r>
              <a:rPr lang="en-US" sz="2000" b="1" dirty="0" smtClean="0"/>
              <a:t>,</a:t>
            </a:r>
            <a:r>
              <a:rPr lang="ru-RU" sz="2000" b="1" dirty="0" smtClean="0"/>
              <a:t> математик и мистик.</a:t>
            </a:r>
          </a:p>
          <a:p>
            <a:endParaRPr lang="ru-RU" sz="2000" b="1" dirty="0"/>
          </a:p>
        </p:txBody>
      </p:sp>
      <p:sp>
        <p:nvSpPr>
          <p:cNvPr id="3" name="AutoShape 2" descr="Kapitolinischer Pythagoras.jpg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pic>
        <p:nvPicPr>
          <p:cNvPr id="2051" name="Picture 3" descr="C:\Users\GIGA\Desktop\Kapitolinischer_Pythagora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517524"/>
            <a:ext cx="2736304" cy="36484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211960" y="1700808"/>
            <a:ext cx="374441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Одним из его достижений можно считать доказательство теоремы Пифагора.</a:t>
            </a:r>
            <a:endParaRPr lang="ru-RU" sz="2000" b="1" dirty="0"/>
          </a:p>
        </p:txBody>
      </p:sp>
      <p:pic>
        <p:nvPicPr>
          <p:cNvPr id="2052" name="Picture 4" descr="C:\Users\GIGA\Desktop\dlina-kosoura-rasschityvaetsya-po-teoreme-pifagora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36595" y="3068960"/>
            <a:ext cx="4495146" cy="33363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645147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1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365388" y="548678"/>
            <a:ext cx="422283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FF00"/>
                </a:solidFill>
              </a:rPr>
              <a:t>Что же это за зверь такой – теорема Пифагора – и с чем её едят?</a:t>
            </a:r>
            <a:endParaRPr lang="ru-RU" sz="2400" b="1" dirty="0">
              <a:solidFill>
                <a:srgbClr val="FFFF00"/>
              </a:solidFill>
            </a:endParaRPr>
          </a:p>
        </p:txBody>
      </p:sp>
      <p:sp>
        <p:nvSpPr>
          <p:cNvPr id="3" name="Прямоугольный треугольник 2"/>
          <p:cNvSpPr/>
          <p:nvPr/>
        </p:nvSpPr>
        <p:spPr>
          <a:xfrm>
            <a:off x="1653848" y="2061727"/>
            <a:ext cx="2520280" cy="3024336"/>
          </a:xfrm>
          <a:prstGeom prst="rtTriangle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 flipH="1">
            <a:off x="3039098" y="3280628"/>
            <a:ext cx="6175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/>
              <a:t>с</a:t>
            </a:r>
            <a:endParaRPr lang="ru-RU" sz="3200" b="1" i="1" dirty="0"/>
          </a:p>
        </p:txBody>
      </p:sp>
      <p:sp>
        <p:nvSpPr>
          <p:cNvPr id="5" name="TextBox 4"/>
          <p:cNvSpPr txBox="1"/>
          <p:nvPr/>
        </p:nvSpPr>
        <p:spPr>
          <a:xfrm>
            <a:off x="1012877" y="3280627"/>
            <a:ext cx="6480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i="1" dirty="0"/>
              <a:t>a</a:t>
            </a:r>
            <a:endParaRPr lang="ru-RU" sz="3200" b="1" i="1" dirty="0"/>
          </a:p>
        </p:txBody>
      </p:sp>
      <p:sp>
        <p:nvSpPr>
          <p:cNvPr id="6" name="TextBox 5"/>
          <p:cNvSpPr txBox="1"/>
          <p:nvPr/>
        </p:nvSpPr>
        <p:spPr>
          <a:xfrm>
            <a:off x="2143517" y="5229200"/>
            <a:ext cx="88483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i="1" dirty="0" smtClean="0"/>
              <a:t>b</a:t>
            </a:r>
            <a:endParaRPr lang="ru-RU" sz="3200" b="1" i="1" dirty="0"/>
          </a:p>
        </p:txBody>
      </p:sp>
      <p:pic>
        <p:nvPicPr>
          <p:cNvPr id="3074" name="Picture 2" descr="C:\Users\GIGA\Desktop\1862149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1844824"/>
            <a:ext cx="3982156" cy="3240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232605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95736" y="692696"/>
            <a:ext cx="5184576" cy="16575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i="1" dirty="0" smtClean="0"/>
              <a:t>Теорема Пифагора - </a:t>
            </a:r>
            <a:r>
              <a:rPr lang="ru-RU" sz="2000" i="1" dirty="0"/>
              <a:t>одна из основополагающих теорем </a:t>
            </a:r>
            <a:r>
              <a:rPr lang="ru-RU" sz="2000" i="1" dirty="0" smtClean="0"/>
              <a:t>евклидовой геометрии, устанавливающая: сумма </a:t>
            </a:r>
            <a:r>
              <a:rPr lang="ru-RU" sz="2000" i="1" dirty="0"/>
              <a:t>квадратов </a:t>
            </a:r>
            <a:r>
              <a:rPr lang="ru-RU" sz="2000" i="1" dirty="0" smtClean="0"/>
              <a:t>д</a:t>
            </a:r>
            <a:r>
              <a:rPr lang="ru-RU" sz="2000" i="1" dirty="0"/>
              <a:t>л</a:t>
            </a:r>
            <a:r>
              <a:rPr lang="ru-RU" sz="2000" i="1" dirty="0" smtClean="0"/>
              <a:t>ин</a:t>
            </a:r>
            <a:r>
              <a:rPr lang="ru-RU" sz="2000" i="1" dirty="0"/>
              <a:t> </a:t>
            </a:r>
            <a:r>
              <a:rPr lang="ru-RU" sz="2000" i="1" dirty="0" smtClean="0"/>
              <a:t>катетов</a:t>
            </a:r>
            <a:r>
              <a:rPr lang="ru-RU" sz="2000" i="1" dirty="0"/>
              <a:t> равна квадрату длины </a:t>
            </a:r>
            <a:r>
              <a:rPr lang="ru-RU" sz="2000" i="1" dirty="0" smtClean="0"/>
              <a:t>гипотенузы</a:t>
            </a:r>
            <a:endParaRPr lang="ru-RU" sz="2000" i="1" dirty="0"/>
          </a:p>
        </p:txBody>
      </p:sp>
      <p:sp>
        <p:nvSpPr>
          <p:cNvPr id="3" name="Прямоугольный треугольник 2"/>
          <p:cNvSpPr/>
          <p:nvPr/>
        </p:nvSpPr>
        <p:spPr>
          <a:xfrm>
            <a:off x="1763688" y="2852936"/>
            <a:ext cx="2016224" cy="2448272"/>
          </a:xfrm>
          <a:prstGeom prst="rtTriangle">
            <a:avLst/>
          </a:prstGeom>
          <a:solidFill>
            <a:srgbClr val="FFFF00"/>
          </a:solidFill>
          <a:ln>
            <a:solidFill>
              <a:schemeClr val="bg2"/>
            </a:solidFill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2915816" y="3643332"/>
            <a:ext cx="5760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/>
              <a:t>с</a:t>
            </a:r>
            <a:endParaRPr lang="ru-RU" sz="3200" b="1" i="1" dirty="0"/>
          </a:p>
        </p:txBody>
      </p:sp>
      <p:sp>
        <p:nvSpPr>
          <p:cNvPr id="6" name="TextBox 5"/>
          <p:cNvSpPr txBox="1"/>
          <p:nvPr/>
        </p:nvSpPr>
        <p:spPr>
          <a:xfrm>
            <a:off x="1187624" y="3717032"/>
            <a:ext cx="5760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i="1" dirty="0" smtClean="0"/>
              <a:t>a</a:t>
            </a:r>
            <a:endParaRPr lang="ru-RU" sz="3200" b="1" i="1" dirty="0"/>
          </a:p>
        </p:txBody>
      </p:sp>
      <p:sp>
        <p:nvSpPr>
          <p:cNvPr id="7" name="TextBox 6"/>
          <p:cNvSpPr txBox="1"/>
          <p:nvPr/>
        </p:nvSpPr>
        <p:spPr>
          <a:xfrm>
            <a:off x="2411760" y="5517232"/>
            <a:ext cx="7200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i="1" dirty="0"/>
              <a:t>b</a:t>
            </a:r>
            <a:endParaRPr lang="ru-RU" sz="3200" b="1" i="1" dirty="0"/>
          </a:p>
        </p:txBody>
      </p:sp>
      <p:sp>
        <p:nvSpPr>
          <p:cNvPr id="8" name="TextBox 7"/>
          <p:cNvSpPr txBox="1"/>
          <p:nvPr/>
        </p:nvSpPr>
        <p:spPr>
          <a:xfrm>
            <a:off x="3131840" y="2780928"/>
            <a:ext cx="4032448" cy="923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3200" b="1" i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3995936" y="3450771"/>
                <a:ext cx="2605072" cy="59593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3200" b="1" i="1" smtClean="0">
                              <a:solidFill>
                                <a:schemeClr val="tx2">
                                  <a:lumMod val="10000"/>
                                </a:schemeClr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3200" b="1" i="1" smtClean="0">
                              <a:solidFill>
                                <a:schemeClr val="tx2">
                                  <a:lumMod val="10000"/>
                                </a:schemeClr>
                              </a:solidFill>
                              <a:latin typeface="Cambria Math"/>
                            </a:rPr>
                            <m:t>𝒂</m:t>
                          </m:r>
                        </m:e>
                        <m:sup>
                          <m:r>
                            <a:rPr lang="en-US" sz="3200" b="1" i="1" smtClean="0">
                              <a:solidFill>
                                <a:schemeClr val="tx2">
                                  <a:lumMod val="10000"/>
                                </a:schemeClr>
                              </a:solidFill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en-US" sz="3200" b="1" i="1" smtClean="0">
                          <a:solidFill>
                            <a:schemeClr val="tx2">
                              <a:lumMod val="10000"/>
                            </a:schemeClr>
                          </a:solidFill>
                          <a:latin typeface="Cambria Math"/>
                        </a:rPr>
                        <m:t>+</m:t>
                      </m:r>
                      <m:sSup>
                        <m:sSupPr>
                          <m:ctrlPr>
                            <a:rPr lang="en-US" sz="3200" b="1" i="1" smtClean="0">
                              <a:solidFill>
                                <a:schemeClr val="tx2">
                                  <a:lumMod val="10000"/>
                                </a:schemeClr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3200" b="1" i="1" smtClean="0">
                              <a:solidFill>
                                <a:schemeClr val="tx2">
                                  <a:lumMod val="10000"/>
                                </a:schemeClr>
                              </a:solidFill>
                              <a:latin typeface="Cambria Math"/>
                            </a:rPr>
                            <m:t>𝒃</m:t>
                          </m:r>
                        </m:e>
                        <m:sup>
                          <m:r>
                            <a:rPr lang="en-US" sz="3200" b="1" i="1" smtClean="0">
                              <a:solidFill>
                                <a:schemeClr val="tx2">
                                  <a:lumMod val="10000"/>
                                </a:schemeClr>
                              </a:solidFill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en-US" sz="3200" b="1" i="1" smtClean="0">
                          <a:solidFill>
                            <a:schemeClr val="tx2">
                              <a:lumMod val="10000"/>
                            </a:schemeClr>
                          </a:solidFill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en-US" sz="3200" b="1" i="1" smtClean="0">
                              <a:solidFill>
                                <a:schemeClr val="tx2">
                                  <a:lumMod val="10000"/>
                                </a:schemeClr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3200" b="1" i="1" smtClean="0">
                              <a:solidFill>
                                <a:schemeClr val="tx2">
                                  <a:lumMod val="10000"/>
                                </a:schemeClr>
                              </a:solidFill>
                              <a:latin typeface="Cambria Math"/>
                            </a:rPr>
                            <m:t>𝒄</m:t>
                          </m:r>
                        </m:e>
                        <m:sup>
                          <m:r>
                            <a:rPr lang="en-US" sz="3200" b="1" i="1" smtClean="0">
                              <a:solidFill>
                                <a:schemeClr val="tx2">
                                  <a:lumMod val="10000"/>
                                </a:schemeClr>
                              </a:solidFill>
                              <a:latin typeface="Cambria Math"/>
                            </a:rPr>
                            <m:t>𝟐</m:t>
                          </m:r>
                        </m:sup>
                      </m:sSup>
                    </m:oMath>
                  </m:oMathPara>
                </a14:m>
                <a:endParaRPr lang="ru-RU" b="1" dirty="0">
                  <a:solidFill>
                    <a:schemeClr val="tx2">
                      <a:lumMod val="1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95936" y="3450771"/>
                <a:ext cx="2605072" cy="595932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TextBox 9"/>
          <p:cNvSpPr txBox="1"/>
          <p:nvPr/>
        </p:nvSpPr>
        <p:spPr>
          <a:xfrm>
            <a:off x="4283968" y="4077072"/>
            <a:ext cx="2160240" cy="652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b="1" dirty="0">
              <a:solidFill>
                <a:schemeClr val="tx2">
                  <a:lumMod val="10000"/>
                </a:schemeClr>
              </a:solidFill>
            </a:endParaRPr>
          </a:p>
          <a:p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Прямоугольник 10"/>
              <p:cNvSpPr/>
              <p:nvPr/>
            </p:nvSpPr>
            <p:spPr>
              <a:xfrm>
                <a:off x="4005127" y="4228107"/>
                <a:ext cx="2609881" cy="5959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3200" b="1" i="1" smtClean="0">
                              <a:solidFill>
                                <a:schemeClr val="tx2">
                                  <a:lumMod val="10000"/>
                                </a:schemeClr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3200" b="1" i="1">
                              <a:solidFill>
                                <a:schemeClr val="tx2">
                                  <a:lumMod val="10000"/>
                                </a:schemeClr>
                              </a:solidFill>
                              <a:latin typeface="Cambria Math"/>
                            </a:rPr>
                            <m:t>𝒄</m:t>
                          </m:r>
                        </m:e>
                        <m:sup>
                          <m:r>
                            <a:rPr lang="en-US" sz="3200" b="1" i="1">
                              <a:solidFill>
                                <a:schemeClr val="tx2">
                                  <a:lumMod val="10000"/>
                                </a:schemeClr>
                              </a:solidFill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en-US" sz="3200" b="1" i="1" smtClean="0">
                          <a:solidFill>
                            <a:schemeClr val="tx2">
                              <a:lumMod val="10000"/>
                            </a:schemeClr>
                          </a:solidFill>
                          <a:latin typeface="Cambria Math"/>
                          <a:ea typeface="Cambria Math"/>
                        </a:rPr>
                        <m:t>=</m:t>
                      </m:r>
                      <m:sSup>
                        <m:sSupPr>
                          <m:ctrlPr>
                            <a:rPr lang="en-US" sz="3200" b="1" i="1" smtClean="0">
                              <a:solidFill>
                                <a:schemeClr val="tx2">
                                  <a:lumMod val="10000"/>
                                </a:schemeClr>
                              </a:solidFill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en-US" sz="3200" b="1" i="1" smtClean="0">
                              <a:solidFill>
                                <a:schemeClr val="tx2">
                                  <a:lumMod val="10000"/>
                                </a:schemeClr>
                              </a:solidFill>
                              <a:latin typeface="Cambria Math"/>
                              <a:ea typeface="Cambria Math"/>
                            </a:rPr>
                            <m:t>𝒂</m:t>
                          </m:r>
                        </m:e>
                        <m:sup>
                          <m:r>
                            <a:rPr lang="en-US" sz="3200" b="1" i="1" smtClean="0">
                              <a:solidFill>
                                <a:schemeClr val="tx2">
                                  <a:lumMod val="10000"/>
                                </a:schemeClr>
                              </a:solidFill>
                              <a:latin typeface="Cambria Math"/>
                              <a:ea typeface="Cambria Math"/>
                            </a:rPr>
                            <m:t>𝟐</m:t>
                          </m:r>
                        </m:sup>
                      </m:sSup>
                      <m:r>
                        <a:rPr lang="en-US" sz="3200" b="1" i="1" smtClean="0">
                          <a:solidFill>
                            <a:schemeClr val="tx2">
                              <a:lumMod val="10000"/>
                            </a:schemeClr>
                          </a:solidFill>
                          <a:latin typeface="Cambria Math"/>
                          <a:ea typeface="Cambria Math"/>
                        </a:rPr>
                        <m:t>+</m:t>
                      </m:r>
                      <m:sSup>
                        <m:sSupPr>
                          <m:ctrlPr>
                            <a:rPr lang="en-US" sz="3200" b="1" i="1" smtClean="0">
                              <a:solidFill>
                                <a:schemeClr val="tx2">
                                  <a:lumMod val="10000"/>
                                </a:schemeClr>
                              </a:solidFill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en-US" sz="3200" b="1" i="1" smtClean="0">
                              <a:solidFill>
                                <a:schemeClr val="tx2">
                                  <a:lumMod val="10000"/>
                                </a:schemeClr>
                              </a:solidFill>
                              <a:latin typeface="Cambria Math"/>
                              <a:ea typeface="Cambria Math"/>
                            </a:rPr>
                            <m:t>𝒃</m:t>
                          </m:r>
                        </m:e>
                        <m:sup>
                          <m:r>
                            <a:rPr lang="en-US" sz="3200" b="1" i="1" smtClean="0">
                              <a:solidFill>
                                <a:schemeClr val="tx2">
                                  <a:lumMod val="10000"/>
                                </a:schemeClr>
                              </a:solidFill>
                              <a:latin typeface="Cambria Math"/>
                              <a:ea typeface="Cambria Math"/>
                            </a:rPr>
                            <m:t>𝟐</m:t>
                          </m:r>
                        </m:sup>
                      </m:sSup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11" name="Прямоугольник 1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05127" y="4228107"/>
                <a:ext cx="2609881" cy="595932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1663608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/>
      <p:bldP spid="6" grpId="0"/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80032" y="332656"/>
            <a:ext cx="3975943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/>
              <a:t>Одновременно существует и теорема</a:t>
            </a:r>
            <a:r>
              <a:rPr lang="en-US" sz="2800" b="1" i="1" dirty="0" smtClean="0"/>
              <a:t>, </a:t>
            </a:r>
            <a:r>
              <a:rPr lang="ru-RU" sz="2800" b="1" i="1" dirty="0" smtClean="0"/>
              <a:t>обратная теореме Пифагора. </a:t>
            </a:r>
            <a:endParaRPr lang="ru-RU" sz="2800" b="1" i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3851920" y="2148538"/>
                <a:ext cx="2303579" cy="53296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2800" b="1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2800" b="1" i="0" smtClean="0">
                              <a:latin typeface="Cambria Math"/>
                            </a:rPr>
                            <m:t>𝐚</m:t>
                          </m:r>
                        </m:e>
                        <m:sup>
                          <m:r>
                            <a:rPr lang="en-US" sz="2800" b="1" i="0" smtClean="0"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en-US" sz="2800" b="1" i="0" smtClean="0">
                          <a:latin typeface="Cambria Math"/>
                        </a:rPr>
                        <m:t>+</m:t>
                      </m:r>
                      <m:sSup>
                        <m:sSupPr>
                          <m:ctrlPr>
                            <a:rPr lang="en-US" sz="2800" b="1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2800" b="1" i="0" smtClean="0">
                              <a:latin typeface="Cambria Math"/>
                            </a:rPr>
                            <m:t>𝐛</m:t>
                          </m:r>
                        </m:e>
                        <m:sup>
                          <m:r>
                            <a:rPr lang="en-US" sz="2800" b="1" i="0" smtClean="0"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en-US" sz="2800" b="1" i="0" smtClean="0"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en-US" sz="2800" b="1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2800" b="1" i="0" smtClean="0">
                              <a:latin typeface="Cambria Math"/>
                            </a:rPr>
                            <m:t>𝐜</m:t>
                          </m:r>
                        </m:e>
                        <m:sup>
                          <m:r>
                            <a:rPr lang="en-US" sz="2800" b="1" i="0" smtClean="0">
                              <a:latin typeface="Cambria Math"/>
                            </a:rPr>
                            <m:t>𝟐</m:t>
                          </m:r>
                        </m:sup>
                      </m:sSup>
                    </m:oMath>
                  </m:oMathPara>
                </a14:m>
                <a:endParaRPr lang="ru-RU" sz="2800" b="1" dirty="0"/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51920" y="2148538"/>
                <a:ext cx="2303579" cy="532966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Стрелка вправо 3"/>
          <p:cNvSpPr/>
          <p:nvPr/>
        </p:nvSpPr>
        <p:spPr>
          <a:xfrm>
            <a:off x="6155499" y="2277861"/>
            <a:ext cx="468052" cy="27432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Равнобедренный треугольник 4"/>
          <p:cNvSpPr/>
          <p:nvPr/>
        </p:nvSpPr>
        <p:spPr>
          <a:xfrm>
            <a:off x="6623551" y="2112792"/>
            <a:ext cx="504056" cy="439389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7127605" y="2193986"/>
            <a:ext cx="20163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прямоугольный</a:t>
            </a:r>
            <a:endParaRPr lang="ru-RU" b="1" dirty="0"/>
          </a:p>
        </p:txBody>
      </p:sp>
      <p:pic>
        <p:nvPicPr>
          <p:cNvPr id="1027" name="Picture 3" descr="C:\Users\GIGA\Desktop\slide_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992" y="2681504"/>
            <a:ext cx="4934406" cy="36998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835343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 tmFilter="0, 0; .2, .5; .8, .5; 1, 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500" autoRev="1" fill="hold"/>
                                        <p:tgtEl>
                                          <p:spTgt spid="102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15616" y="417442"/>
            <a:ext cx="691276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/>
              <a:t>Как же доказывается теорема Пифагора? А очень просто!</a:t>
            </a:r>
            <a:endParaRPr lang="ru-RU" sz="2400" b="1" i="1" dirty="0"/>
          </a:p>
        </p:txBody>
      </p:sp>
      <p:sp>
        <p:nvSpPr>
          <p:cNvPr id="4" name="Прямоугольный треугольник 3"/>
          <p:cNvSpPr/>
          <p:nvPr/>
        </p:nvSpPr>
        <p:spPr>
          <a:xfrm>
            <a:off x="1115616" y="1700808"/>
            <a:ext cx="1800200" cy="1944216"/>
          </a:xfrm>
          <a:prstGeom prst="rtTriangle">
            <a:avLst/>
          </a:prstGeom>
          <a:solidFill>
            <a:srgbClr val="FF00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755576" y="3645024"/>
            <a:ext cx="3600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C</a:t>
            </a:r>
            <a:endParaRPr lang="ru-RU" sz="32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683568" y="1248439"/>
            <a:ext cx="4320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A</a:t>
            </a:r>
            <a:endParaRPr lang="ru-RU" sz="32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2915816" y="3645024"/>
            <a:ext cx="3600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B</a:t>
            </a:r>
            <a:endParaRPr lang="ru-RU" sz="32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3419872" y="1412776"/>
            <a:ext cx="22322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Дано: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9" name="Равнобедренный треугольник 8"/>
          <p:cNvSpPr/>
          <p:nvPr/>
        </p:nvSpPr>
        <p:spPr>
          <a:xfrm>
            <a:off x="3419872" y="1891053"/>
            <a:ext cx="360040" cy="323166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3779912" y="1891053"/>
            <a:ext cx="15841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ABC</a:t>
            </a:r>
            <a:endParaRPr lang="ru-RU" sz="2400" b="1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1115616" y="3356992"/>
            <a:ext cx="288032" cy="28803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5" name="TextBox 14"/>
          <p:cNvSpPr txBox="1"/>
          <p:nvPr/>
        </p:nvSpPr>
        <p:spPr>
          <a:xfrm>
            <a:off x="3419872" y="2492896"/>
            <a:ext cx="21602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∠</a:t>
            </a:r>
            <a:r>
              <a:rPr lang="en-US" sz="2800" b="1" dirty="0" smtClean="0"/>
              <a:t>C = 90</a:t>
            </a:r>
            <a:r>
              <a:rPr lang="ru-RU" sz="2800" dirty="0"/>
              <a:t>°</a:t>
            </a:r>
            <a:endParaRPr lang="ru-RU" sz="2800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1871700" y="3707983"/>
            <a:ext cx="2880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i="1" dirty="0" smtClean="0">
                <a:solidFill>
                  <a:schemeClr val="bg1"/>
                </a:solidFill>
              </a:rPr>
              <a:t>a</a:t>
            </a:r>
            <a:endParaRPr lang="ru-RU" sz="2800" b="1" i="1" dirty="0">
              <a:solidFill>
                <a:schemeClr val="bg1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83568" y="2614328"/>
            <a:ext cx="3600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i="1" dirty="0" smtClean="0">
                <a:solidFill>
                  <a:schemeClr val="bg1"/>
                </a:solidFill>
              </a:rPr>
              <a:t>b</a:t>
            </a:r>
            <a:endParaRPr lang="ru-RU" sz="3200" b="1" i="1" dirty="0">
              <a:solidFill>
                <a:schemeClr val="bg1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159732" y="2380528"/>
            <a:ext cx="3240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i="1" dirty="0">
                <a:solidFill>
                  <a:schemeClr val="bg1"/>
                </a:solidFill>
              </a:rPr>
              <a:t>c</a:t>
            </a:r>
            <a:endParaRPr lang="ru-RU" sz="3200" b="1" i="1" dirty="0">
              <a:solidFill>
                <a:schemeClr val="bg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599892" y="3199103"/>
            <a:ext cx="32763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i="1" dirty="0" smtClean="0">
                <a:solidFill>
                  <a:schemeClr val="bg1"/>
                </a:solidFill>
              </a:rPr>
              <a:t>a,b - </a:t>
            </a:r>
            <a:r>
              <a:rPr lang="ru-RU" sz="2800" b="1" i="1" dirty="0" smtClean="0"/>
              <a:t>катеты</a:t>
            </a:r>
            <a:r>
              <a:rPr lang="en-US" sz="2800" b="1" i="1" dirty="0" smtClean="0">
                <a:solidFill>
                  <a:schemeClr val="bg1"/>
                </a:solidFill>
              </a:rPr>
              <a:t> </a:t>
            </a:r>
            <a:endParaRPr lang="ru-RU" sz="2800" b="1" i="1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599892" y="3783878"/>
            <a:ext cx="34923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>
                <a:solidFill>
                  <a:schemeClr val="bg1"/>
                </a:solidFill>
              </a:rPr>
              <a:t>с</a:t>
            </a:r>
            <a:r>
              <a:rPr lang="ru-RU" sz="3200" b="1" i="1" dirty="0" smtClean="0">
                <a:solidFill>
                  <a:schemeClr val="bg1"/>
                </a:solidFill>
              </a:rPr>
              <a:t> - </a:t>
            </a:r>
            <a:r>
              <a:rPr lang="ru-RU" sz="3200" b="1" i="1" dirty="0" smtClean="0"/>
              <a:t>гипотенуза</a:t>
            </a:r>
            <a:r>
              <a:rPr lang="ru-RU" sz="3200" b="1" i="1" dirty="0" smtClean="0">
                <a:solidFill>
                  <a:schemeClr val="bg1"/>
                </a:solidFill>
              </a:rPr>
              <a:t> </a:t>
            </a:r>
            <a:endParaRPr lang="ru-RU" sz="3200" b="1" i="1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/>
              <p:cNvSpPr txBox="1"/>
              <p:nvPr/>
            </p:nvSpPr>
            <p:spPr>
              <a:xfrm>
                <a:off x="3707904" y="4509120"/>
                <a:ext cx="3600400" cy="10883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3200" b="1" i="1" dirty="0" smtClean="0"/>
                  <a:t>Доказать: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3200" b="1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3200" b="1" i="1" smtClean="0">
                              <a:latin typeface="Cambria Math"/>
                            </a:rPr>
                            <m:t>𝒂</m:t>
                          </m:r>
                        </m:e>
                        <m:sup>
                          <m:r>
                            <a:rPr lang="en-US" sz="3200" b="1" i="1" smtClean="0"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en-US" sz="3200" b="1" i="1" smtClean="0">
                          <a:latin typeface="Cambria Math"/>
                        </a:rPr>
                        <m:t>+</m:t>
                      </m:r>
                      <m:sSup>
                        <m:sSupPr>
                          <m:ctrlPr>
                            <a:rPr lang="en-US" sz="3200" b="1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3200" b="1" i="1" smtClean="0">
                              <a:latin typeface="Cambria Math"/>
                            </a:rPr>
                            <m:t>𝒃</m:t>
                          </m:r>
                        </m:e>
                        <m:sup>
                          <m:r>
                            <a:rPr lang="en-US" sz="3200" b="1" i="1" smtClean="0"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en-US" sz="3200" b="1" i="1" smtClean="0"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en-US" sz="3200" b="1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3200" b="1" i="1" smtClean="0">
                              <a:latin typeface="Cambria Math"/>
                            </a:rPr>
                            <m:t>𝒄</m:t>
                          </m:r>
                        </m:e>
                        <m:sup>
                          <m:r>
                            <a:rPr lang="en-US" sz="3200" b="1" i="1" smtClean="0">
                              <a:latin typeface="Cambria Math"/>
                            </a:rPr>
                            <m:t>𝟐</m:t>
                          </m:r>
                        </m:sup>
                      </m:sSup>
                    </m:oMath>
                  </m:oMathPara>
                </a14:m>
                <a:endParaRPr lang="ru-RU" b="1" i="1" dirty="0"/>
              </a:p>
            </p:txBody>
          </p:sp>
        </mc:Choice>
        <mc:Fallback xmlns="">
          <p:sp>
            <p:nvSpPr>
              <p:cNvPr id="13" name="TextBox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07904" y="4509120"/>
                <a:ext cx="3600400" cy="1088375"/>
              </a:xfrm>
              <a:prstGeom prst="rect">
                <a:avLst/>
              </a:prstGeom>
              <a:blipFill rotWithShape="1">
                <a:blip r:embed="rId3"/>
                <a:stretch>
                  <a:fillRect l="-4230" t="-730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2587049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  <p:bldP spid="6" grpId="0"/>
      <p:bldP spid="7" grpId="0"/>
      <p:bldP spid="11" grpId="0" animBg="1"/>
      <p:bldP spid="16" grpId="0"/>
      <p:bldP spid="17" grpId="0"/>
      <p:bldP spid="1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508104" y="476672"/>
            <a:ext cx="3528392" cy="2000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Существует несколько способов</a:t>
            </a:r>
            <a:r>
              <a:rPr lang="en-US" sz="2400" b="1" dirty="0" smtClean="0"/>
              <a:t>, </a:t>
            </a:r>
            <a:r>
              <a:rPr lang="ru-RU" sz="2400" b="1" dirty="0" smtClean="0"/>
              <a:t>но я покажу один – через </a:t>
            </a:r>
            <a:r>
              <a:rPr lang="ru-RU" sz="2400" b="1" dirty="0" err="1"/>
              <a:t>равнодополняемость</a:t>
            </a:r>
            <a:endParaRPr lang="ru-RU" sz="2400" b="1" dirty="0"/>
          </a:p>
          <a:p>
            <a:endParaRPr lang="ru-RU" sz="28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2915816" y="194834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Доказательство</a:t>
            </a:r>
            <a:endParaRPr lang="ru-RU" sz="2400" dirty="0"/>
          </a:p>
        </p:txBody>
      </p:sp>
      <p:sp>
        <p:nvSpPr>
          <p:cNvPr id="4" name="TextBox 3"/>
          <p:cNvSpPr txBox="1"/>
          <p:nvPr/>
        </p:nvSpPr>
        <p:spPr>
          <a:xfrm>
            <a:off x="366480" y="534457"/>
            <a:ext cx="380062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Построим ещё 3        равных данному </a:t>
            </a:r>
            <a:endParaRPr lang="ru-RU" sz="2000" b="1" dirty="0"/>
          </a:p>
        </p:txBody>
      </p:sp>
      <p:sp>
        <p:nvSpPr>
          <p:cNvPr id="5" name="Прямоугольный треугольник 4"/>
          <p:cNvSpPr/>
          <p:nvPr/>
        </p:nvSpPr>
        <p:spPr>
          <a:xfrm>
            <a:off x="2474912" y="565234"/>
            <a:ext cx="396044" cy="323166"/>
          </a:xfrm>
          <a:prstGeom prst="rtTriangl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814333" y="1531220"/>
            <a:ext cx="2880320" cy="244827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ый треугольник 8"/>
          <p:cNvSpPr/>
          <p:nvPr/>
        </p:nvSpPr>
        <p:spPr>
          <a:xfrm rot="16200000">
            <a:off x="2588327" y="2880286"/>
            <a:ext cx="1280946" cy="928735"/>
          </a:xfrm>
          <a:prstGeom prst="rtTriangle">
            <a:avLst/>
          </a:prstGeom>
          <a:solidFill>
            <a:srgbClr val="FF00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7" name="TextBox 16"/>
          <p:cNvSpPr txBox="1"/>
          <p:nvPr/>
        </p:nvSpPr>
        <p:spPr>
          <a:xfrm>
            <a:off x="1032926" y="3890646"/>
            <a:ext cx="266869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b                  a</a:t>
            </a:r>
            <a:endParaRPr lang="ru-RU" sz="2800" b="1" dirty="0"/>
          </a:p>
        </p:txBody>
      </p:sp>
      <p:sp>
        <p:nvSpPr>
          <p:cNvPr id="18" name="TextBox 17"/>
          <p:cNvSpPr txBox="1"/>
          <p:nvPr/>
        </p:nvSpPr>
        <p:spPr>
          <a:xfrm>
            <a:off x="326435" y="1594311"/>
            <a:ext cx="4320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b</a:t>
            </a:r>
            <a:endParaRPr lang="ru-RU" sz="2800" b="1" dirty="0"/>
          </a:p>
        </p:txBody>
      </p:sp>
      <p:sp>
        <p:nvSpPr>
          <p:cNvPr id="19" name="TextBox 18"/>
          <p:cNvSpPr txBox="1"/>
          <p:nvPr/>
        </p:nvSpPr>
        <p:spPr>
          <a:xfrm>
            <a:off x="402839" y="3367426"/>
            <a:ext cx="3556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/>
              <a:t>a</a:t>
            </a:r>
            <a:endParaRPr lang="ru-RU" sz="2800" b="1" dirty="0"/>
          </a:p>
        </p:txBody>
      </p:sp>
      <p:sp>
        <p:nvSpPr>
          <p:cNvPr id="20" name="TextBox 19"/>
          <p:cNvSpPr txBox="1"/>
          <p:nvPr/>
        </p:nvSpPr>
        <p:spPr>
          <a:xfrm>
            <a:off x="949758" y="1103844"/>
            <a:ext cx="260108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a                    b</a:t>
            </a:r>
            <a:endParaRPr lang="ru-RU" sz="2800" b="1" dirty="0"/>
          </a:p>
        </p:txBody>
      </p:sp>
      <p:sp>
        <p:nvSpPr>
          <p:cNvPr id="21" name="TextBox 20"/>
          <p:cNvSpPr txBox="1"/>
          <p:nvPr/>
        </p:nvSpPr>
        <p:spPr>
          <a:xfrm>
            <a:off x="3915073" y="1875580"/>
            <a:ext cx="5040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a</a:t>
            </a:r>
            <a:endParaRPr lang="ru-RU" sz="2800" b="1" dirty="0"/>
          </a:p>
        </p:txBody>
      </p:sp>
      <p:sp>
        <p:nvSpPr>
          <p:cNvPr id="22" name="TextBox 21"/>
          <p:cNvSpPr txBox="1"/>
          <p:nvPr/>
        </p:nvSpPr>
        <p:spPr>
          <a:xfrm>
            <a:off x="3988300" y="3115392"/>
            <a:ext cx="2880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b</a:t>
            </a:r>
            <a:endParaRPr lang="ru-RU" sz="28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/>
              <p:cNvSpPr txBox="1"/>
              <p:nvPr/>
            </p:nvSpPr>
            <p:spPr>
              <a:xfrm>
                <a:off x="841007" y="4279133"/>
                <a:ext cx="2115681" cy="4700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b="1" i="1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S = (</a:t>
                </a:r>
                <a:r>
                  <a:rPr lang="en-US" sz="2400" b="1" i="1" dirty="0" err="1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a+</a:t>
                </a:r>
                <a:r>
                  <a:rPr lang="en-US" sz="2400" b="1" i="1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b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b="1" i="1" smtClean="0">
                            <a:latin typeface="Cambria Math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)</m:t>
                        </m:r>
                      </m:e>
                      <m:sup>
                        <m:r>
                          <a:rPr lang="en-US" sz="24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𝟐</m:t>
                        </m:r>
                      </m:sup>
                    </m:sSup>
                  </m:oMath>
                </a14:m>
                <a:endParaRPr lang="ru-RU" sz="2800" b="1" i="1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23" name="TextBox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1007" y="4279133"/>
                <a:ext cx="2115681" cy="470000"/>
              </a:xfrm>
              <a:prstGeom prst="rect">
                <a:avLst/>
              </a:prstGeom>
              <a:blipFill rotWithShape="1">
                <a:blip r:embed="rId2"/>
                <a:stretch>
                  <a:fillRect l="-4611" t="-9091" b="-2857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/>
              <p:cNvSpPr txBox="1"/>
              <p:nvPr/>
            </p:nvSpPr>
            <p:spPr>
              <a:xfrm>
                <a:off x="815112" y="4586083"/>
                <a:ext cx="3057097" cy="62408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b="1" i="1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S =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b="1" i="1" smtClean="0">
                            <a:latin typeface="Cambria Math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𝒄</m:t>
                        </m:r>
                      </m:e>
                      <m:sup>
                        <m:r>
                          <a:rPr lang="en-US" sz="24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𝟐</m:t>
                        </m:r>
                      </m:sup>
                    </m:sSup>
                  </m:oMath>
                </a14:m>
                <a:r>
                  <a:rPr lang="en-US" sz="2400" b="1" i="1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+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b="1" i="1">
                            <a:latin typeface="Cambria Math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sz="24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𝟐</m:t>
                        </m:r>
                      </m:den>
                    </m:f>
                    <m:r>
                      <a:rPr lang="en-US" sz="24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𝒂𝒃</m:t>
                    </m:r>
                    <m:r>
                      <a:rPr lang="en-US" sz="24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  <m:r>
                      <a:rPr lang="en-US" sz="24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𝟒</m:t>
                    </m:r>
                  </m:oMath>
                </a14:m>
                <a:endParaRPr lang="ru-RU" sz="2400" b="1" i="1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24" name="TextBox 2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5112" y="4586083"/>
                <a:ext cx="3057097" cy="624082"/>
              </a:xfrm>
              <a:prstGeom prst="rect">
                <a:avLst/>
              </a:prstGeom>
              <a:blipFill rotWithShape="1">
                <a:blip r:embed="rId3"/>
                <a:stretch>
                  <a:fillRect l="-3194" b="-6796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/>
              <p:cNvSpPr txBox="1"/>
              <p:nvPr/>
            </p:nvSpPr>
            <p:spPr>
              <a:xfrm>
                <a:off x="758484" y="5085183"/>
                <a:ext cx="3264602" cy="90108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p>
                      <m:sSupPr>
                        <m:ctrlPr>
                          <a:rPr lang="en-US" sz="2400" b="1" i="1" smtClean="0">
                            <a:latin typeface="Cambria Math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𝒄</m:t>
                        </m:r>
                      </m:e>
                      <m:sup>
                        <m:r>
                          <a:rPr lang="en-US" sz="24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𝟐</m:t>
                        </m:r>
                      </m:sup>
                    </m:sSup>
                  </m:oMath>
                </a14:m>
                <a:r>
                  <a:rPr lang="en-US" sz="2400" b="1" i="1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+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b="1" i="1">
                            <a:latin typeface="Cambria Math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sz="24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𝟐</m:t>
                        </m:r>
                      </m:den>
                    </m:f>
                    <m:r>
                      <a:rPr lang="en-US" sz="2400" b="1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𝒂𝒃</m:t>
                    </m:r>
                    <m:r>
                      <a:rPr lang="en-US" sz="2400" b="1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  <m:r>
                      <a:rPr lang="en-US" sz="2400" b="1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𝟒</m:t>
                    </m:r>
                  </m:oMath>
                </a14:m>
                <a:r>
                  <a:rPr lang="en-US" sz="2400" b="1" i="1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= (</a:t>
                </a:r>
                <a:r>
                  <a:rPr lang="en-US" sz="2400" b="1" i="1" dirty="0" err="1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a+b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b="1" i="1">
                            <a:latin typeface="Cambria Math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)</m:t>
                        </m:r>
                      </m:e>
                      <m:sup>
                        <m:r>
                          <a:rPr lang="en-US" sz="24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𝟐</m:t>
                        </m:r>
                      </m:sup>
                    </m:sSup>
                  </m:oMath>
                </a14:m>
                <a:endParaRPr lang="ru-RU" sz="2000" b="1" i="1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endParaRPr lang="ru-RU" dirty="0"/>
              </a:p>
            </p:txBody>
          </p:sp>
        </mc:Choice>
        <mc:Fallback xmlns="">
          <p:sp>
            <p:nvSpPr>
              <p:cNvPr id="25" name="TextBox 2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8484" y="5085183"/>
                <a:ext cx="3264602" cy="901081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Box 26"/>
              <p:cNvSpPr txBox="1"/>
              <p:nvPr/>
            </p:nvSpPr>
            <p:spPr>
              <a:xfrm>
                <a:off x="805542" y="5661248"/>
                <a:ext cx="3879743" cy="4700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2400" b="1" i="1" smtClean="0">
                              <a:latin typeface="Cambria Math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𝟐</m:t>
                          </m:r>
                          <m:r>
                            <a:rPr lang="en-US" sz="24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𝒂𝒃</m:t>
                          </m:r>
                          <m:r>
                            <m:rPr>
                              <m:nor/>
                            </m:rPr>
                            <a:rPr lang="en-US" sz="24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</m:t>
                          </m:r>
                          <m:r>
                            <m:rPr>
                              <m:nor/>
                            </m:rPr>
                            <a:rPr lang="en-US" sz="2400" b="1" i="1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  <m:sSup>
                            <m:sSupPr>
                              <m:ctrlPr>
                                <a:rPr lang="en-US" sz="2400" b="1" i="1">
                                  <a:latin typeface="Cambria Math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b="1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𝒄</m:t>
                              </m:r>
                            </m:e>
                            <m:sup>
                              <m:r>
                                <a:rPr lang="en-US" sz="2400" b="1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𝟐</m:t>
                              </m:r>
                            </m:sup>
                          </m:sSup>
                          <m:r>
                            <a:rPr lang="ru-RU" sz="2400" b="1" i="1" smtClean="0">
                              <a:latin typeface="Cambria Math"/>
                              <a:ea typeface="Cambria Math" panose="02040503050406030204" pitchFamily="18" charset="0"/>
                            </a:rPr>
                            <m:t>=</m:t>
                          </m:r>
                          <m:d>
                            <m:dPr>
                              <m:ctrlPr>
                                <a:rPr lang="en-US" sz="2400" b="1" i="1" smtClean="0">
                                  <a:latin typeface="Cambria Math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400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𝒂</m:t>
                              </m:r>
                              <m:r>
                                <a:rPr lang="en-US" sz="2400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+</m:t>
                              </m:r>
                              <m:r>
                                <a:rPr lang="en-US" sz="2400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𝒃</m:t>
                              </m:r>
                            </m:e>
                          </m:d>
                        </m:e>
                        <m:sup>
                          <m:r>
                            <a:rPr lang="en-US" sz="24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𝟐</m:t>
                          </m:r>
                        </m:sup>
                      </m:sSup>
                    </m:oMath>
                  </m:oMathPara>
                </a14:m>
                <a:endParaRPr lang="ru-RU" sz="2400" i="1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27" name="TextBox 2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5542" y="5661248"/>
                <a:ext cx="3879743" cy="470000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8" name="TextBox 27"/>
          <p:cNvSpPr txBox="1"/>
          <p:nvPr/>
        </p:nvSpPr>
        <p:spPr>
          <a:xfrm>
            <a:off x="1356591" y="2131523"/>
            <a:ext cx="173038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/>
              <a:t>c</a:t>
            </a:r>
            <a:r>
              <a:rPr lang="en-US" sz="2800" b="1" dirty="0" smtClean="0"/>
              <a:t>             </a:t>
            </a:r>
            <a:r>
              <a:rPr lang="en-US" sz="2800" b="1" dirty="0" err="1" smtClean="0"/>
              <a:t>c</a:t>
            </a:r>
            <a:endParaRPr lang="ru-RU" sz="2800" b="1" dirty="0"/>
          </a:p>
        </p:txBody>
      </p:sp>
      <p:sp>
        <p:nvSpPr>
          <p:cNvPr id="29" name="TextBox 28"/>
          <p:cNvSpPr txBox="1"/>
          <p:nvPr/>
        </p:nvSpPr>
        <p:spPr>
          <a:xfrm>
            <a:off x="1389197" y="2898127"/>
            <a:ext cx="17305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c                </a:t>
            </a:r>
            <a:r>
              <a:rPr lang="en-US" sz="2400" b="1" dirty="0" err="1" smtClean="0"/>
              <a:t>c</a:t>
            </a:r>
            <a:endParaRPr lang="ru-RU" sz="2400" b="1" dirty="0"/>
          </a:p>
        </p:txBody>
      </p:sp>
      <p:sp>
        <p:nvSpPr>
          <p:cNvPr id="26" name="Прямоугольный треугольник 25"/>
          <p:cNvSpPr/>
          <p:nvPr/>
        </p:nvSpPr>
        <p:spPr>
          <a:xfrm>
            <a:off x="814332" y="2851147"/>
            <a:ext cx="1939870" cy="1133980"/>
          </a:xfrm>
          <a:prstGeom prst="rtTriangle">
            <a:avLst/>
          </a:prstGeom>
          <a:solidFill>
            <a:srgbClr val="FF00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0" name="Прямоугольный треугольник 29"/>
          <p:cNvSpPr/>
          <p:nvPr/>
        </p:nvSpPr>
        <p:spPr>
          <a:xfrm rot="10800000">
            <a:off x="1835696" y="1531220"/>
            <a:ext cx="1857469" cy="1172960"/>
          </a:xfrm>
          <a:prstGeom prst="rtTriangle">
            <a:avLst/>
          </a:prstGeom>
          <a:solidFill>
            <a:srgbClr val="FF00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1" name="Прямоугольный треугольник 30"/>
          <p:cNvSpPr/>
          <p:nvPr/>
        </p:nvSpPr>
        <p:spPr>
          <a:xfrm rot="5400000">
            <a:off x="673136" y="1672417"/>
            <a:ext cx="1366908" cy="1084515"/>
          </a:xfrm>
          <a:prstGeom prst="rtTriangle">
            <a:avLst/>
          </a:prstGeom>
          <a:solidFill>
            <a:srgbClr val="FF00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138612" y="6022198"/>
                <a:ext cx="3291309" cy="4700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2400" b="1" i="1" smtClean="0">
                              <a:latin typeface="Cambria Math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𝒄</m:t>
                          </m:r>
                        </m:e>
                        <m:sup>
                          <m:r>
                            <a:rPr lang="en-US" sz="24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𝟐</m:t>
                          </m:r>
                        </m:sup>
                      </m:sSup>
                      <m:r>
                        <a:rPr lang="ru-RU" sz="24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sz="2400" b="1" i="1" smtClean="0">
                              <a:latin typeface="Cambria Math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𝒂</m:t>
                          </m:r>
                        </m:e>
                        <m:sup>
                          <m:r>
                            <a:rPr lang="en-US" sz="24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𝟐</m:t>
                          </m:r>
                        </m:sup>
                      </m:sSup>
                      <m:r>
                        <a:rPr lang="ru-RU" sz="24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en-US" sz="2400" b="1" i="1" smtClean="0">
                              <a:latin typeface="Cambria Math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𝒃</m:t>
                          </m:r>
                        </m:e>
                        <m:sup>
                          <m:r>
                            <a:rPr lang="en-US" sz="24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𝟐</m:t>
                          </m:r>
                        </m:sup>
                      </m:sSup>
                    </m:oMath>
                  </m:oMathPara>
                </a14:m>
                <a:endParaRPr lang="ru-RU" sz="2400" b="1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8612" y="6022198"/>
                <a:ext cx="3291309" cy="470000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TextBox 10"/>
          <p:cNvSpPr txBox="1"/>
          <p:nvPr/>
        </p:nvSpPr>
        <p:spPr>
          <a:xfrm>
            <a:off x="3119788" y="6307532"/>
            <a:ext cx="28171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/>
              <a:t>Теорема доказана</a:t>
            </a:r>
            <a:r>
              <a:rPr lang="ru-RU" b="1" dirty="0" smtClean="0"/>
              <a:t>.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28922161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9" dur="20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20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20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20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20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0" dur="2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2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2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2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2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26" grpId="0" animBg="1"/>
      <p:bldP spid="30" grpId="0" animBg="1"/>
      <p:bldP spid="31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951312" y="116632"/>
            <a:ext cx="6192688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Интересен тот факт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что теорема-то была известна ещё до открытия её Пифагором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он лишь нашёл её доказательство.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 descr="C:\Users\GIGA\Desktop\Chinese_pythagora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7924" y="3725063"/>
            <a:ext cx="4990965" cy="27218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79512" y="1928182"/>
            <a:ext cx="698477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chemeClr val="tx2">
                    <a:lumMod val="10000"/>
                  </a:schemeClr>
                </a:solidFill>
              </a:rPr>
              <a:t>На рисунке </a:t>
            </a:r>
            <a:r>
              <a:rPr lang="ru-RU" sz="2400" dirty="0">
                <a:solidFill>
                  <a:schemeClr val="tx2">
                    <a:lumMod val="10000"/>
                  </a:schemeClr>
                </a:solidFill>
              </a:rPr>
              <a:t>из книги </a:t>
            </a:r>
            <a:r>
              <a:rPr lang="ru-RU" sz="2400" dirty="0" smtClean="0">
                <a:solidFill>
                  <a:schemeClr val="tx2">
                    <a:lumMod val="10000"/>
                  </a:schemeClr>
                </a:solidFill>
              </a:rPr>
              <a:t>Чжоу </a:t>
            </a:r>
            <a:r>
              <a:rPr lang="ru-RU" sz="2400" dirty="0" err="1" smtClean="0">
                <a:solidFill>
                  <a:schemeClr val="tx2">
                    <a:lumMod val="10000"/>
                  </a:schemeClr>
                </a:solidFill>
              </a:rPr>
              <a:t>бу</a:t>
            </a:r>
            <a:r>
              <a:rPr lang="ru-RU" sz="2400" dirty="0" smtClean="0">
                <a:solidFill>
                  <a:schemeClr val="tx2">
                    <a:lumMod val="10000"/>
                  </a:schemeClr>
                </a:solidFill>
              </a:rPr>
              <a:t> </a:t>
            </a:r>
            <a:r>
              <a:rPr lang="ru-RU" sz="2400" dirty="0" err="1" smtClean="0">
                <a:solidFill>
                  <a:schemeClr val="tx2">
                    <a:lumMod val="10000"/>
                  </a:schemeClr>
                </a:solidFill>
              </a:rPr>
              <a:t>суань</a:t>
            </a:r>
            <a:r>
              <a:rPr lang="ru-RU" sz="2400" dirty="0" smtClean="0">
                <a:solidFill>
                  <a:schemeClr val="tx2">
                    <a:lumMod val="10000"/>
                  </a:schemeClr>
                </a:solidFill>
              </a:rPr>
              <a:t> </a:t>
            </a:r>
            <a:r>
              <a:rPr lang="ru-RU" sz="2400" dirty="0" err="1" smtClean="0">
                <a:solidFill>
                  <a:schemeClr val="tx2">
                    <a:lumMod val="10000"/>
                  </a:schemeClr>
                </a:solidFill>
              </a:rPr>
              <a:t>цзин</a:t>
            </a:r>
            <a:r>
              <a:rPr lang="ru-RU" sz="2400" dirty="0">
                <a:solidFill>
                  <a:schemeClr val="tx2">
                    <a:lumMod val="10000"/>
                  </a:schemeClr>
                </a:solidFill>
              </a:rPr>
              <a:t> приводится треугольник со сторонами 3, 4 и 5, притом изображение можно трактовать как графическое обоснование соотношения теоремы</a:t>
            </a:r>
          </a:p>
        </p:txBody>
      </p:sp>
    </p:spTree>
    <p:extLst>
      <p:ext uri="{BB962C8B-B14F-4D97-AF65-F5344CB8AC3E}">
        <p14:creationId xmlns:p14="http://schemas.microsoft.com/office/powerpoint/2010/main" val="35307489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GIGA\Desktop\img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1826433"/>
            <a:ext cx="5807968" cy="43559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748747" y="275164"/>
            <a:ext cx="688808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bg2">
                    <a:lumMod val="75000"/>
                  </a:schemeClr>
                </a:solidFill>
              </a:rPr>
              <a:t>На</a:t>
            </a:r>
            <a:r>
              <a:rPr lang="ru-RU" sz="3200" b="1" dirty="0" smtClean="0">
                <a:solidFill>
                  <a:srgbClr val="FF0000"/>
                </a:solidFill>
              </a:rPr>
              <a:t> </a:t>
            </a:r>
            <a:r>
              <a:rPr lang="ru-RU" sz="3200" b="1" dirty="0" smtClean="0">
                <a:solidFill>
                  <a:schemeClr val="bg2">
                    <a:lumMod val="75000"/>
                  </a:schemeClr>
                </a:solidFill>
              </a:rPr>
              <a:t>самом деле теорему легко запомнить с помощью стихотворения.</a:t>
            </a:r>
          </a:p>
        </p:txBody>
      </p:sp>
    </p:spTree>
    <p:extLst>
      <p:ext uri="{BB962C8B-B14F-4D97-AF65-F5344CB8AC3E}">
        <p14:creationId xmlns:p14="http://schemas.microsoft.com/office/powerpoint/2010/main" val="10124181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163</TotalTime>
  <Words>310</Words>
  <Application>Microsoft Office PowerPoint</Application>
  <PresentationFormat>Экран (4:3)</PresentationFormat>
  <Paragraphs>53</Paragraphs>
  <Slides>11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Бумажная</vt:lpstr>
      <vt:lpstr>Теорема Пифагора.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Теорема Пифагора.</dc:title>
  <dc:creator>GIGA</dc:creator>
  <cp:lastModifiedBy>GIGA</cp:lastModifiedBy>
  <cp:revision>25</cp:revision>
  <dcterms:created xsi:type="dcterms:W3CDTF">2017-09-16T17:59:53Z</dcterms:created>
  <dcterms:modified xsi:type="dcterms:W3CDTF">2017-09-17T13:01:34Z</dcterms:modified>
</cp:coreProperties>
</file>