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62" r:id="rId8"/>
    <p:sldId id="264" r:id="rId9"/>
    <p:sldId id="277" r:id="rId10"/>
    <p:sldId id="265" r:id="rId11"/>
    <p:sldId id="278" r:id="rId12"/>
    <p:sldId id="266" r:id="rId13"/>
    <p:sldId id="279" r:id="rId14"/>
    <p:sldId id="267" r:id="rId15"/>
    <p:sldId id="280" r:id="rId16"/>
    <p:sldId id="268" r:id="rId17"/>
    <p:sldId id="271" r:id="rId18"/>
    <p:sldId id="269" r:id="rId19"/>
    <p:sldId id="272" r:id="rId20"/>
    <p:sldId id="270" r:id="rId21"/>
    <p:sldId id="275" r:id="rId22"/>
    <p:sldId id="273" r:id="rId23"/>
    <p:sldId id="274" r:id="rId24"/>
    <p:sldId id="28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E3DC73E9-C4AE-49BD-9698-308CDB5C0825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FC1F097-3E61-4A64-8F9C-146F13519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D9454-84D7-4549-84BD-74F1BA18DBF1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D60C6-D06B-45B4-8B16-04127FC1E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4577-9456-4F6F-9EA0-5C48C448DF6D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B0A74-FB12-409B-8CF2-E2F28F8EB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FEDD-ECA5-4FD9-9912-12B3AB022D44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F47B-3167-469F-92FA-E13872229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318B-5E06-4B03-B191-4E1D7B63521A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29E67-6522-4BC5-8204-438AD0A26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F1BFD-ED1D-4CC8-984F-8D14341F7E73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26B0-5DF5-4965-BF03-AAE4DAA2C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D885B-B966-4B42-A960-5446DEC63F76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996A-53F7-4FC8-9CA1-BA285DB98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376F0-B42E-428D-9140-28B85F7A0A96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D128A-8B02-47F2-81C2-74009816A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11CA-17F9-4FCD-826F-A56E33B6642A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5F1E-4DB0-4C69-A095-765179C90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41E8D-A8C5-405F-8FF3-C190E3F20765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F277-FF53-443F-A635-3A45A6C7E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1EC0-ED5A-44B7-91A0-0BDCB9968B7F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D489-5EBC-4D67-87EF-2DEE9A1F8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BB3E4F29-1D3F-4146-90DB-3CD826D3B586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1DCA502A-B6CA-4063-9DE7-EA5C8D829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97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088" y="908050"/>
            <a:ext cx="7607300" cy="168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Онтогенетические особенности и основные этапы развития фонематических процессов у дошкольников</a:t>
            </a: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4719638" y="5157788"/>
            <a:ext cx="37147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Подготовила: </a:t>
            </a:r>
          </a:p>
          <a:p>
            <a:r>
              <a:rPr lang="ru-RU">
                <a:latin typeface="Century Gothic" pitchFamily="34" charset="0"/>
              </a:rPr>
              <a:t>учитель-логопед </a:t>
            </a:r>
          </a:p>
          <a:p>
            <a:r>
              <a:rPr lang="ru-RU">
                <a:latin typeface="Century Gothic" pitchFamily="34" charset="0"/>
              </a:rPr>
              <a:t>Даминова Ольга Ишкалеевна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500063" y="571500"/>
            <a:ext cx="8208962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entury Gothic" pitchFamily="34" charset="0"/>
              </a:rPr>
              <a:t>2 этап - различение высоты, силы, тембра голоса на материале одинаковых звуков, сочетаний слов и фраз.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На протяжении данного этапа дошкольников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учат различать высоту, силу и тембр голоса, ориентируясь на одни и те же звуки, звукосочетания и слова.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(см.приложение - «Фонематическое восприятие» Т.А.Ткаченко (логопедическая тетрадь), </a:t>
            </a:r>
          </a:p>
          <a:p>
            <a:r>
              <a:rPr lang="ru-RU" sz="2400">
                <a:latin typeface="Century Gothic" pitchFamily="34" charset="0"/>
              </a:rPr>
              <a:t>упражнения № 6-10)</a:t>
            </a: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468313" y="333375"/>
            <a:ext cx="8207375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Игра «Три медведя». </a:t>
            </a:r>
          </a:p>
          <a:p>
            <a:r>
              <a:rPr lang="ru-RU" sz="2400">
                <a:latin typeface="Century Gothic" pitchFamily="34" charset="0"/>
              </a:rPr>
              <a:t>Логопед выставляет перед детьми игрушки или картинки с изображением трех медведей: большого, среднего и маленького. Затем, рассказывая сказку о трех медведях, произносит соответствующие реплики и звукоподражания низким, средним по высоте и высоким голосом. Дети отгадывают и показывают, какой из медведей мог так «сказать».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Игра «Два зайца». </a:t>
            </a:r>
          </a:p>
          <a:p>
            <a:r>
              <a:rPr lang="ru-RU" sz="2400">
                <a:latin typeface="Century Gothic" pitchFamily="34" charset="0"/>
              </a:rPr>
              <a:t>Перед детьми два игрушечных зайца. Один — большой, другой — маленький. За ширмой логопед ударяет по барабану то громко, то тихо. Дети, ориентируясь на силу звука, определяют, который из зайцев «играет на барабане».</a:t>
            </a: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500063" y="571500"/>
            <a:ext cx="82089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entury Gothic" pitchFamily="34" charset="0"/>
              </a:rPr>
              <a:t>3 этап - различение слов, близких по звуковому составу.</a:t>
            </a:r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На этом этапе дети должны научиться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различать слова близкие по звуковому составу,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находить похожие по звучанию слова(рифмы),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подбирать по смыслу близкие по звучанию слова  к тексту или стихотворению, согласно контекста. 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(см.приложение - «Фонематическое восприятие» Т.А.Ткаченко (логопедическая тетрадь), упражнения №11-23)</a:t>
            </a: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500" y="428625"/>
            <a:ext cx="50006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990033"/>
                </a:solidFill>
                <a:latin typeface="Century Gothic" pitchFamily="34" charset="0"/>
                <a:ea typeface="Times New Roman" pitchFamily="18" charset="0"/>
                <a:cs typeface="Arial" charset="0"/>
              </a:rPr>
              <a:t>Запомни – повтори:</a:t>
            </a:r>
            <a:endParaRPr lang="ru-RU" sz="2400" b="1">
              <a:solidFill>
                <a:srgbClr val="990033"/>
              </a:solidFill>
              <a:latin typeface="Century Gothic" pitchFamily="34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Та – то – ту 		ты – та – то 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Му – мы – ма 	мо – ма – мы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Ва –  ву –  во          	вы – ву – ва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Па – по – пу		пу – пы – по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928813" y="2428875"/>
            <a:ext cx="6715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990033"/>
                </a:solidFill>
                <a:latin typeface="Century Gothic" pitchFamily="34" charset="0"/>
                <a:ea typeface="Times New Roman" pitchFamily="18" charset="0"/>
                <a:cs typeface="Arial" charset="0"/>
              </a:rPr>
              <a:t>Повтори похожие слова </a:t>
            </a:r>
            <a:r>
              <a:rPr lang="ru-RU" sz="2400" i="1">
                <a:latin typeface="Century Gothic" pitchFamily="34" charset="0"/>
                <a:ea typeface="Times New Roman" pitchFamily="18" charset="0"/>
                <a:cs typeface="Arial" charset="0"/>
              </a:rPr>
              <a:t>вначале по 2, затем по три в названном порядке:</a:t>
            </a:r>
            <a:endParaRPr lang="ru-RU" sz="2400">
              <a:latin typeface="Century Gothic" pitchFamily="34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Мак – бак – так 		ток – тук – так </a:t>
            </a:r>
          </a:p>
          <a:p>
            <a:pPr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Бык – бак – бок 		дам – дом – дым </a:t>
            </a:r>
          </a:p>
          <a:p>
            <a:pPr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Ком – дом – гном		дом – ком – том 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0063" y="4429125"/>
            <a:ext cx="6715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i="1">
                <a:latin typeface="Century Gothic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ru-RU" sz="2400" b="1" i="1">
                <a:solidFill>
                  <a:srgbClr val="660033"/>
                </a:solidFill>
                <a:latin typeface="Century Gothic" pitchFamily="34" charset="0"/>
                <a:ea typeface="Times New Roman" pitchFamily="18" charset="0"/>
                <a:cs typeface="Arial" charset="0"/>
              </a:rPr>
              <a:t>Повтори, как я. </a:t>
            </a:r>
            <a:r>
              <a:rPr lang="ru-RU" sz="2400" i="1">
                <a:latin typeface="Century Gothic" pitchFamily="34" charset="0"/>
                <a:ea typeface="Times New Roman" pitchFamily="18" charset="0"/>
                <a:cs typeface="Arial" charset="0"/>
              </a:rPr>
              <a:t>(слоговой ряд со сменой ударного слога).</a:t>
            </a:r>
            <a:endParaRPr lang="ru-RU" sz="2400">
              <a:latin typeface="Century Gothic" pitchFamily="34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ВА – ва – ва      гА – га – га     мА – ма – ма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Ва – вА – ва      га – гА – га     ма – мА - ма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Ва – ва – вА      га – га – гА     ма – ма - мА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468313" y="549275"/>
            <a:ext cx="84963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entury Gothic" pitchFamily="34" charset="0"/>
              </a:rPr>
              <a:t>4 этап - дифференциация слогов.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На этом этапе детей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учат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различать слоги по мягкости и твердости, по звонкости и глухости.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дифференцировать слоги со звуками раннего онтогенеза</a:t>
            </a:r>
            <a:r>
              <a:rPr lang="ru-RU" sz="2400">
                <a:latin typeface="Century Gothic" pitchFamily="34" charset="0"/>
              </a:rPr>
              <a:t>, то есть их произношение не вызывает затруднений у детей 5 лет.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(см.приложение- «Фонематическое восприятие» Т.А.Ткаченко (логопедическая тетрадь), упражнения №24-31)</a:t>
            </a: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63" y="714375"/>
            <a:ext cx="8215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solidFill>
                  <a:srgbClr val="660033"/>
                </a:solidFill>
                <a:latin typeface="Century Gothic" pitchFamily="34" charset="0"/>
                <a:ea typeface="Times New Roman" pitchFamily="18" charset="0"/>
                <a:cs typeface="Arial" charset="0"/>
              </a:rPr>
              <a:t>Запомни – повтори:</a:t>
            </a:r>
          </a:p>
          <a:p>
            <a:pPr algn="just"/>
            <a:endParaRPr lang="ru-RU" sz="2400" b="1">
              <a:solidFill>
                <a:srgbClr val="660033"/>
              </a:solidFill>
              <a:latin typeface="Century Gothic" pitchFamily="34" charset="0"/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па – пя	по – пё       пу – пю	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пы – пи	ма – мя 	мо – мё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му – мю	мы – ми	ва – вя</a:t>
            </a:r>
          </a:p>
          <a:p>
            <a:pPr algn="just" eaLnBrk="0" hangingPunct="0"/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во – вё 	ву – вю	вы - ви 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000250" y="3214688"/>
            <a:ext cx="635793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660033"/>
                </a:solidFill>
                <a:latin typeface="Century Gothic" pitchFamily="34" charset="0"/>
              </a:rPr>
              <a:t>Запомни – повтори </a:t>
            </a:r>
            <a:r>
              <a:rPr lang="ru-RU" sz="2400" i="1">
                <a:latin typeface="Century Gothic" pitchFamily="34" charset="0"/>
              </a:rPr>
              <a:t>(сначала 2 слога, потом по  3 слога) </a:t>
            </a:r>
            <a:endParaRPr lang="ru-RU" sz="2400">
              <a:latin typeface="Century Gothic" pitchFamily="34" charset="0"/>
            </a:endParaRPr>
          </a:p>
          <a:p>
            <a:r>
              <a:rPr lang="ru-RU" sz="2400" i="1">
                <a:latin typeface="Century Gothic" pitchFamily="34" charset="0"/>
              </a:rPr>
              <a:t> </a:t>
            </a:r>
            <a:endParaRPr lang="ru-RU" sz="2400">
              <a:latin typeface="Century Gothic" pitchFamily="34" charset="0"/>
            </a:endParaRPr>
          </a:p>
          <a:p>
            <a:r>
              <a:rPr lang="ru-RU" sz="2400" i="1">
                <a:latin typeface="Century Gothic" pitchFamily="34" charset="0"/>
              </a:rPr>
              <a:t>          </a:t>
            </a:r>
            <a:r>
              <a:rPr lang="ru-RU" sz="2400">
                <a:latin typeface="Century Gothic" pitchFamily="34" charset="0"/>
              </a:rPr>
              <a:t>Та – да	           та – да – та</a:t>
            </a:r>
          </a:p>
          <a:p>
            <a:r>
              <a:rPr lang="ru-RU" sz="2400">
                <a:latin typeface="Century Gothic" pitchFamily="34" charset="0"/>
              </a:rPr>
              <a:t>	Ка – га		ка – га – ка</a:t>
            </a:r>
          </a:p>
          <a:p>
            <a:r>
              <a:rPr lang="ru-RU" sz="2400">
                <a:latin typeface="Century Gothic" pitchFamily="34" charset="0"/>
              </a:rPr>
              <a:t>	Фа – ва		фа – ва – фа</a:t>
            </a:r>
          </a:p>
          <a:p>
            <a:r>
              <a:rPr lang="ru-RU" sz="2400">
                <a:latin typeface="Century Gothic" pitchFamily="34" charset="0"/>
              </a:rPr>
              <a:t>	Са – за          	са – за – са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333375"/>
            <a:ext cx="8280400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5 этап - дифференциация фонем.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На этом этапе дети </a:t>
            </a:r>
            <a:r>
              <a:rPr lang="ru-RU" sz="2400" dirty="0">
                <a:solidFill>
                  <a:srgbClr val="990033"/>
                </a:solidFill>
                <a:latin typeface="+mn-lt"/>
              </a:rPr>
              <a:t>учатся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solidFill>
                  <a:srgbClr val="990033"/>
                </a:solidFill>
                <a:latin typeface="+mn-lt"/>
              </a:rPr>
              <a:t>различать фонемы родного языка,</a:t>
            </a:r>
            <a:r>
              <a:rPr lang="ru-RU" sz="2400" dirty="0">
                <a:latin typeface="+mn-lt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solidFill>
                  <a:srgbClr val="990033"/>
                </a:solidFill>
                <a:latin typeface="+mn-lt"/>
              </a:rPr>
              <a:t>находить заданные фонемы  в  звуковых рядах 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dirty="0">
              <a:solidFill>
                <a:srgbClr val="990033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Начинать нужно обязательно </a:t>
            </a:r>
            <a:r>
              <a:rPr lang="ru-RU" sz="2400" dirty="0">
                <a:solidFill>
                  <a:srgbClr val="990033"/>
                </a:solidFill>
                <a:latin typeface="+mn-lt"/>
              </a:rPr>
              <a:t>с дифференциации гласных звуков А,У, 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990033"/>
                </a:solidFill>
                <a:latin typeface="+mn-lt"/>
              </a:rPr>
              <a:t>Согласные звуки должны произноситься кратко </a:t>
            </a:r>
            <a:r>
              <a:rPr lang="ru-RU" sz="2400" dirty="0">
                <a:latin typeface="+mn-lt"/>
              </a:rPr>
              <a:t>(не в коем случае не БЭ,МЭ,ЭР, а Б,М,Р)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(</a:t>
            </a:r>
            <a:r>
              <a:rPr lang="ru-RU" sz="2400" dirty="0" err="1">
                <a:latin typeface="+mn-lt"/>
              </a:rPr>
              <a:t>см.приложение</a:t>
            </a:r>
            <a:r>
              <a:rPr lang="ru-RU" sz="2400" dirty="0">
                <a:latin typeface="+mn-lt"/>
              </a:rPr>
              <a:t>- «Фонематическое восприятие» </a:t>
            </a:r>
            <a:r>
              <a:rPr lang="ru-RU" sz="2400" dirty="0" err="1">
                <a:latin typeface="+mn-lt"/>
              </a:rPr>
              <a:t>Т.А.Ткаченко</a:t>
            </a:r>
            <a:r>
              <a:rPr lang="ru-RU" sz="2400" dirty="0">
                <a:latin typeface="+mn-lt"/>
              </a:rPr>
              <a:t> (логопедическая тетрадь), упражнения №32-34)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520700" y="260350"/>
            <a:ext cx="8353425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Упражнение «Хлопни в ладоши»</a:t>
            </a:r>
          </a:p>
          <a:p>
            <a:r>
              <a:rPr lang="ru-RU" sz="2400">
                <a:latin typeface="Century Gothic" pitchFamily="34" charset="0"/>
              </a:rPr>
              <a:t>Цель: развивать навыки фонематического слуха, умение выделять /а/ из ряда гласных, слогов, слов (начальной ударной позиции).</a:t>
            </a:r>
          </a:p>
          <a:p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Речевой материал: </a:t>
            </a:r>
            <a:r>
              <a:rPr lang="ru-RU" sz="2400">
                <a:latin typeface="Century Gothic" pitchFamily="34" charset="0"/>
              </a:rPr>
              <a:t>о, а, и, о, а, ы, э, а, ум, ап, он, арка, уши, аист, ангел, Аля и т.д.</a:t>
            </a:r>
          </a:p>
          <a:p>
            <a:r>
              <a:rPr lang="ru-RU" sz="2400">
                <a:latin typeface="Century Gothic" pitchFamily="34" charset="0"/>
              </a:rPr>
              <a:t>Описание: Ребенку предлагается хлопнуть в ладоши, когда он услышит /А/.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Упражнение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 «</a:t>
            </a:r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Подними сигнал»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.</a:t>
            </a:r>
          </a:p>
          <a:p>
            <a:r>
              <a:rPr lang="ru-RU" sz="2400" i="1">
                <a:latin typeface="Century Gothic" pitchFamily="34" charset="0"/>
              </a:rPr>
              <a:t>Цель:</a:t>
            </a:r>
            <a:r>
              <a:rPr lang="ru-RU" sz="2400">
                <a:latin typeface="Century Gothic" pitchFamily="34" charset="0"/>
              </a:rPr>
              <a:t> учить детей выделять звук /Б/ из ряда звуков, слогов слов (начала и середины).</a:t>
            </a:r>
          </a:p>
          <a:p>
            <a:r>
              <a:rPr lang="ru-RU" sz="2400" i="1">
                <a:latin typeface="Century Gothic" pitchFamily="34" charset="0"/>
              </a:rPr>
              <a:t>Речевой материал</a:t>
            </a:r>
            <a:r>
              <a:rPr lang="ru-RU" sz="2400">
                <a:latin typeface="Century Gothic" pitchFamily="34" charset="0"/>
              </a:rPr>
              <a:t>: б, т, к, б, м, н, п, б, к, б, п, т, б; па, му, ба, ну, бо, та, по; булка, палка, бочка, ток, мука, рыба, колобок, пума.</a:t>
            </a:r>
          </a:p>
          <a:p>
            <a:r>
              <a:rPr lang="ru-RU" sz="2400" i="1">
                <a:latin typeface="Century Gothic" pitchFamily="34" charset="0"/>
              </a:rPr>
              <a:t>Описание.</a:t>
            </a:r>
            <a:r>
              <a:rPr lang="ru-RU" sz="2400">
                <a:latin typeface="Century Gothic" pitchFamily="34" charset="0"/>
              </a:rPr>
              <a:t> Детям предлагается поднять букву Б, когда они услышат соответствующий звук.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468313" y="404813"/>
            <a:ext cx="813593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entury Gothic" pitchFamily="34" charset="0"/>
              </a:rPr>
              <a:t>6 этап - развитие навыков элементарного звукового анализа. </a:t>
            </a:r>
          </a:p>
          <a:p>
            <a:endParaRPr lang="ru-RU" sz="2400" b="1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На этом заключительном этапе по формированию фонематического восприятия дети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знакомятся и практикуются в слоговых и звуковых анализах слов, </a:t>
            </a:r>
            <a:r>
              <a:rPr lang="ru-RU" sz="2400">
                <a:latin typeface="Century Gothic" pitchFamily="34" charset="0"/>
              </a:rPr>
              <a:t>что является основой для обучения чтению и навыкам письма. 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Знакомятся </a:t>
            </a:r>
            <a:r>
              <a:rPr lang="ru-RU" sz="2400">
                <a:latin typeface="Century Gothic" pitchFamily="34" charset="0"/>
              </a:rPr>
              <a:t>с понятиями и их обозначениями: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речевые звуки делятся на гласные и согласные;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согласные, в свою очередь, бывают глухими и звонкими, твердыми и мягкими; 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слова состоят из слогов, а слоги из букв;</a:t>
            </a:r>
          </a:p>
          <a:p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- буквы мы видим, читаем и пишем, а звуки - слышим и произносим.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706438" y="523875"/>
            <a:ext cx="77057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Произнеси    названия картинок.  </a:t>
            </a:r>
            <a:endParaRPr lang="ru-RU" sz="2400">
              <a:solidFill>
                <a:srgbClr val="660033"/>
              </a:solidFill>
              <a:latin typeface="Century Gothic" pitchFamily="34" charset="0"/>
            </a:endParaRPr>
          </a:p>
          <a:p>
            <a:pPr algn="just"/>
            <a:r>
              <a:rPr lang="ru-RU" sz="2400">
                <a:latin typeface="Century Gothic" pitchFamily="34" charset="0"/>
              </a:rPr>
              <a:t>Какие из них начинаются на согласный,</a:t>
            </a:r>
          </a:p>
          <a:p>
            <a:r>
              <a:rPr lang="ru-RU" sz="2400">
                <a:latin typeface="Century Gothic" pitchFamily="34" charset="0"/>
              </a:rPr>
              <a:t>а какие - на гласный звук? Назови лишнюю картинку.</a:t>
            </a:r>
          </a:p>
        </p:txBody>
      </p:sp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8" y="2276475"/>
            <a:ext cx="41957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005263"/>
            <a:ext cx="44180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07375" cy="56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Основной задачей:</a:t>
            </a:r>
          </a:p>
          <a:p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подготовка ребенка к школе</a:t>
            </a:r>
            <a:r>
              <a:rPr lang="ru-RU" sz="2400" b="1">
                <a:latin typeface="Century Gothic" pitchFamily="34" charset="0"/>
              </a:rPr>
              <a:t>,</a:t>
            </a:r>
            <a:r>
              <a:rPr lang="ru-RU" sz="2400">
                <a:latin typeface="Century Gothic" pitchFamily="34" charset="0"/>
              </a:rPr>
              <a:t> в том числе </a:t>
            </a:r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к усвоению письменной речи.</a:t>
            </a:r>
          </a:p>
          <a:p>
            <a:endParaRPr lang="ru-RU" sz="2400" b="1">
              <a:solidFill>
                <a:srgbClr val="990033"/>
              </a:solidFill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Для того </a:t>
            </a:r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чтобы грамотно писать</a:t>
            </a:r>
            <a:r>
              <a:rPr lang="ru-RU" sz="2400">
                <a:latin typeface="Century Gothic" pitchFamily="34" charset="0"/>
              </a:rPr>
              <a:t>, ребенку необходимо представлять, что</a:t>
            </a:r>
          </a:p>
          <a:p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- предложения состоят из слов, </a:t>
            </a:r>
          </a:p>
          <a:p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- слова из слогов и звуков, </a:t>
            </a:r>
          </a:p>
          <a:p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- звуки в слове расположены в определенной последовательности. 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Успешное обучение чтению и письму предполагает как обязательное условие 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формирования фонематического восприятия и развитие навыков звукового анализа.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611188" y="620713"/>
            <a:ext cx="18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Gothic" pitchFamily="34" charset="0"/>
            </a:endParaRPr>
          </a:p>
        </p:txBody>
      </p:sp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428625" y="642938"/>
            <a:ext cx="8286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Упражнение «Назови гласные».</a:t>
            </a:r>
          </a:p>
          <a:p>
            <a:r>
              <a:rPr lang="ru-RU" sz="2400">
                <a:latin typeface="Century Gothic" pitchFamily="34" charset="0"/>
              </a:rPr>
              <a:t>Цель: совершенствовать навык фонематического восприятия, умение дифференцировать гласные и согласные звуки.</a:t>
            </a:r>
          </a:p>
          <a:p>
            <a:r>
              <a:rPr lang="ru-RU" sz="2400">
                <a:latin typeface="Century Gothic" pitchFamily="34" charset="0"/>
              </a:rPr>
              <a:t>Речевой материал: слова: нитка, ножницы, катушка, игла, наперсток, машинка, спицы, мелок.</a:t>
            </a:r>
          </a:p>
          <a:p>
            <a:r>
              <a:rPr lang="ru-RU" sz="2400">
                <a:latin typeface="Century Gothic" pitchFamily="34" charset="0"/>
              </a:rPr>
              <a:t>Описание. Логопед предлагает детям послушать слова и назвать гласные звуки.</a:t>
            </a:r>
          </a:p>
          <a:p>
            <a:endParaRPr lang="ru-RU" sz="24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1500188"/>
            <a:ext cx="2419350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428625" y="571500"/>
            <a:ext cx="8353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Назови предметы. Раскрась </a:t>
            </a:r>
            <a:r>
              <a:rPr lang="ru-RU" sz="2400">
                <a:latin typeface="Century Gothic" pitchFamily="34" charset="0"/>
              </a:rPr>
              <a:t>на схеме кружок в том месте, где находится в слове звук К. 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571625"/>
            <a:ext cx="2303462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2"/>
          <p:cNvSpPr>
            <a:spLocks noChangeArrowheads="1"/>
          </p:cNvSpPr>
          <p:nvPr/>
        </p:nvSpPr>
        <p:spPr bwMode="auto">
          <a:xfrm>
            <a:off x="468313" y="3484563"/>
            <a:ext cx="8064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Определить место звуков Г – Гь в словах </a:t>
            </a:r>
            <a:r>
              <a:rPr lang="ru-RU" sz="2400">
                <a:latin typeface="Century Gothic" pitchFamily="34" charset="0"/>
              </a:rPr>
              <a:t>(начало, середина, конец слова). </a:t>
            </a:r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Поставь точку синим или зелёным карандашом на линии. </a:t>
            </a:r>
          </a:p>
          <a:p>
            <a:r>
              <a:rPr lang="ru-RU">
                <a:latin typeface="Century Gothic" pitchFamily="34" charset="0"/>
              </a:rPr>
              <a:t>                                    </a:t>
            </a: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  <a:p>
            <a:r>
              <a:rPr lang="ru-RU">
                <a:latin typeface="Century Gothic" pitchFamily="34" charset="0"/>
              </a:rPr>
              <a:t>                           </a:t>
            </a:r>
          </a:p>
          <a:p>
            <a:r>
              <a:rPr lang="ru-RU">
                <a:latin typeface="Century Gothic" pitchFamily="34" charset="0"/>
              </a:rPr>
              <a:t>__________           ______________              ________________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4652963"/>
            <a:ext cx="11652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97125" y="4652963"/>
            <a:ext cx="18589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4665663"/>
            <a:ext cx="2176463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рямоугольник 1"/>
          <p:cNvSpPr>
            <a:spLocks noChangeArrowheads="1"/>
          </p:cNvSpPr>
          <p:nvPr/>
        </p:nvSpPr>
        <p:spPr bwMode="auto">
          <a:xfrm>
            <a:off x="611188" y="333375"/>
            <a:ext cx="79216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		  														 </a:t>
            </a:r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Соедини каждую картинку со слогом, 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на который начинается ее название.</a:t>
            </a:r>
            <a:r>
              <a:rPr lang="ru-RU">
                <a:solidFill>
                  <a:srgbClr val="660033"/>
                </a:solidFill>
                <a:latin typeface="Century Gothic" pitchFamily="34" charset="0"/>
              </a:rPr>
              <a:t>                       </a:t>
            </a:r>
          </a:p>
          <a:p>
            <a:r>
              <a:rPr lang="ru-RU">
                <a:latin typeface="Century Gothic" pitchFamily="34" charset="0"/>
              </a:rPr>
              <a:t>                 </a:t>
            </a:r>
          </a:p>
          <a:p>
            <a:r>
              <a:rPr lang="ru-RU">
                <a:latin typeface="Century Gothic" pitchFamily="34" charset="0"/>
              </a:rPr>
              <a:t>		</a:t>
            </a:r>
          </a:p>
        </p:txBody>
      </p:sp>
      <p:sp>
        <p:nvSpPr>
          <p:cNvPr id="36866" name="Прямоугольник 3"/>
          <p:cNvSpPr>
            <a:spLocks noChangeArrowheads="1"/>
          </p:cNvSpPr>
          <p:nvPr/>
        </p:nvSpPr>
        <p:spPr bwMode="auto">
          <a:xfrm>
            <a:off x="4451350" y="3244850"/>
            <a:ext cx="241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475" y="1844675"/>
            <a:ext cx="19827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1881188"/>
            <a:ext cx="1008062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6150" y="2108200"/>
            <a:ext cx="2132013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4613275"/>
            <a:ext cx="2233612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1"/>
          <p:cNvSpPr>
            <a:spLocks noChangeArrowheads="1"/>
          </p:cNvSpPr>
          <p:nvPr/>
        </p:nvSpPr>
        <p:spPr bwMode="auto">
          <a:xfrm>
            <a:off x="900113" y="549275"/>
            <a:ext cx="74882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entury Gothic" pitchFamily="34" charset="0"/>
              </a:rPr>
              <a:t>Названия всех предметов начинаются со звука К. Назови предметы и обведи буквы.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765175"/>
            <a:ext cx="3944937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247900" y="4976813"/>
            <a:ext cx="47005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520700" y="692150"/>
            <a:ext cx="81375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entury Gothic" pitchFamily="34" charset="0"/>
              </a:rPr>
              <a:t>По мнению известного психолога </a:t>
            </a:r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Д.Б. Эльконина,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«чтение – есть воссоздание звуковой формы слова по его графической (буквенной) модели». 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К.Д. Ушинский </a:t>
            </a:r>
            <a:r>
              <a:rPr lang="ru-RU" sz="2400">
                <a:latin typeface="Century Gothic" pitchFamily="34" charset="0"/>
              </a:rPr>
              <a:t>отмечал, что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«сознательно читать и писать может только тот, кто понял звуко-слоговое строение слова».</a:t>
            </a:r>
          </a:p>
          <a:p>
            <a:endParaRPr lang="ru-RU" sz="2400">
              <a:solidFill>
                <a:srgbClr val="990033"/>
              </a:solidFill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Чтобы ребенок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усвоил письменную речь (чтение и письмо) </a:t>
            </a:r>
            <a:r>
              <a:rPr lang="ru-RU" sz="2400">
                <a:latin typeface="Century Gothic" pitchFamily="34" charset="0"/>
              </a:rPr>
              <a:t>быстро и легко, а также избежал многих ошибок, следует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обучить его звуковому анализу и синтезу.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336550"/>
            <a:ext cx="8280400" cy="56308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990033"/>
                </a:solidFill>
                <a:latin typeface="+mn-lt"/>
              </a:rPr>
              <a:t>Основные причины: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- нарушение фонематического восприятия,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- дефекты произношения,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- </a:t>
            </a:r>
            <a:r>
              <a:rPr lang="ru-RU" sz="2400" dirty="0" err="1">
                <a:latin typeface="+mn-lt"/>
              </a:rPr>
              <a:t>несформированность</a:t>
            </a:r>
            <a:r>
              <a:rPr lang="ru-RU" sz="2400" dirty="0">
                <a:latin typeface="+mn-lt"/>
              </a:rPr>
              <a:t> навыков звукового анализа и синтеза.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990033"/>
                </a:solidFill>
                <a:latin typeface="+mn-lt"/>
              </a:rPr>
              <a:t>Нарушение фонематического слуха  </a:t>
            </a:r>
            <a:r>
              <a:rPr lang="ru-RU" sz="2400" dirty="0">
                <a:latin typeface="+mn-lt"/>
              </a:rPr>
              <a:t>мешает: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овладеть в нужной степени словарным запасом и грамматически правильной речью,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тормозит развитие связной речи.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660033"/>
                </a:solidFill>
                <a:latin typeface="+mn-lt"/>
              </a:rPr>
              <a:t>Проблема развития у детей фонематического слуха является одной из важнейших при подготовке детей к освоению грамоты.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468313" y="315913"/>
            <a:ext cx="82073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660033"/>
                </a:solidFill>
                <a:latin typeface="Century Gothic" pitchFamily="34" charset="0"/>
              </a:rPr>
              <a:t>Фонематическое восприятие - </a:t>
            </a:r>
            <a:r>
              <a:rPr lang="ru-RU" sz="2400">
                <a:latin typeface="Century Gothic" pitchFamily="34" charset="0"/>
              </a:rPr>
              <a:t>специальные умственные действия при дифференциации (различении) фонем и установлению звуковой структуры слова.</a:t>
            </a:r>
            <a:r>
              <a:rPr lang="ru-RU" sz="2400" b="1" i="1">
                <a:latin typeface="Century Gothic" pitchFamily="34" charset="0"/>
              </a:rPr>
              <a:t> </a:t>
            </a:r>
            <a:endParaRPr lang="ru-RU" sz="2400">
              <a:latin typeface="Century Gothic" pitchFamily="34" charset="0"/>
            </a:endParaRPr>
          </a:p>
          <a:p>
            <a:endParaRPr lang="ru-RU" sz="2400" b="1" i="1">
              <a:latin typeface="Century Gothic" pitchFamily="34" charset="0"/>
            </a:endParaRPr>
          </a:p>
          <a:p>
            <a:r>
              <a:rPr lang="ru-RU" sz="2400" b="1" i="1">
                <a:solidFill>
                  <a:srgbClr val="660033"/>
                </a:solidFill>
                <a:latin typeface="Century Gothic" pitchFamily="34" charset="0"/>
              </a:rPr>
              <a:t>Фонематический слух - </a:t>
            </a:r>
            <a:r>
              <a:rPr lang="ru-RU" sz="2400">
                <a:latin typeface="Century Gothic" pitchFamily="34" charset="0"/>
              </a:rPr>
              <a:t>тонкий систематизированный слух, обладающий способностью осуществлять операции различения и узнавания фонем, составляющих звуковую оболочку слова (фонематический слух близок по значению фонематическому восприятию).</a:t>
            </a:r>
          </a:p>
          <a:p>
            <a:endParaRPr lang="ru-RU" sz="2400" b="1" i="1">
              <a:latin typeface="Century Gothic" pitchFamily="34" charset="0"/>
            </a:endParaRPr>
          </a:p>
          <a:p>
            <a:r>
              <a:rPr lang="ru-RU" sz="2400" b="1" i="1">
                <a:solidFill>
                  <a:srgbClr val="660033"/>
                </a:solidFill>
                <a:latin typeface="Century Gothic" pitchFamily="34" charset="0"/>
              </a:rPr>
              <a:t>Фонематическим восприятием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 </a:t>
            </a:r>
            <a:r>
              <a:rPr lang="ru-RU" sz="2400">
                <a:latin typeface="Century Gothic" pitchFamily="34" charset="0"/>
              </a:rPr>
              <a:t>или </a:t>
            </a:r>
            <a:r>
              <a:rPr lang="ru-RU" sz="2400" b="1" i="1">
                <a:solidFill>
                  <a:srgbClr val="660033"/>
                </a:solidFill>
                <a:latin typeface="Century Gothic" pitchFamily="34" charset="0"/>
              </a:rPr>
              <a:t>фонематическим слухом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 </a:t>
            </a:r>
            <a:r>
              <a:rPr lang="ru-RU" sz="2400">
                <a:latin typeface="Century Gothic" pitchFamily="34" charset="0"/>
              </a:rPr>
              <a:t>принято называть способность воспринимать и различать звуки речи (фонемы). </a:t>
            </a:r>
          </a:p>
        </p:txBody>
      </p:sp>
      <p:pic>
        <p:nvPicPr>
          <p:cNvPr id="19458" name="Picture 4" descr="F:\анимашки, рисунки, картинки, символы\Картинки для офор\Коллекция картинок (Microsoft)\AG00317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3786188"/>
            <a:ext cx="11811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"/>
          <p:cNvSpPr txBox="1">
            <a:spLocks noChangeArrowheads="1"/>
          </p:cNvSpPr>
          <p:nvPr/>
        </p:nvSpPr>
        <p:spPr bwMode="auto">
          <a:xfrm>
            <a:off x="468313" y="620713"/>
            <a:ext cx="82073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Проверка фонематического восприятия </a:t>
            </a:r>
            <a:r>
              <a:rPr lang="ru-RU" sz="2400">
                <a:latin typeface="Century Gothic" pitchFamily="34" charset="0"/>
              </a:rPr>
              <a:t>(повтор слоговых рядов, близких по звучанию слов, слов со сложной слоговой структурой, </a:t>
            </a:r>
            <a:r>
              <a:rPr lang="ru-RU" sz="2400">
                <a:latin typeface="Century Gothic" pitchFamily="34" charset="0"/>
                <a:ea typeface="Times New Roman" pitchFamily="18" charset="0"/>
                <a:cs typeface="Arial" charset="0"/>
              </a:rPr>
              <a:t>произношение слов с чередованием акустически и артикуляционно-близких фонем</a:t>
            </a:r>
            <a:r>
              <a:rPr lang="ru-RU" sz="2400">
                <a:latin typeface="Century Gothic" pitchFamily="34" charset="0"/>
              </a:rPr>
              <a:t>)</a:t>
            </a:r>
          </a:p>
          <a:p>
            <a:r>
              <a:rPr lang="ru-RU" sz="2400">
                <a:latin typeface="Century Gothic" pitchFamily="34" charset="0"/>
              </a:rPr>
              <a:t>- </a:t>
            </a:r>
            <a:r>
              <a:rPr lang="ru-RU" sz="2400">
                <a:latin typeface="Century Gothic" pitchFamily="34" charset="0"/>
                <a:cs typeface="Times New Roman" pitchFamily="18" charset="0"/>
              </a:rPr>
              <a:t>па-ба-па, ша-жа-ша;</a:t>
            </a:r>
          </a:p>
          <a:p>
            <a:pPr>
              <a:buFontTx/>
              <a:buChar char="-"/>
            </a:pPr>
            <a:r>
              <a:rPr lang="ru-RU" sz="2400">
                <a:latin typeface="Century Gothic" pitchFamily="34" charset="0"/>
                <a:cs typeface="Times New Roman" pitchFamily="18" charset="0"/>
              </a:rPr>
              <a:t> бак – бок – бык, миска – мишка – мышка; </a:t>
            </a:r>
          </a:p>
          <a:p>
            <a:pPr>
              <a:buFontTx/>
              <a:buChar char="-"/>
            </a:pPr>
            <a:r>
              <a:rPr lang="ru-RU" sz="2400">
                <a:latin typeface="Century Gothic" pitchFamily="34" charset="0"/>
                <a:cs typeface="Times New Roman" pitchFamily="18" charset="0"/>
              </a:rPr>
              <a:t> велосипедист, мотоциклист, транспорт, фотографироваться;</a:t>
            </a:r>
          </a:p>
          <a:p>
            <a:pPr>
              <a:buFontTx/>
              <a:buChar char="-"/>
            </a:pPr>
            <a:r>
              <a:rPr lang="ru-RU" sz="2400">
                <a:latin typeface="Century Gothic" pitchFamily="34" charset="0"/>
                <a:cs typeface="Times New Roman" pitchFamily="18" charset="0"/>
              </a:rPr>
              <a:t> шоссе, раскладушка, учительница, смеющаяся девочка, балерина, рояль, столяр, </a:t>
            </a:r>
            <a:endParaRPr lang="ru-RU" sz="2400">
              <a:latin typeface="Century Gothic" pitchFamily="34" charset="0"/>
              <a:cs typeface="Arial" charset="0"/>
            </a:endParaRPr>
          </a:p>
        </p:txBody>
      </p:sp>
      <p:pic>
        <p:nvPicPr>
          <p:cNvPr id="20482" name="Picture 3" descr="F:\анимашки, рисунки, картинки, символы\Картинки для офор\Коллекция картинок (Microsoft)\AG00315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5072063"/>
            <a:ext cx="10382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00063" y="714375"/>
            <a:ext cx="8137525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  <a:r>
              <a:rPr lang="ru-RU" sz="2400">
                <a:latin typeface="Century Gothic" pitchFamily="34" charset="0"/>
              </a:rPr>
              <a:t>Д.Б. Эльконин определяет фонематическое восприятие как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«слышание отдельных звуков в слове и умение производить анализ звуковой формы слов при внутреннем их проговаривании». 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Умение слышать каждый отдельный звук в слове, </a:t>
            </a:r>
          </a:p>
          <a:p>
            <a:r>
              <a:rPr lang="ru-RU" sz="2400">
                <a:latin typeface="Century Gothic" pitchFamily="34" charset="0"/>
              </a:rPr>
              <a:t>чётко отделять его от рядом стоящего, </a:t>
            </a:r>
          </a:p>
          <a:p>
            <a:r>
              <a:rPr lang="ru-RU" sz="2400">
                <a:latin typeface="Century Gothic" pitchFamily="34" charset="0"/>
              </a:rPr>
              <a:t>знать из каких звуков состоит слово, </a:t>
            </a:r>
          </a:p>
          <a:p>
            <a:r>
              <a:rPr lang="ru-RU" sz="2400" b="1">
                <a:solidFill>
                  <a:srgbClr val="990033"/>
                </a:solidFill>
                <a:latin typeface="Century Gothic" pitchFamily="34" charset="0"/>
              </a:rPr>
              <a:t>является важнейшей предпосылкой для правильного обучения грамоте</a:t>
            </a:r>
            <a:r>
              <a:rPr lang="ru-RU" sz="2400">
                <a:latin typeface="Century Gothic" pitchFamily="34" charset="0"/>
              </a:rPr>
              <a:t>.</a:t>
            </a:r>
          </a:p>
          <a:p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500063" y="642938"/>
            <a:ext cx="820896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entury Gothic" pitchFamily="34" charset="0"/>
              </a:rPr>
              <a:t>1 этап - узнавание неречевых звуков.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На этом этапе в процессе специальных игр и упражнений у детей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развивают способность узнавать и различать неречевые звуки. </a:t>
            </a:r>
          </a:p>
          <a:p>
            <a:r>
              <a:rPr lang="ru-RU" sz="2400">
                <a:latin typeface="Century Gothic" pitchFamily="34" charset="0"/>
              </a:rPr>
              <a:t>Эти занятия способствуют также </a:t>
            </a:r>
            <a:r>
              <a:rPr lang="ru-RU" sz="2400">
                <a:solidFill>
                  <a:srgbClr val="990033"/>
                </a:solidFill>
                <a:latin typeface="Century Gothic" pitchFamily="34" charset="0"/>
              </a:rPr>
              <a:t>развитию слухового внимания и памяти.</a:t>
            </a:r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(см.приложение - «Фонематическое восприятие» Т.А.Ткаченко (логопедическая тетрадь), упражнения №1-5)</a:t>
            </a:r>
          </a:p>
        </p:txBody>
      </p:sp>
      <p:pic>
        <p:nvPicPr>
          <p:cNvPr id="22530" name="Picture 2" descr="F:\анимашки, рисунки, картинки, символы\Картинки для офор\Коллекция картинок (Microsoft)\j028363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0988" y="5214938"/>
            <a:ext cx="15208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" descr="F:\анимашки, рисунки, картинки, символы\Картинки для офор\Коллекция картинок (Microsoft)\j02836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5072063"/>
            <a:ext cx="11430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13593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entury Gothic" pitchFamily="34" charset="0"/>
              </a:rPr>
              <a:t>Для развития общего и слухового внимания применяется </a:t>
            </a:r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игра «Кто тебя позвал?».</a:t>
            </a:r>
            <a:r>
              <a:rPr lang="ru-RU" sz="2400">
                <a:solidFill>
                  <a:srgbClr val="660033"/>
                </a:solidFill>
                <a:latin typeface="Century Gothic" pitchFamily="34" charset="0"/>
              </a:rPr>
              <a:t> </a:t>
            </a:r>
            <a:r>
              <a:rPr lang="ru-RU" sz="2400">
                <a:latin typeface="Century Gothic" pitchFamily="34" charset="0"/>
              </a:rPr>
              <a:t>Водящий отворачивается. Дети поочередно окликают его: «Ау!» Ребенок определяет, кто его позвал. </a:t>
            </a:r>
          </a:p>
          <a:p>
            <a:endParaRPr lang="ru-RU" sz="2400" b="1">
              <a:latin typeface="Century Gothic" pitchFamily="34" charset="0"/>
            </a:endParaRPr>
          </a:p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Игра «Колокольчик». </a:t>
            </a:r>
          </a:p>
          <a:p>
            <a:r>
              <a:rPr lang="ru-RU" sz="2400">
                <a:latin typeface="Century Gothic" pitchFamily="34" charset="0"/>
              </a:rPr>
              <a:t>Незаметно для водящего логопед дает колокольчик кому-нибудь из детей. Водящий отгадывает и показывает, за спиной какого ребенка звенел колокольчик.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 b="1">
                <a:solidFill>
                  <a:srgbClr val="660033"/>
                </a:solidFill>
                <a:latin typeface="Century Gothic" pitchFamily="34" charset="0"/>
              </a:rPr>
              <a:t>Игра «Что звенит?». </a:t>
            </a:r>
          </a:p>
          <a:p>
            <a:r>
              <a:rPr lang="ru-RU" sz="2400">
                <a:latin typeface="Century Gothic" pitchFamily="34" charset="0"/>
              </a:rPr>
              <a:t>Логопед предлагает детям запомнить звучание при ударе палочки о банку, стакан, чашку. Затем прячет эти предметы за ширму. Дети угадывают, что звенит.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245</TotalTime>
  <Words>1426</Words>
  <Application>Microsoft Office PowerPoint</Application>
  <PresentationFormat>Экран (4:3)</PresentationFormat>
  <Paragraphs>157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.</cp:lastModifiedBy>
  <cp:revision>22</cp:revision>
  <dcterms:modified xsi:type="dcterms:W3CDTF">2017-09-28T16:39:53Z</dcterms:modified>
</cp:coreProperties>
</file>