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4" r:id="rId1"/>
  </p:sldMasterIdLst>
  <p:sldIdLst>
    <p:sldId id="256" r:id="rId2"/>
    <p:sldId id="259" r:id="rId3"/>
    <p:sldId id="257" r:id="rId4"/>
    <p:sldId id="258" r:id="rId5"/>
    <p:sldId id="260" r:id="rId6"/>
    <p:sldId id="261" r:id="rId7"/>
    <p:sldId id="262" r:id="rId8"/>
    <p:sldId id="263" r:id="rId9"/>
    <p:sldId id="264" r:id="rId10"/>
    <p:sldId id="266" r:id="rId11"/>
    <p:sldId id="267" r:id="rId12"/>
    <p:sldId id="268" r:id="rId1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Grid="0">
      <p:cViewPr>
        <p:scale>
          <a:sx n="70" d="100"/>
          <a:sy n="70" d="100"/>
        </p:scale>
        <p:origin x="-720" y="-8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485D5E86-4B8E-4E15-A47B-D4E04B3AB1D9}" type="datetimeFigureOut">
              <a:rPr lang="ru-RU" smtClean="0"/>
              <a:pPr/>
              <a:t>20.08.2016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D44F3A1-FC50-4677-A6AD-AAEDB75C9D19}" type="slidenum">
              <a:rPr lang="ru-RU" smtClean="0"/>
              <a:pPr/>
              <a:t>‹#›</a:t>
            </a:fld>
            <a:endParaRPr lang="ru-RU"/>
          </a:p>
        </p:txBody>
      </p:sp>
    </p:spTree>
    <p:extLst>
      <p:ext uri="{BB962C8B-B14F-4D97-AF65-F5344CB8AC3E}">
        <p14:creationId xmlns:p14="http://schemas.microsoft.com/office/powerpoint/2010/main" xmlns="" val="33698076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85D5E86-4B8E-4E15-A47B-D4E04B3AB1D9}" type="datetimeFigureOut">
              <a:rPr lang="ru-RU" smtClean="0"/>
              <a:pPr/>
              <a:t>20.08.2016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D44F3A1-FC50-4677-A6AD-AAEDB75C9D19}" type="slidenum">
              <a:rPr lang="ru-RU" smtClean="0"/>
              <a:pPr/>
              <a:t>‹#›</a:t>
            </a:fld>
            <a:endParaRPr lang="ru-RU"/>
          </a:p>
        </p:txBody>
      </p:sp>
    </p:spTree>
    <p:extLst>
      <p:ext uri="{BB962C8B-B14F-4D97-AF65-F5344CB8AC3E}">
        <p14:creationId xmlns:p14="http://schemas.microsoft.com/office/powerpoint/2010/main" xmlns="" val="32634431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85D5E86-4B8E-4E15-A47B-D4E04B3AB1D9}" type="datetimeFigureOut">
              <a:rPr lang="ru-RU" smtClean="0"/>
              <a:pPr/>
              <a:t>20.08.2016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D44F3A1-FC50-4677-A6AD-AAEDB75C9D19}" type="slidenum">
              <a:rPr lang="ru-RU" smtClean="0"/>
              <a:pPr/>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xmlns="" val="12014014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85D5E86-4B8E-4E15-A47B-D4E04B3AB1D9}" type="datetimeFigureOut">
              <a:rPr lang="ru-RU" smtClean="0"/>
              <a:pPr/>
              <a:t>20.08.2016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D44F3A1-FC50-4677-A6AD-AAEDB75C9D19}" type="slidenum">
              <a:rPr lang="ru-RU" smtClean="0"/>
              <a:pPr/>
              <a:t>‹#›</a:t>
            </a:fld>
            <a:endParaRPr lang="ru-RU"/>
          </a:p>
        </p:txBody>
      </p:sp>
    </p:spTree>
    <p:extLst>
      <p:ext uri="{BB962C8B-B14F-4D97-AF65-F5344CB8AC3E}">
        <p14:creationId xmlns:p14="http://schemas.microsoft.com/office/powerpoint/2010/main" xmlns="" val="8001743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85D5E86-4B8E-4E15-A47B-D4E04B3AB1D9}" type="datetimeFigureOut">
              <a:rPr lang="ru-RU" smtClean="0"/>
              <a:pPr/>
              <a:t>20.08.2016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D44F3A1-FC50-4677-A6AD-AAEDB75C9D19}" type="slidenum">
              <a:rPr lang="ru-RU" smtClean="0"/>
              <a:pPr/>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xmlns="" val="12712907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85D5E86-4B8E-4E15-A47B-D4E04B3AB1D9}" type="datetimeFigureOut">
              <a:rPr lang="ru-RU" smtClean="0"/>
              <a:pPr/>
              <a:t>20.08.2016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D44F3A1-FC50-4677-A6AD-AAEDB75C9D19}" type="slidenum">
              <a:rPr lang="ru-RU" smtClean="0"/>
              <a:pPr/>
              <a:t>‹#›</a:t>
            </a:fld>
            <a:endParaRPr lang="ru-RU"/>
          </a:p>
        </p:txBody>
      </p:sp>
    </p:spTree>
    <p:extLst>
      <p:ext uri="{BB962C8B-B14F-4D97-AF65-F5344CB8AC3E}">
        <p14:creationId xmlns:p14="http://schemas.microsoft.com/office/powerpoint/2010/main" xmlns="" val="16394318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5D5E86-4B8E-4E15-A47B-D4E04B3AB1D9}" type="datetimeFigureOut">
              <a:rPr lang="ru-RU" smtClean="0"/>
              <a:pPr/>
              <a:t>20.08.2016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D44F3A1-FC50-4677-A6AD-AAEDB75C9D19}" type="slidenum">
              <a:rPr lang="ru-RU" smtClean="0"/>
              <a:pPr/>
              <a:t>‹#›</a:t>
            </a:fld>
            <a:endParaRPr lang="ru-RU"/>
          </a:p>
        </p:txBody>
      </p:sp>
    </p:spTree>
    <p:extLst>
      <p:ext uri="{BB962C8B-B14F-4D97-AF65-F5344CB8AC3E}">
        <p14:creationId xmlns:p14="http://schemas.microsoft.com/office/powerpoint/2010/main" xmlns="" val="30640627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5D5E86-4B8E-4E15-A47B-D4E04B3AB1D9}" type="datetimeFigureOut">
              <a:rPr lang="ru-RU" smtClean="0"/>
              <a:pPr/>
              <a:t>20.08.2016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D44F3A1-FC50-4677-A6AD-AAEDB75C9D19}" type="slidenum">
              <a:rPr lang="ru-RU" smtClean="0"/>
              <a:pPr/>
              <a:t>‹#›</a:t>
            </a:fld>
            <a:endParaRPr lang="ru-RU"/>
          </a:p>
        </p:txBody>
      </p:sp>
    </p:spTree>
    <p:extLst>
      <p:ext uri="{BB962C8B-B14F-4D97-AF65-F5344CB8AC3E}">
        <p14:creationId xmlns:p14="http://schemas.microsoft.com/office/powerpoint/2010/main" xmlns="" val="19148391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5D5E86-4B8E-4E15-A47B-D4E04B3AB1D9}" type="datetimeFigureOut">
              <a:rPr lang="ru-RU" smtClean="0"/>
              <a:pPr/>
              <a:t>20.08.2016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D44F3A1-FC50-4677-A6AD-AAEDB75C9D19}" type="slidenum">
              <a:rPr lang="ru-RU" smtClean="0"/>
              <a:pPr/>
              <a:t>‹#›</a:t>
            </a:fld>
            <a:endParaRPr lang="ru-RU"/>
          </a:p>
        </p:txBody>
      </p:sp>
    </p:spTree>
    <p:extLst>
      <p:ext uri="{BB962C8B-B14F-4D97-AF65-F5344CB8AC3E}">
        <p14:creationId xmlns:p14="http://schemas.microsoft.com/office/powerpoint/2010/main" xmlns="" val="22635507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85D5E86-4B8E-4E15-A47B-D4E04B3AB1D9}" type="datetimeFigureOut">
              <a:rPr lang="ru-RU" smtClean="0"/>
              <a:pPr/>
              <a:t>20.08.2016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D44F3A1-FC50-4677-A6AD-AAEDB75C9D19}" type="slidenum">
              <a:rPr lang="ru-RU" smtClean="0"/>
              <a:pPr/>
              <a:t>‹#›</a:t>
            </a:fld>
            <a:endParaRPr lang="ru-RU"/>
          </a:p>
        </p:txBody>
      </p:sp>
    </p:spTree>
    <p:extLst>
      <p:ext uri="{BB962C8B-B14F-4D97-AF65-F5344CB8AC3E}">
        <p14:creationId xmlns:p14="http://schemas.microsoft.com/office/powerpoint/2010/main" xmlns="" val="10636331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85D5E86-4B8E-4E15-A47B-D4E04B3AB1D9}" type="datetimeFigureOut">
              <a:rPr lang="ru-RU" smtClean="0"/>
              <a:pPr/>
              <a:t>20.08.2016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D44F3A1-FC50-4677-A6AD-AAEDB75C9D19}" type="slidenum">
              <a:rPr lang="ru-RU" smtClean="0"/>
              <a:pPr/>
              <a:t>‹#›</a:t>
            </a:fld>
            <a:endParaRPr lang="ru-RU"/>
          </a:p>
        </p:txBody>
      </p:sp>
    </p:spTree>
    <p:extLst>
      <p:ext uri="{BB962C8B-B14F-4D97-AF65-F5344CB8AC3E}">
        <p14:creationId xmlns:p14="http://schemas.microsoft.com/office/powerpoint/2010/main" xmlns="" val="34054836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485D5E86-4B8E-4E15-A47B-D4E04B3AB1D9}" type="datetimeFigureOut">
              <a:rPr lang="ru-RU" smtClean="0"/>
              <a:pPr/>
              <a:t>20.08.2016</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D44F3A1-FC50-4677-A6AD-AAEDB75C9D19}" type="slidenum">
              <a:rPr lang="ru-RU" smtClean="0"/>
              <a:pPr/>
              <a:t>‹#›</a:t>
            </a:fld>
            <a:endParaRPr lang="ru-RU"/>
          </a:p>
        </p:txBody>
      </p:sp>
    </p:spTree>
    <p:extLst>
      <p:ext uri="{BB962C8B-B14F-4D97-AF65-F5344CB8AC3E}">
        <p14:creationId xmlns:p14="http://schemas.microsoft.com/office/powerpoint/2010/main" xmlns="" val="21302149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85D5E86-4B8E-4E15-A47B-D4E04B3AB1D9}" type="datetimeFigureOut">
              <a:rPr lang="ru-RU" smtClean="0"/>
              <a:pPr/>
              <a:t>20.08.2016</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D44F3A1-FC50-4677-A6AD-AAEDB75C9D19}" type="slidenum">
              <a:rPr lang="ru-RU" smtClean="0"/>
              <a:pPr/>
              <a:t>‹#›</a:t>
            </a:fld>
            <a:endParaRPr lang="ru-RU"/>
          </a:p>
        </p:txBody>
      </p:sp>
    </p:spTree>
    <p:extLst>
      <p:ext uri="{BB962C8B-B14F-4D97-AF65-F5344CB8AC3E}">
        <p14:creationId xmlns:p14="http://schemas.microsoft.com/office/powerpoint/2010/main" xmlns="" val="21523554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5D5E86-4B8E-4E15-A47B-D4E04B3AB1D9}" type="datetimeFigureOut">
              <a:rPr lang="ru-RU" smtClean="0"/>
              <a:pPr/>
              <a:t>20.08.2016</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1D44F3A1-FC50-4677-A6AD-AAEDB75C9D19}" type="slidenum">
              <a:rPr lang="ru-RU" smtClean="0"/>
              <a:pPr/>
              <a:t>‹#›</a:t>
            </a:fld>
            <a:endParaRPr lang="ru-RU"/>
          </a:p>
        </p:txBody>
      </p:sp>
    </p:spTree>
    <p:extLst>
      <p:ext uri="{BB962C8B-B14F-4D97-AF65-F5344CB8AC3E}">
        <p14:creationId xmlns:p14="http://schemas.microsoft.com/office/powerpoint/2010/main" xmlns="" val="3040945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5D5E86-4B8E-4E15-A47B-D4E04B3AB1D9}" type="datetimeFigureOut">
              <a:rPr lang="ru-RU" smtClean="0"/>
              <a:pPr/>
              <a:t>20.08.2016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D44F3A1-FC50-4677-A6AD-AAEDB75C9D19}" type="slidenum">
              <a:rPr lang="ru-RU" smtClean="0"/>
              <a:pPr/>
              <a:t>‹#›</a:t>
            </a:fld>
            <a:endParaRPr lang="ru-RU"/>
          </a:p>
        </p:txBody>
      </p:sp>
    </p:spTree>
    <p:extLst>
      <p:ext uri="{BB962C8B-B14F-4D97-AF65-F5344CB8AC3E}">
        <p14:creationId xmlns:p14="http://schemas.microsoft.com/office/powerpoint/2010/main" xmlns="" val="15690999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5D5E86-4B8E-4E15-A47B-D4E04B3AB1D9}" type="datetimeFigureOut">
              <a:rPr lang="ru-RU" smtClean="0"/>
              <a:pPr/>
              <a:t>20.08.2016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D44F3A1-FC50-4677-A6AD-AAEDB75C9D19}" type="slidenum">
              <a:rPr lang="ru-RU" smtClean="0"/>
              <a:pPr/>
              <a:t>‹#›</a:t>
            </a:fld>
            <a:endParaRPr lang="ru-RU"/>
          </a:p>
        </p:txBody>
      </p:sp>
    </p:spTree>
    <p:extLst>
      <p:ext uri="{BB962C8B-B14F-4D97-AF65-F5344CB8AC3E}">
        <p14:creationId xmlns:p14="http://schemas.microsoft.com/office/powerpoint/2010/main" xmlns="" val="20423991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85D5E86-4B8E-4E15-A47B-D4E04B3AB1D9}" type="datetimeFigureOut">
              <a:rPr lang="ru-RU" smtClean="0"/>
              <a:pPr/>
              <a:t>20.08.2016</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1D44F3A1-FC50-4677-A6AD-AAEDB75C9D19}" type="slidenum">
              <a:rPr lang="ru-RU" smtClean="0"/>
              <a:pPr/>
              <a:t>‹#›</a:t>
            </a:fld>
            <a:endParaRPr lang="ru-RU"/>
          </a:p>
        </p:txBody>
      </p:sp>
    </p:spTree>
    <p:extLst>
      <p:ext uri="{BB962C8B-B14F-4D97-AF65-F5344CB8AC3E}">
        <p14:creationId xmlns:p14="http://schemas.microsoft.com/office/powerpoint/2010/main" xmlns="" val="2397282618"/>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7954"/>
            <a:ext cx="12192000" cy="6865954"/>
          </a:xfrm>
          <a:prstGeom prst="rect">
            <a:avLst/>
          </a:prstGeom>
        </p:spPr>
      </p:pic>
      <p:sp>
        <p:nvSpPr>
          <p:cNvPr id="2" name="Заголовок 1"/>
          <p:cNvSpPr>
            <a:spLocks noGrp="1"/>
          </p:cNvSpPr>
          <p:nvPr>
            <p:ph type="ctrTitle"/>
          </p:nvPr>
        </p:nvSpPr>
        <p:spPr>
          <a:xfrm>
            <a:off x="1524000" y="3425023"/>
            <a:ext cx="9144000" cy="2387600"/>
          </a:xfrm>
        </p:spPr>
        <p:txBody>
          <a:bodyPr/>
          <a:lstStyle/>
          <a:p>
            <a:r>
              <a:rPr lang="ru-RU" b="1"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Iron" panose="02000000000000000000" pitchFamily="2" charset="0"/>
              </a:rPr>
              <a:t>Национальные Татарские игры</a:t>
            </a:r>
            <a:endParaRPr lang="ru-RU" b="1" spc="50" dirty="0">
              <a:ln w="9525" cmpd="sng">
                <a:solidFill>
                  <a:schemeClr val="accent1"/>
                </a:solidFill>
                <a:prstDash val="solid"/>
              </a:ln>
              <a:solidFill>
                <a:srgbClr val="70AD47">
                  <a:tint val="1000"/>
                </a:srgbClr>
              </a:solidFill>
              <a:effectLst>
                <a:glow rad="38100">
                  <a:schemeClr val="accent1">
                    <a:alpha val="40000"/>
                  </a:schemeClr>
                </a:glow>
              </a:effectLst>
              <a:latin typeface="Iron" panose="02000000000000000000" pitchFamily="2" charset="0"/>
            </a:endParaRPr>
          </a:p>
        </p:txBody>
      </p:sp>
    </p:spTree>
    <p:extLst>
      <p:ext uri="{BB962C8B-B14F-4D97-AF65-F5344CB8AC3E}">
        <p14:creationId xmlns:p14="http://schemas.microsoft.com/office/powerpoint/2010/main" xmlns="" val="6235393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848511" y="3548419"/>
            <a:ext cx="5180085" cy="302297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2" name="Заголовок 1"/>
          <p:cNvSpPr>
            <a:spLocks noGrp="1"/>
          </p:cNvSpPr>
          <p:nvPr>
            <p:ph type="title"/>
          </p:nvPr>
        </p:nvSpPr>
        <p:spPr>
          <a:xfrm>
            <a:off x="319585" y="0"/>
            <a:ext cx="10515600" cy="1325563"/>
          </a:xfrm>
        </p:spPr>
        <p:txBody>
          <a:bodyPr/>
          <a:lstStyle/>
          <a:p>
            <a:r>
              <a:rPr lang="ru-RU" dirty="0" err="1">
                <a:ln w="0"/>
                <a:effectLst>
                  <a:outerShdw blurRad="38100" dist="19050" dir="2700000" algn="tl" rotWithShape="0">
                    <a:schemeClr val="dk1">
                      <a:alpha val="40000"/>
                    </a:schemeClr>
                  </a:outerShdw>
                </a:effectLst>
              </a:rPr>
              <a:t>Й</a:t>
            </a:r>
            <a:r>
              <a:rPr lang="ru-RU" dirty="0" err="1" smtClean="0">
                <a:ln w="0"/>
                <a:effectLst>
                  <a:outerShdw blurRad="38100" dist="19050" dir="2700000" algn="tl" rotWithShape="0">
                    <a:schemeClr val="dk1">
                      <a:alpha val="40000"/>
                    </a:schemeClr>
                  </a:outerShdw>
                </a:effectLst>
              </a:rPr>
              <a:t>одрык</a:t>
            </a:r>
            <a:r>
              <a:rPr lang="ru-RU" dirty="0" smtClean="0">
                <a:ln w="0"/>
                <a:effectLst>
                  <a:outerShdw blurRad="38100" dist="19050" dir="2700000" algn="tl" rotWithShape="0">
                    <a:schemeClr val="dk1">
                      <a:alpha val="40000"/>
                    </a:schemeClr>
                  </a:outerShdw>
                </a:effectLst>
              </a:rPr>
              <a:t> </a:t>
            </a:r>
            <a:r>
              <a:rPr lang="ru-RU" dirty="0" err="1">
                <a:ln w="0"/>
                <a:effectLst>
                  <a:outerShdw blurRad="38100" dist="19050" dir="2700000" algn="tl" rotWithShape="0">
                    <a:schemeClr val="dk1">
                      <a:alpha val="40000"/>
                    </a:schemeClr>
                  </a:outerShdw>
                </a:effectLst>
              </a:rPr>
              <a:t>сугышы</a:t>
            </a:r>
            <a:endParaRPr lang="ru-RU" dirty="0">
              <a:ln w="0"/>
              <a:effectLst>
                <a:outerShdw blurRad="38100" dist="19050" dir="2700000" algn="tl" rotWithShape="0">
                  <a:schemeClr val="dk1">
                    <a:alpha val="40000"/>
                  </a:schemeClr>
                </a:outerShdw>
              </a:effectLst>
            </a:endParaRPr>
          </a:p>
        </p:txBody>
      </p:sp>
      <p:sp>
        <p:nvSpPr>
          <p:cNvPr id="3" name="Объект 2"/>
          <p:cNvSpPr>
            <a:spLocks noGrp="1"/>
          </p:cNvSpPr>
          <p:nvPr>
            <p:ph idx="1"/>
          </p:nvPr>
        </p:nvSpPr>
        <p:spPr>
          <a:xfrm>
            <a:off x="0" y="988739"/>
            <a:ext cx="9648967" cy="3619833"/>
          </a:xfrm>
        </p:spPr>
        <p:txBody>
          <a:bodyPr/>
          <a:lstStyle/>
          <a:p>
            <a:r>
              <a:rPr lang="ru-RU" dirty="0">
                <a:ln w="0"/>
                <a:solidFill>
                  <a:schemeClr val="accent1"/>
                </a:solidFill>
                <a:effectLst>
                  <a:outerShdw blurRad="38100" dist="25400" dir="5400000" algn="ctr" rotWithShape="0">
                    <a:srgbClr val="6E747A">
                      <a:alpha val="43000"/>
                    </a:srgbClr>
                  </a:outerShdw>
                </a:effectLst>
              </a:rPr>
              <a:t>Говоря об истинно национальных видах спорта, нельзя не упомянуть и кулачный бой — </a:t>
            </a:r>
            <a:r>
              <a:rPr lang="ru-RU" dirty="0" err="1">
                <a:ln w="0"/>
                <a:solidFill>
                  <a:schemeClr val="accent1"/>
                </a:solidFill>
                <a:effectLst>
                  <a:outerShdw blurRad="38100" dist="25400" dir="5400000" algn="ctr" rotWithShape="0">
                    <a:srgbClr val="6E747A">
                      <a:alpha val="43000"/>
                    </a:srgbClr>
                  </a:outerShdw>
                </a:effectLst>
              </a:rPr>
              <a:t>йодрык</a:t>
            </a:r>
            <a:r>
              <a:rPr lang="ru-RU" dirty="0">
                <a:ln w="0"/>
                <a:solidFill>
                  <a:schemeClr val="accent1"/>
                </a:solidFill>
                <a:effectLst>
                  <a:outerShdw blurRad="38100" dist="25400" dir="5400000" algn="ctr" rotWithShape="0">
                    <a:srgbClr val="6E747A">
                      <a:alpha val="43000"/>
                    </a:srgbClr>
                  </a:outerShdw>
                </a:effectLst>
              </a:rPr>
              <a:t> </a:t>
            </a:r>
            <a:r>
              <a:rPr lang="ru-RU" dirty="0" err="1">
                <a:ln w="0"/>
                <a:solidFill>
                  <a:schemeClr val="accent1"/>
                </a:solidFill>
                <a:effectLst>
                  <a:outerShdw blurRad="38100" dist="25400" dir="5400000" algn="ctr" rotWithShape="0">
                    <a:srgbClr val="6E747A">
                      <a:alpha val="43000"/>
                    </a:srgbClr>
                  </a:outerShdw>
                </a:effectLst>
              </a:rPr>
              <a:t>сугышы</a:t>
            </a:r>
            <a:r>
              <a:rPr lang="ru-RU" dirty="0">
                <a:ln w="0"/>
                <a:solidFill>
                  <a:schemeClr val="accent1"/>
                </a:solidFill>
                <a:effectLst>
                  <a:outerShdw blurRad="38100" dist="25400" dir="5400000" algn="ctr" rotWithShape="0">
                    <a:srgbClr val="6E747A">
                      <a:alpha val="43000"/>
                    </a:srgbClr>
                  </a:outerShdw>
                </a:effectLst>
              </a:rPr>
              <a:t>. У татар, как и у других тюркских народов, он культивировался с давних времен. Вот как кулачный бой проходил у астраханских татар. Батыр, одержавший победу в прошлых состязаниях, становился в начале улицы и ждал. Если находился юноша, пожелавший биться, он становился напротив батыра. После боя потерпевший поражение остается на месте, а победитель идет дальше по улице. Отыщется новый соперник — будет следующий бой, если же никто больше не рискнет — он сохранял за собой звание батыра.</a:t>
            </a:r>
          </a:p>
        </p:txBody>
      </p:sp>
    </p:spTree>
    <p:extLst>
      <p:ext uri="{BB962C8B-B14F-4D97-AF65-F5344CB8AC3E}">
        <p14:creationId xmlns:p14="http://schemas.microsoft.com/office/powerpoint/2010/main" xmlns="" val="3789093310"/>
      </p:ext>
    </p:extLst>
  </p:cSld>
  <p:clrMapOvr>
    <a:masterClrMapping/>
  </p:clrMapOvr>
  <mc:AlternateContent xmlns:mc="http://schemas.openxmlformats.org/markup-compatibility/2006">
    <mc:Choice xmlns:p14="http://schemas.microsoft.com/office/powerpoint/2010/main" xmlns=""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121242"/>
            <a:ext cx="5800299" cy="6736758"/>
          </a:xfrm>
        </p:spPr>
        <p:txBody>
          <a:bodyPr>
            <a:noAutofit/>
          </a:bodyPr>
          <a:lstStyle/>
          <a:p>
            <a:r>
              <a:rPr lang="ru-RU" dirty="0" smtClean="0">
                <a:ln w="0"/>
                <a:solidFill>
                  <a:schemeClr val="tx1"/>
                </a:solidFill>
                <a:effectLst>
                  <a:outerShdw blurRad="38100" dist="19050" dir="2700000" algn="tl" rotWithShape="0">
                    <a:schemeClr val="dk1">
                      <a:alpha val="40000"/>
                    </a:schemeClr>
                  </a:outerShdw>
                </a:effectLst>
              </a:rPr>
              <a:t>Перетягивание каната— вид спорта, в котором две команды путём физического напряжения и определенной тактики действий перемещают друг друга до победной отметки.</a:t>
            </a:r>
          </a:p>
          <a:p>
            <a:r>
              <a:rPr lang="ru-RU" dirty="0" smtClean="0">
                <a:ln w="0"/>
                <a:solidFill>
                  <a:schemeClr val="tx1"/>
                </a:solidFill>
                <a:effectLst>
                  <a:outerShdw blurRad="38100" dist="19050" dir="2700000" algn="tl" rotWithShape="0">
                    <a:schemeClr val="dk1">
                      <a:alpha val="40000"/>
                    </a:schemeClr>
                  </a:outerShdw>
                </a:effectLst>
              </a:rPr>
              <a:t>Восемь участников каждой из команд, чей общий вес не должен превышать максимального для данной весовой категории, располагаются у разных концов каната, окружность которого от 10 см до 12,5 см, а длина не менее 33,5 м. Посередине каната делается «центральная отметка» и на расстоянии 4 метров от неё две боковых отметки. Перед началом состязания команды встают так, что центральная отметка находится над проведённой на земле чертой. По сигналу судьи каждая команда начинает тянуть канат, стараясь или чтобы ближайшая к соперникам отметка пересекла черту на земле (то есть пытаясь перетянуть канат на 4 метра), или чтобы противоположная команда заработала фол, который засчитывается если кто-либо из команды сядет или упадёт..</a:t>
            </a:r>
            <a:endParaRPr lang="ru-RU" dirty="0">
              <a:ln w="0"/>
              <a:solidFill>
                <a:schemeClr val="tx1"/>
              </a:solidFill>
              <a:effectLst>
                <a:outerShdw blurRad="38100" dist="19050" dir="2700000" algn="tl" rotWithShape="0">
                  <a:schemeClr val="dk1">
                    <a:alpha val="40000"/>
                  </a:schemeClr>
                </a:outerShdw>
              </a:effectLst>
            </a:endParaRPr>
          </a:p>
        </p:txBody>
      </p:sp>
      <p:pic>
        <p:nvPicPr>
          <p:cNvPr id="2" name="Рисунок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400800" y="851088"/>
            <a:ext cx="5359021" cy="413034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p14="http://schemas.microsoft.com/office/powerpoint/2010/main" xmlns="" val="1948089944"/>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328538" y="798395"/>
            <a:ext cx="3590877" cy="2693158"/>
          </a:xfrm>
          <a:prstGeom prst="rect">
            <a:avLst/>
          </a:prstGeom>
        </p:spPr>
      </p:pic>
      <p:sp>
        <p:nvSpPr>
          <p:cNvPr id="2" name="Заголовок 1"/>
          <p:cNvSpPr>
            <a:spLocks noGrp="1"/>
          </p:cNvSpPr>
          <p:nvPr>
            <p:ph type="title"/>
          </p:nvPr>
        </p:nvSpPr>
        <p:spPr>
          <a:xfrm>
            <a:off x="3595332" y="254758"/>
            <a:ext cx="8596668" cy="1320800"/>
          </a:xfrm>
        </p:spPr>
        <p:txBody>
          <a:bodyPr/>
          <a:lstStyle/>
          <a:p>
            <a:r>
              <a:rPr lang="ru-RU" dirty="0" smtClean="0"/>
              <a:t>ЗАКЛЮЧЕНИЕ</a:t>
            </a:r>
            <a:endParaRPr lang="ru-RU" dirty="0"/>
          </a:p>
        </p:txBody>
      </p:sp>
      <p:sp>
        <p:nvSpPr>
          <p:cNvPr id="3" name="Объект 2"/>
          <p:cNvSpPr>
            <a:spLocks noGrp="1"/>
          </p:cNvSpPr>
          <p:nvPr>
            <p:ph idx="1"/>
          </p:nvPr>
        </p:nvSpPr>
        <p:spPr>
          <a:xfrm>
            <a:off x="1769155" y="3388887"/>
            <a:ext cx="7988995" cy="3880773"/>
          </a:xfrm>
        </p:spPr>
        <p:txBody>
          <a:bodyPr>
            <a:normAutofit/>
          </a:bodyPr>
          <a:lstStyle/>
          <a:p>
            <a:r>
              <a:rPr lang="ru-RU" sz="30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Как можно заметить, татарские национальные виды спорта и состязания до сих пор весьма актуальны, и своим многообразием долгие годы составляли и будут составлять неотъемлемую часть национальной культуры.</a:t>
            </a:r>
            <a:endParaRPr lang="ru-RU" sz="3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xmlns="" val="2490086279"/>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6000" b="1" dirty="0" smtClean="0">
                <a:effectLst>
                  <a:outerShdw blurRad="38100" dist="38100" dir="2700000" algn="tl">
                    <a:srgbClr val="000000">
                      <a:alpha val="43137"/>
                    </a:srgbClr>
                  </a:outerShdw>
                </a:effectLst>
                <a:latin typeface="Iron" panose="02000000000000000000" pitchFamily="2" charset="0"/>
              </a:rPr>
              <a:t>Предисловие</a:t>
            </a:r>
            <a:endParaRPr lang="ru-RU" sz="6000" b="1" dirty="0">
              <a:effectLst>
                <a:outerShdw blurRad="38100" dist="38100" dir="2700000" algn="tl">
                  <a:srgbClr val="000000">
                    <a:alpha val="43137"/>
                  </a:srgbClr>
                </a:outerShdw>
              </a:effectLst>
              <a:latin typeface="Iron" panose="02000000000000000000" pitchFamily="2" charset="0"/>
            </a:endParaRPr>
          </a:p>
        </p:txBody>
      </p:sp>
      <p:sp>
        <p:nvSpPr>
          <p:cNvPr id="3" name="Объект 2"/>
          <p:cNvSpPr>
            <a:spLocks noGrp="1"/>
          </p:cNvSpPr>
          <p:nvPr>
            <p:ph idx="1"/>
          </p:nvPr>
        </p:nvSpPr>
        <p:spPr/>
        <p:txBody>
          <a:bodyPr/>
          <a:lstStyle/>
          <a:p>
            <a:r>
              <a:rPr lang="ru-RU" dirty="0" smtClean="0"/>
              <a:t>Значение народных спортивных игр трудно переоценить. Эти игры — школа физической закалки, находчивости, сообразительности и упорства. Причем школа органичная и массовая. В Татарстане большая доля национальных игр приходилось на всенародные праздники и гулянья - по большей части на Сабантуй. Особая ценность спортивных игр в течение многих веков была использована народной педагогикой как средство воспитания подрастающего поколения. Характерной их особенностью являются законченность и строгая </a:t>
            </a:r>
            <a:r>
              <a:rPr lang="ru-RU" dirty="0" err="1" smtClean="0"/>
              <a:t>регламентированность</a:t>
            </a:r>
            <a:r>
              <a:rPr lang="ru-RU" dirty="0" smtClean="0"/>
              <a:t> с установкой на состязательность и достижение победы.</a:t>
            </a:r>
            <a:endParaRPr lang="ru-RU" dirty="0"/>
          </a:p>
        </p:txBody>
      </p:sp>
    </p:spTree>
    <p:extLst>
      <p:ext uri="{BB962C8B-B14F-4D97-AF65-F5344CB8AC3E}">
        <p14:creationId xmlns:p14="http://schemas.microsoft.com/office/powerpoint/2010/main" xmlns="" val="4052871526"/>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9034818" y="-368490"/>
            <a:ext cx="3258404" cy="7226490"/>
          </a:xfrm>
          <a:prstGeom prst="rect">
            <a:avLst/>
          </a:prstGeom>
        </p:spPr>
      </p:pic>
      <p:sp>
        <p:nvSpPr>
          <p:cNvPr id="2" name="Заголовок 1"/>
          <p:cNvSpPr>
            <a:spLocks noGrp="1"/>
          </p:cNvSpPr>
          <p:nvPr>
            <p:ph type="title"/>
          </p:nvPr>
        </p:nvSpPr>
        <p:spPr>
          <a:xfrm>
            <a:off x="606189" y="282791"/>
            <a:ext cx="10515600" cy="1325563"/>
          </a:xfrm>
        </p:spPr>
        <p:txBody>
          <a:bodyPr/>
          <a:lstStyle/>
          <a:p>
            <a:r>
              <a:rPr lang="ru-RU" dirty="0" smtClean="0">
                <a:latin typeface="Iron" panose="02000000000000000000" pitchFamily="2" charset="0"/>
              </a:rPr>
              <a:t>Угадай и догони</a:t>
            </a:r>
            <a:r>
              <a:rPr lang="en-US" dirty="0" smtClean="0">
                <a:latin typeface="Iron" panose="02000000000000000000" pitchFamily="2" charset="0"/>
              </a:rPr>
              <a:t>                     </a:t>
            </a:r>
            <a:r>
              <a:rPr lang="ru-RU" dirty="0" smtClean="0">
                <a:latin typeface="Iron" panose="02000000000000000000" pitchFamily="2" charset="0"/>
              </a:rPr>
              <a:t>(</a:t>
            </a:r>
            <a:r>
              <a:rPr lang="ru-RU" dirty="0" err="1" smtClean="0">
                <a:latin typeface="Iron" panose="02000000000000000000" pitchFamily="2" charset="0"/>
              </a:rPr>
              <a:t>Читанме</a:t>
            </a:r>
            <a:r>
              <a:rPr lang="ru-RU" dirty="0" smtClean="0">
                <a:latin typeface="Iron" panose="02000000000000000000" pitchFamily="2" charset="0"/>
              </a:rPr>
              <a:t>, </a:t>
            </a:r>
            <a:r>
              <a:rPr lang="ru-RU" dirty="0" err="1" smtClean="0">
                <a:latin typeface="Iron" panose="02000000000000000000" pitchFamily="2" charset="0"/>
              </a:rPr>
              <a:t>бузме</a:t>
            </a:r>
            <a:r>
              <a:rPr lang="ru-RU" dirty="0" smtClean="0">
                <a:latin typeface="Iron" panose="02000000000000000000" pitchFamily="2" charset="0"/>
              </a:rPr>
              <a:t>)</a:t>
            </a:r>
            <a:endParaRPr lang="ru-RU" dirty="0">
              <a:latin typeface="Iron" panose="02000000000000000000" pitchFamily="2" charset="0"/>
            </a:endParaRPr>
          </a:p>
        </p:txBody>
      </p:sp>
      <p:sp>
        <p:nvSpPr>
          <p:cNvPr id="3" name="Объект 2"/>
          <p:cNvSpPr>
            <a:spLocks noGrp="1"/>
          </p:cNvSpPr>
          <p:nvPr>
            <p:ph idx="1"/>
          </p:nvPr>
        </p:nvSpPr>
        <p:spPr>
          <a:xfrm>
            <a:off x="150126" y="1828800"/>
            <a:ext cx="9294126" cy="5029200"/>
          </a:xfrm>
        </p:spPr>
        <p:txBody>
          <a:bodyPr>
            <a:normAutofit fontScale="92500" lnSpcReduction="10000"/>
          </a:bodyPr>
          <a:lstStyle/>
          <a:p>
            <a:r>
              <a:rPr lang="ru-RU" b="1" dirty="0" smtClean="0"/>
              <a:t>Цель игры: развитие внимательности, ловкости.</a:t>
            </a:r>
          </a:p>
          <a:p>
            <a:endParaRPr lang="ru-RU" b="1" dirty="0" smtClean="0"/>
          </a:p>
          <a:p>
            <a:r>
              <a:rPr lang="ru-RU" b="1" dirty="0" smtClean="0"/>
              <a:t>Играющие садятся на скамейку или на траву в один ряд. Впереди садится водящий. Ему завязывают глаза.</a:t>
            </a:r>
          </a:p>
          <a:p>
            <a:endParaRPr lang="ru-RU" b="1" dirty="0" smtClean="0"/>
          </a:p>
          <a:p>
            <a:r>
              <a:rPr lang="ru-RU" b="1" dirty="0" smtClean="0"/>
              <a:t>Один из игроков подходит к водящему, кладет руку на плечо и называет его по имени. Водящий должен угадать, кто это. Если водящий назвал имя игрока правильно, то быстро снимает повязку и догоняет убегающего. Если водящий не угадал имя игрока, тогда подходит другой игрок.</a:t>
            </a:r>
          </a:p>
          <a:p>
            <a:endParaRPr lang="ru-RU" b="1" dirty="0" smtClean="0"/>
          </a:p>
          <a:p>
            <a:r>
              <a:rPr lang="ru-RU" b="1" dirty="0" smtClean="0"/>
              <a:t>Правила игры:</a:t>
            </a:r>
          </a:p>
          <a:p>
            <a:endParaRPr lang="ru-RU" b="1" dirty="0" smtClean="0"/>
          </a:p>
          <a:p>
            <a:r>
              <a:rPr lang="ru-RU" b="1" dirty="0" smtClean="0"/>
              <a:t>если имя названо правильно, игрок задевает водящего по плечу, давая понять, что нужно бежать;</a:t>
            </a:r>
          </a:p>
          <a:p>
            <a:r>
              <a:rPr lang="ru-RU" b="1" dirty="0" smtClean="0"/>
              <a:t>как только водящий поймает игрока, он садится в конец колонны, а пойманный игрок становится водящим.</a:t>
            </a:r>
            <a:endParaRPr lang="ru-RU" b="1" dirty="0"/>
          </a:p>
        </p:txBody>
      </p:sp>
    </p:spTree>
    <p:extLst>
      <p:ext uri="{BB962C8B-B14F-4D97-AF65-F5344CB8AC3E}">
        <p14:creationId xmlns:p14="http://schemas.microsoft.com/office/powerpoint/2010/main" xmlns="" val="781631250"/>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505433" y="1692322"/>
            <a:ext cx="5409063" cy="2652228"/>
          </a:xfrm>
          <a:prstGeom prst="rect">
            <a:avLst/>
          </a:prstGeom>
        </p:spPr>
      </p:pic>
      <p:sp>
        <p:nvSpPr>
          <p:cNvPr id="2" name="Заголовок 1"/>
          <p:cNvSpPr>
            <a:spLocks noGrp="1"/>
          </p:cNvSpPr>
          <p:nvPr>
            <p:ph type="title"/>
          </p:nvPr>
        </p:nvSpPr>
        <p:spPr>
          <a:xfrm>
            <a:off x="491319" y="0"/>
            <a:ext cx="15135367" cy="655093"/>
          </a:xfrm>
        </p:spPr>
        <p:txBody>
          <a:bodyPr/>
          <a:lstStyle/>
          <a:p>
            <a:r>
              <a:rPr lang="ru-RU" dirty="0" smtClean="0">
                <a:latin typeface="Iron" panose="02000000000000000000" pitchFamily="2" charset="0"/>
              </a:rPr>
              <a:t>Продаём горшки          </a:t>
            </a:r>
            <a:r>
              <a:rPr lang="ru-RU" dirty="0" err="1" smtClean="0">
                <a:latin typeface="Iron" panose="02000000000000000000" pitchFamily="2" charset="0"/>
              </a:rPr>
              <a:t>Чулмак</a:t>
            </a:r>
            <a:r>
              <a:rPr lang="ru-RU" dirty="0" smtClean="0">
                <a:latin typeface="Iron" panose="02000000000000000000" pitchFamily="2" charset="0"/>
              </a:rPr>
              <a:t> </a:t>
            </a:r>
            <a:r>
              <a:rPr lang="ru-RU" dirty="0" err="1" smtClean="0">
                <a:latin typeface="Iron" panose="02000000000000000000" pitchFamily="2" charset="0"/>
              </a:rPr>
              <a:t>уены</a:t>
            </a:r>
            <a:endParaRPr lang="ru-RU" dirty="0">
              <a:latin typeface="Iron" panose="02000000000000000000" pitchFamily="2" charset="0"/>
            </a:endParaRPr>
          </a:p>
        </p:txBody>
      </p:sp>
      <p:sp>
        <p:nvSpPr>
          <p:cNvPr id="3" name="Объект 2"/>
          <p:cNvSpPr>
            <a:spLocks noGrp="1"/>
          </p:cNvSpPr>
          <p:nvPr>
            <p:ph idx="1"/>
          </p:nvPr>
        </p:nvSpPr>
        <p:spPr>
          <a:xfrm>
            <a:off x="0" y="820594"/>
            <a:ext cx="12192000" cy="5532437"/>
          </a:xfrm>
        </p:spPr>
        <p:txBody>
          <a:bodyPr>
            <a:noAutofit/>
          </a:bodyPr>
          <a:lstStyle/>
          <a:p>
            <a:pPr>
              <a:lnSpc>
                <a:spcPct val="100000"/>
              </a:lnSpc>
              <a:spcBef>
                <a:spcPts val="600"/>
              </a:spcBef>
            </a:pPr>
            <a:r>
              <a:rPr lang="ru-RU" sz="1600" dirty="0" smtClean="0"/>
              <a:t>Цель игры: развитие ловкости, быстроты двигательной реакции, укрепление мышц опорно-двигательного аппарата.</a:t>
            </a:r>
          </a:p>
          <a:p>
            <a:pPr>
              <a:lnSpc>
                <a:spcPct val="100000"/>
              </a:lnSpc>
              <a:spcBef>
                <a:spcPts val="600"/>
              </a:spcBef>
            </a:pPr>
            <a:r>
              <a:rPr lang="ru-RU" sz="1600" dirty="0" smtClean="0"/>
              <a:t>Играющие разделяются на две группы: дети-горшки и игроки—хозяева горшков. Дети-горшки образуют круг, встав на колени или усевшись на траву. За каждым горшком стоит игрок—хозяин горшка, руки у него за спиной. Водящий стоит за кругом.</a:t>
            </a:r>
          </a:p>
          <a:p>
            <a:pPr>
              <a:lnSpc>
                <a:spcPct val="100000"/>
              </a:lnSpc>
              <a:spcBef>
                <a:spcPts val="600"/>
              </a:spcBef>
            </a:pPr>
            <a:endParaRPr lang="ru-RU" sz="1600" dirty="0" smtClean="0"/>
          </a:p>
          <a:p>
            <a:pPr>
              <a:lnSpc>
                <a:spcPct val="100000"/>
              </a:lnSpc>
              <a:spcBef>
                <a:spcPts val="600"/>
              </a:spcBef>
            </a:pPr>
            <a:r>
              <a:rPr lang="ru-RU" sz="1600" dirty="0" smtClean="0"/>
              <a:t>Водящий подходит к одному из хозяев горшка и начинает разговор:</a:t>
            </a:r>
          </a:p>
          <a:p>
            <a:pPr>
              <a:lnSpc>
                <a:spcPct val="100000"/>
              </a:lnSpc>
              <a:spcBef>
                <a:spcPts val="600"/>
              </a:spcBef>
            </a:pPr>
            <a:endParaRPr lang="ru-RU" sz="1600" dirty="0" smtClean="0"/>
          </a:p>
          <a:p>
            <a:pPr>
              <a:lnSpc>
                <a:spcPct val="100000"/>
              </a:lnSpc>
              <a:spcBef>
                <a:spcPts val="600"/>
              </a:spcBef>
            </a:pPr>
            <a:r>
              <a:rPr lang="ru-RU" sz="1600" dirty="0" smtClean="0"/>
              <a:t>—  «Эй, дружок, продай горшок!»</a:t>
            </a:r>
          </a:p>
          <a:p>
            <a:pPr>
              <a:lnSpc>
                <a:spcPct val="100000"/>
              </a:lnSpc>
              <a:spcBef>
                <a:spcPts val="600"/>
              </a:spcBef>
            </a:pPr>
            <a:r>
              <a:rPr lang="ru-RU" sz="1600" dirty="0" smtClean="0"/>
              <a:t>—  Покупай!</a:t>
            </a:r>
          </a:p>
          <a:p>
            <a:pPr>
              <a:lnSpc>
                <a:spcPct val="100000"/>
              </a:lnSpc>
              <a:spcBef>
                <a:spcPts val="600"/>
              </a:spcBef>
            </a:pPr>
            <a:r>
              <a:rPr lang="ru-RU" sz="1600" dirty="0" smtClean="0"/>
              <a:t>—  Сколько дать тебе рублей?</a:t>
            </a:r>
          </a:p>
          <a:p>
            <a:pPr>
              <a:lnSpc>
                <a:spcPct val="100000"/>
              </a:lnSpc>
              <a:spcBef>
                <a:spcPts val="600"/>
              </a:spcBef>
            </a:pPr>
            <a:r>
              <a:rPr lang="ru-RU" sz="1600" dirty="0" smtClean="0"/>
              <a:t>—  Три отдай.</a:t>
            </a:r>
          </a:p>
          <a:p>
            <a:pPr>
              <a:lnSpc>
                <a:spcPct val="100000"/>
              </a:lnSpc>
              <a:spcBef>
                <a:spcPts val="600"/>
              </a:spcBef>
            </a:pPr>
            <a:endParaRPr lang="ru-RU" sz="1600" dirty="0" smtClean="0"/>
          </a:p>
          <a:p>
            <a:pPr>
              <a:lnSpc>
                <a:spcPct val="100000"/>
              </a:lnSpc>
              <a:spcBef>
                <a:spcPts val="600"/>
              </a:spcBef>
            </a:pPr>
            <a:r>
              <a:rPr lang="ru-RU" sz="1600" dirty="0" smtClean="0"/>
              <a:t>Водящий три раза (или столько, за сколько согласился продать горшок его хозяин, но не более трех рублей) касается рукой хозяина, и они начинают бег по кругу навстречу друг другу (круг обегают три раза). Кто быстрее добежит до свободного места в кругу, тот занимает это место, а отставший становится водящим.</a:t>
            </a:r>
          </a:p>
          <a:p>
            <a:pPr>
              <a:lnSpc>
                <a:spcPct val="100000"/>
              </a:lnSpc>
              <a:spcBef>
                <a:spcPts val="600"/>
              </a:spcBef>
            </a:pPr>
            <a:r>
              <a:rPr lang="ru-RU" sz="1600" dirty="0" smtClean="0"/>
              <a:t>Правила </a:t>
            </a:r>
            <a:r>
              <a:rPr lang="ru-RU" sz="1600" dirty="0" smtClean="0"/>
              <a:t>игры:</a:t>
            </a:r>
          </a:p>
          <a:p>
            <a:pPr>
              <a:lnSpc>
                <a:spcPct val="100000"/>
              </a:lnSpc>
              <a:spcBef>
                <a:spcPts val="600"/>
              </a:spcBef>
            </a:pPr>
            <a:r>
              <a:rPr lang="ru-RU" sz="1600" dirty="0" smtClean="0"/>
              <a:t>бегать разрешается только по кругу, не пересекая его;</a:t>
            </a:r>
          </a:p>
          <a:p>
            <a:pPr>
              <a:lnSpc>
                <a:spcPct val="100000"/>
              </a:lnSpc>
              <a:spcBef>
                <a:spcPts val="600"/>
              </a:spcBef>
            </a:pPr>
            <a:r>
              <a:rPr lang="ru-RU" sz="1600" dirty="0" smtClean="0"/>
              <a:t>бегущие не имеют права задевать других игроков;</a:t>
            </a:r>
          </a:p>
          <a:p>
            <a:pPr>
              <a:lnSpc>
                <a:spcPct val="100000"/>
              </a:lnSpc>
              <a:spcBef>
                <a:spcPts val="600"/>
              </a:spcBef>
            </a:pPr>
            <a:r>
              <a:rPr lang="ru-RU" sz="1600" dirty="0" smtClean="0"/>
              <a:t>водящий может начинать бег в любом направлении. Если он начал бег влево, запятнанный должен бежать вправо.</a:t>
            </a:r>
            <a:endParaRPr lang="ru-RU" sz="1600" dirty="0"/>
          </a:p>
        </p:txBody>
      </p:sp>
    </p:spTree>
    <p:extLst>
      <p:ext uri="{BB962C8B-B14F-4D97-AF65-F5344CB8AC3E}">
        <p14:creationId xmlns:p14="http://schemas.microsoft.com/office/powerpoint/2010/main" xmlns="" val="207822970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144147" y="1501254"/>
            <a:ext cx="3695889" cy="2245120"/>
          </a:xfrm>
          <a:prstGeom prst="rect">
            <a:avLst/>
          </a:prstGeom>
        </p:spPr>
      </p:pic>
      <p:sp>
        <p:nvSpPr>
          <p:cNvPr id="2" name="Заголовок 1"/>
          <p:cNvSpPr>
            <a:spLocks noGrp="1"/>
          </p:cNvSpPr>
          <p:nvPr>
            <p:ph type="title"/>
          </p:nvPr>
        </p:nvSpPr>
        <p:spPr>
          <a:xfrm>
            <a:off x="614149" y="172656"/>
            <a:ext cx="11367448" cy="818866"/>
          </a:xfrm>
        </p:spPr>
        <p:txBody>
          <a:bodyPr>
            <a:normAutofit/>
          </a:bodyPr>
          <a:lstStyle/>
          <a:p>
            <a:r>
              <a:rPr lang="ru-RU" dirty="0" smtClean="0">
                <a:latin typeface="Iron" panose="02000000000000000000" pitchFamily="2" charset="0"/>
              </a:rPr>
              <a:t>Скок-перескок             </a:t>
            </a:r>
            <a:r>
              <a:rPr lang="ru-RU" dirty="0" err="1" smtClean="0">
                <a:latin typeface="Iron" panose="02000000000000000000" pitchFamily="2" charset="0"/>
              </a:rPr>
              <a:t>Кучтем</a:t>
            </a:r>
            <a:r>
              <a:rPr lang="ru-RU" dirty="0" smtClean="0">
                <a:latin typeface="Iron" panose="02000000000000000000" pitchFamily="2" charset="0"/>
              </a:rPr>
              <a:t>-куч</a:t>
            </a:r>
            <a:endParaRPr lang="ru-RU" dirty="0">
              <a:latin typeface="Iron" panose="02000000000000000000" pitchFamily="2" charset="0"/>
            </a:endParaRPr>
          </a:p>
        </p:txBody>
      </p:sp>
      <p:sp>
        <p:nvSpPr>
          <p:cNvPr id="3" name="Объект 2"/>
          <p:cNvSpPr>
            <a:spLocks noGrp="1"/>
          </p:cNvSpPr>
          <p:nvPr>
            <p:ph idx="1"/>
          </p:nvPr>
        </p:nvSpPr>
        <p:spPr>
          <a:xfrm>
            <a:off x="0" y="1156883"/>
            <a:ext cx="10515600" cy="5701117"/>
          </a:xfrm>
        </p:spPr>
        <p:txBody>
          <a:bodyPr>
            <a:normAutofit/>
          </a:bodyPr>
          <a:lstStyle/>
          <a:p>
            <a:r>
              <a:rPr lang="ru-RU" b="1" dirty="0"/>
              <a:t>Цель игры:</a:t>
            </a:r>
            <a:r>
              <a:rPr lang="ru-RU" dirty="0"/>
              <a:t> развитие внимательности, умения ори­ентироваться, укрепление мускулатуры ног.</a:t>
            </a:r>
          </a:p>
          <a:p>
            <a:endParaRPr lang="en-US" dirty="0" smtClean="0"/>
          </a:p>
          <a:p>
            <a:endParaRPr lang="en-US" dirty="0"/>
          </a:p>
          <a:p>
            <a:endParaRPr lang="en-US" dirty="0" smtClean="0"/>
          </a:p>
          <a:p>
            <a:r>
              <a:rPr lang="ru-RU" dirty="0" smtClean="0"/>
              <a:t>На </a:t>
            </a:r>
            <a:r>
              <a:rPr lang="ru-RU" dirty="0"/>
              <a:t>игровой площадке чертят круг диаметром 15— 25 м, </a:t>
            </a:r>
            <a:endParaRPr lang="en-US" dirty="0" smtClean="0"/>
          </a:p>
          <a:p>
            <a:pPr marL="0" indent="0">
              <a:buNone/>
            </a:pPr>
            <a:r>
              <a:rPr lang="en-US" dirty="0"/>
              <a:t> </a:t>
            </a:r>
            <a:r>
              <a:rPr lang="en-US" dirty="0" smtClean="0"/>
              <a:t>  </a:t>
            </a:r>
            <a:r>
              <a:rPr lang="ru-RU" dirty="0" smtClean="0"/>
              <a:t>внутри </a:t>
            </a:r>
            <a:r>
              <a:rPr lang="ru-RU" dirty="0"/>
              <a:t>него — маленькие кружки диаметром 30— 35 см </a:t>
            </a:r>
            <a:endParaRPr lang="en-US" dirty="0" smtClean="0"/>
          </a:p>
          <a:p>
            <a:pPr marL="0" indent="0">
              <a:buNone/>
            </a:pPr>
            <a:r>
              <a:rPr lang="en-US" dirty="0"/>
              <a:t> </a:t>
            </a:r>
            <a:r>
              <a:rPr lang="en-US" dirty="0" smtClean="0"/>
              <a:t>  </a:t>
            </a:r>
            <a:r>
              <a:rPr lang="ru-RU" dirty="0" smtClean="0"/>
              <a:t>для </a:t>
            </a:r>
            <a:r>
              <a:rPr lang="ru-RU" dirty="0"/>
              <a:t>каждого </a:t>
            </a:r>
            <a:r>
              <a:rPr lang="en-US" dirty="0" smtClean="0"/>
              <a:t>  </a:t>
            </a:r>
            <a:r>
              <a:rPr lang="ru-RU" dirty="0" smtClean="0"/>
              <a:t>участника </a:t>
            </a:r>
            <a:r>
              <a:rPr lang="ru-RU" dirty="0"/>
              <a:t>игры. В центре большого круга стоит водящий.</a:t>
            </a:r>
          </a:p>
          <a:p>
            <a:r>
              <a:rPr lang="ru-RU" dirty="0"/>
              <a:t>Водящий говорит: «Перескок!». После этого слова игроки быстро меняются местами (кружками), прыгая на одной ноге. Водящий старается занять место одного из играющих, прыгая тоже на одной ноге. Тот, кто останет­ся без места, становится водящим.</a:t>
            </a:r>
          </a:p>
          <a:p>
            <a:r>
              <a:rPr lang="ru-RU" b="1" dirty="0"/>
              <a:t>Правила игры:</a:t>
            </a:r>
            <a:endParaRPr lang="ru-RU" dirty="0"/>
          </a:p>
          <a:p>
            <a:r>
              <a:rPr lang="ru-RU" dirty="0"/>
              <a:t>нельзя выталкивать друг друга из кружков;</a:t>
            </a:r>
          </a:p>
          <a:p>
            <a:r>
              <a:rPr lang="ru-RU" dirty="0"/>
              <a:t>двое играющих не должны находиться в одном кружке;</a:t>
            </a:r>
          </a:p>
          <a:p>
            <a:r>
              <a:rPr lang="ru-RU" dirty="0"/>
              <a:t>при смене мест кружок считается за тем, кто рань­ше вступил в него.</a:t>
            </a:r>
          </a:p>
          <a:p>
            <a:endParaRPr lang="ru-RU" dirty="0"/>
          </a:p>
        </p:txBody>
      </p:sp>
    </p:spTree>
    <p:extLst>
      <p:ext uri="{BB962C8B-B14F-4D97-AF65-F5344CB8AC3E}">
        <p14:creationId xmlns:p14="http://schemas.microsoft.com/office/powerpoint/2010/main" xmlns="" val="2345751270"/>
      </p:ext>
    </p:extLst>
  </p:cSld>
  <p:clrMapOvr>
    <a:masterClrMapping/>
  </p:clrMapOvr>
  <mc:AlternateContent xmlns:mc="http://schemas.openxmlformats.org/markup-compatibility/2006">
    <mc:Choice xmlns:p14="http://schemas.microsoft.com/office/powerpoint/2010/main" xmlns="" Requires="p14">
      <p:transition spd="slow">
        <p14:flash/>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6478" y="0"/>
            <a:ext cx="11354937" cy="859809"/>
          </a:xfrm>
        </p:spPr>
        <p:txBody>
          <a:bodyPr>
            <a:normAutofit/>
          </a:bodyPr>
          <a:lstStyle/>
          <a:p>
            <a:r>
              <a:rPr lang="ru-RU" dirty="0" smtClean="0">
                <a:latin typeface="Iron" panose="02000000000000000000" pitchFamily="2" charset="0"/>
              </a:rPr>
              <a:t>Спутанные кони</a:t>
            </a:r>
            <a:r>
              <a:rPr lang="en-US" dirty="0" smtClean="0">
                <a:latin typeface="Iron" panose="02000000000000000000" pitchFamily="2" charset="0"/>
              </a:rPr>
              <a:t>    </a:t>
            </a:r>
            <a:r>
              <a:rPr lang="ru-RU" dirty="0" err="1" smtClean="0">
                <a:latin typeface="Iron" panose="02000000000000000000" pitchFamily="2" charset="0"/>
              </a:rPr>
              <a:t>Тышаулы</a:t>
            </a:r>
            <a:r>
              <a:rPr lang="ru-RU" dirty="0" smtClean="0">
                <a:latin typeface="Iron" panose="02000000000000000000" pitchFamily="2" charset="0"/>
              </a:rPr>
              <a:t> </a:t>
            </a:r>
            <a:r>
              <a:rPr lang="ru-RU" dirty="0" err="1" smtClean="0">
                <a:latin typeface="Iron" panose="02000000000000000000" pitchFamily="2" charset="0"/>
              </a:rPr>
              <a:t>атлар</a:t>
            </a:r>
            <a:endParaRPr lang="ru-RU" dirty="0">
              <a:latin typeface="Iron" panose="02000000000000000000" pitchFamily="2" charset="0"/>
            </a:endParaRPr>
          </a:p>
        </p:txBody>
      </p:sp>
      <p:sp>
        <p:nvSpPr>
          <p:cNvPr id="3" name="Объект 2"/>
          <p:cNvSpPr>
            <a:spLocks noGrp="1"/>
          </p:cNvSpPr>
          <p:nvPr>
            <p:ph idx="1"/>
          </p:nvPr>
        </p:nvSpPr>
        <p:spPr>
          <a:xfrm>
            <a:off x="346881" y="1047703"/>
            <a:ext cx="10515600" cy="4351338"/>
          </a:xfrm>
        </p:spPr>
        <p:txBody>
          <a:bodyPr>
            <a:normAutofit/>
          </a:bodyPr>
          <a:lstStyle/>
          <a:p>
            <a:r>
              <a:rPr lang="ru-RU" b="1" dirty="0"/>
              <a:t>Цель игры:</a:t>
            </a:r>
            <a:r>
              <a:rPr lang="ru-RU" dirty="0"/>
              <a:t> развитие силовой выносливости, укреп­ление костно-мышечного аппарата ног.</a:t>
            </a:r>
          </a:p>
          <a:p>
            <a:r>
              <a:rPr lang="ru-RU" dirty="0"/>
              <a:t>На игровой площадке чертится линия. На расстоя­нии от нее (не более 20 м) устанавливаются флажки, стойки.</a:t>
            </a:r>
          </a:p>
          <a:p>
            <a:r>
              <a:rPr lang="ru-RU" dirty="0"/>
              <a:t>Играющие делятся на три-четыре команды и выст­раиваются за линией. По сигналу первые игроки команд начинают прыжки, обегают флажки и возвращаются об­ратно бегом. Затем бегут вторые и т. д.</a:t>
            </a:r>
          </a:p>
          <a:p>
            <a:r>
              <a:rPr lang="ru-RU" b="1" dirty="0"/>
              <a:t>Правила игры:</a:t>
            </a:r>
            <a:endParaRPr lang="ru-RU" dirty="0"/>
          </a:p>
          <a:p>
            <a:r>
              <a:rPr lang="ru-RU" dirty="0"/>
              <a:t>выигрывает команда, закончившая эстафету первой;</a:t>
            </a:r>
          </a:p>
          <a:p>
            <a:r>
              <a:rPr lang="ru-RU" dirty="0"/>
              <a:t>прыгать следует правильно, отталкиваясь обоими но­гами одновременно, помогая руками.</a:t>
            </a:r>
          </a:p>
          <a:p>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984610" y="4402874"/>
            <a:ext cx="4771031" cy="1992333"/>
          </a:xfrm>
          <a:prstGeom prst="rect">
            <a:avLst/>
          </a:prstGeom>
        </p:spPr>
      </p:pic>
    </p:spTree>
    <p:extLst>
      <p:ext uri="{BB962C8B-B14F-4D97-AF65-F5344CB8AC3E}">
        <p14:creationId xmlns:p14="http://schemas.microsoft.com/office/powerpoint/2010/main" xmlns="" val="4177998893"/>
      </p:ext>
    </p:extLst>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2955" y="0"/>
            <a:ext cx="11080845" cy="859809"/>
          </a:xfrm>
        </p:spPr>
        <p:txBody>
          <a:bodyPr>
            <a:normAutofit/>
          </a:bodyPr>
          <a:lstStyle/>
          <a:p>
            <a:r>
              <a:rPr lang="ru-RU" dirty="0" smtClean="0">
                <a:latin typeface="Iron" panose="02000000000000000000" pitchFamily="2" charset="0"/>
              </a:rPr>
              <a:t>Мяч по кругу</a:t>
            </a:r>
            <a:r>
              <a:rPr lang="en-US" dirty="0" smtClean="0">
                <a:latin typeface="Iron" panose="02000000000000000000" pitchFamily="2" charset="0"/>
              </a:rPr>
              <a:t>             </a:t>
            </a:r>
            <a:r>
              <a:rPr lang="ru-RU" dirty="0" err="1" smtClean="0">
                <a:latin typeface="Iron" panose="02000000000000000000" pitchFamily="2" charset="0"/>
              </a:rPr>
              <a:t>Теенчек</a:t>
            </a:r>
            <a:r>
              <a:rPr lang="ru-RU" dirty="0" smtClean="0">
                <a:latin typeface="Iron" panose="02000000000000000000" pitchFamily="2" charset="0"/>
              </a:rPr>
              <a:t> </a:t>
            </a:r>
            <a:r>
              <a:rPr lang="ru-RU" dirty="0" err="1" smtClean="0">
                <a:latin typeface="Iron" panose="02000000000000000000" pitchFamily="2" charset="0"/>
              </a:rPr>
              <a:t>уены</a:t>
            </a:r>
            <a:endParaRPr lang="ru-RU" dirty="0"/>
          </a:p>
        </p:txBody>
      </p:sp>
      <p:sp>
        <p:nvSpPr>
          <p:cNvPr id="3" name="Объект 2"/>
          <p:cNvSpPr>
            <a:spLocks noGrp="1"/>
          </p:cNvSpPr>
          <p:nvPr>
            <p:ph idx="1"/>
          </p:nvPr>
        </p:nvSpPr>
        <p:spPr>
          <a:xfrm>
            <a:off x="0" y="1103168"/>
            <a:ext cx="7506269" cy="5754831"/>
          </a:xfrm>
        </p:spPr>
        <p:txBody>
          <a:bodyPr>
            <a:normAutofit/>
          </a:bodyPr>
          <a:lstStyle/>
          <a:p>
            <a:r>
              <a:rPr lang="ru-RU" dirty="0"/>
              <a:t>Играющие, образуя круг, садятся. </a:t>
            </a:r>
            <a:endParaRPr lang="en-US" dirty="0" smtClean="0"/>
          </a:p>
          <a:p>
            <a:r>
              <a:rPr lang="ru-RU" dirty="0" smtClean="0"/>
              <a:t>Водящий </a:t>
            </a:r>
            <a:r>
              <a:rPr lang="ru-RU" dirty="0"/>
              <a:t>стоит за кругом с мячом, диаметр которого 15—25 см. По сигналу водящий бросает мяч одному из игроков, сидящих в кругу, а сам отходит. </a:t>
            </a:r>
            <a:endParaRPr lang="en-US" dirty="0" smtClean="0"/>
          </a:p>
          <a:p>
            <a:r>
              <a:rPr lang="ru-RU" dirty="0" smtClean="0"/>
              <a:t>В </a:t>
            </a:r>
            <a:r>
              <a:rPr lang="ru-RU" dirty="0"/>
              <a:t>это время мяч начинают перебрасывать по кругу от одного игрока к другому. Водящий бежит за мячом и старается поймать его на лету. Водящим становится тот игрок, от кого был пойман мяч. </a:t>
            </a:r>
            <a:r>
              <a:rPr lang="ru-RU" dirty="0" smtClean="0"/>
              <a:t/>
            </a:r>
            <a:br>
              <a:rPr lang="ru-RU" dirty="0" smtClean="0"/>
            </a:br>
            <a:r>
              <a:rPr lang="ru-RU" dirty="0" smtClean="0"/>
              <a:t/>
            </a:r>
            <a:br>
              <a:rPr lang="ru-RU" dirty="0" smtClean="0"/>
            </a:br>
            <a:r>
              <a:rPr lang="ru-RU" b="1" dirty="0"/>
              <a:t>Правила игры.</a:t>
            </a:r>
            <a:r>
              <a:rPr lang="ru-RU" dirty="0"/>
              <a:t> Передача мяча выполняется путем броска с поворотом. Ловящий должен быть готов к приему мяча. При повторении игры мяч передается тому, кто остался вне игры.</a:t>
            </a:r>
          </a:p>
        </p:txBody>
      </p:sp>
      <p:pic>
        <p:nvPicPr>
          <p:cNvPr id="4" name="Рисунок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7506269" y="1916561"/>
            <a:ext cx="4598603" cy="412804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xmlns="" val="2519906524"/>
      </p:ext>
    </p:extLst>
  </p:cSld>
  <p:clrMapOvr>
    <a:masterClrMapping/>
  </p:clrMapOvr>
  <p:transition spd="slow">
    <p:wheel spokes="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65245" y="515250"/>
            <a:ext cx="10515600" cy="1325563"/>
          </a:xfrm>
        </p:spPr>
        <p:txBody>
          <a:bodyPr/>
          <a:lstStyle/>
          <a:p>
            <a:r>
              <a:rPr lang="ru-RU" dirty="0" err="1" smtClean="0">
                <a:latin typeface="Iron" panose="02000000000000000000" pitchFamily="2" charset="0"/>
              </a:rPr>
              <a:t>Ловишки</a:t>
            </a:r>
            <a:r>
              <a:rPr lang="ru-RU" dirty="0" smtClean="0">
                <a:latin typeface="Iron" panose="02000000000000000000" pitchFamily="2" charset="0"/>
              </a:rPr>
              <a:t>                       </a:t>
            </a:r>
            <a:r>
              <a:rPr lang="ru-RU" dirty="0" err="1" smtClean="0">
                <a:latin typeface="Iron" panose="02000000000000000000" pitchFamily="2" charset="0"/>
              </a:rPr>
              <a:t>Тотыш</a:t>
            </a:r>
            <a:r>
              <a:rPr lang="ru-RU" dirty="0" smtClean="0">
                <a:latin typeface="Iron" panose="02000000000000000000" pitchFamily="2" charset="0"/>
              </a:rPr>
              <a:t> </a:t>
            </a:r>
            <a:r>
              <a:rPr lang="ru-RU" dirty="0" err="1" smtClean="0">
                <a:latin typeface="Iron" panose="02000000000000000000" pitchFamily="2" charset="0"/>
              </a:rPr>
              <a:t>уены</a:t>
            </a:r>
            <a:r>
              <a:rPr lang="ru-RU" dirty="0" smtClean="0">
                <a:latin typeface="Iron" panose="02000000000000000000" pitchFamily="2" charset="0"/>
              </a:rPr>
              <a:t>  </a:t>
            </a:r>
            <a:endParaRPr lang="ru-RU" dirty="0">
              <a:latin typeface="Iron" panose="02000000000000000000" pitchFamily="2" charset="0"/>
            </a:endParaRPr>
          </a:p>
        </p:txBody>
      </p:sp>
      <p:sp>
        <p:nvSpPr>
          <p:cNvPr id="3" name="Объект 2"/>
          <p:cNvSpPr>
            <a:spLocks noGrp="1"/>
          </p:cNvSpPr>
          <p:nvPr>
            <p:ph idx="1"/>
          </p:nvPr>
        </p:nvSpPr>
        <p:spPr>
          <a:xfrm>
            <a:off x="0" y="1632732"/>
            <a:ext cx="6346209" cy="3892787"/>
          </a:xfrm>
        </p:spPr>
        <p:txBody>
          <a:bodyPr>
            <a:normAutofit/>
          </a:bodyPr>
          <a:lstStyle/>
          <a:p>
            <a:r>
              <a:rPr lang="ru-RU" dirty="0" smtClean="0"/>
              <a:t>По сигналу все играющие разбегаются по площадке. Водящий старается запятнать любого из игроков. </a:t>
            </a:r>
          </a:p>
          <a:p>
            <a:r>
              <a:rPr lang="ru-RU" dirty="0" smtClean="0"/>
              <a:t>Каждый, кого он поймает, становится его помощником. </a:t>
            </a:r>
          </a:p>
          <a:p>
            <a:r>
              <a:rPr lang="ru-RU" dirty="0" smtClean="0"/>
              <a:t>Взявшись за руки, вдвоем, затем втроем, вчетвером и т. д. они ловят бегающих, пока не поймают всех. </a:t>
            </a:r>
          </a:p>
          <a:p>
            <a:endParaRPr lang="ru-RU" dirty="0" smtClean="0"/>
          </a:p>
          <a:p>
            <a:r>
              <a:rPr lang="ru-RU" dirty="0" smtClean="0"/>
              <a:t>Правила игры. Пойманным считается тот, кого водящий коснулся рукой. Пойманные ловят всех остальных, только взявшись за руки.</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450890" y="1632732"/>
            <a:ext cx="4902910" cy="444917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p14="http://schemas.microsoft.com/office/powerpoint/2010/main" xmlns="" val="872760144"/>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446663" y="3248168"/>
            <a:ext cx="5613779" cy="345970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Заголовок 1"/>
          <p:cNvSpPr>
            <a:spLocks noGrp="1"/>
          </p:cNvSpPr>
          <p:nvPr>
            <p:ph type="title"/>
          </p:nvPr>
        </p:nvSpPr>
        <p:spPr>
          <a:xfrm>
            <a:off x="136478" y="0"/>
            <a:ext cx="8596668" cy="1320800"/>
          </a:xfrm>
        </p:spPr>
        <p:txBody>
          <a:bodyPr/>
          <a:lstStyle/>
          <a:p>
            <a:r>
              <a:rPr lang="ru-RU" dirty="0" err="1" smtClean="0"/>
              <a:t>Чауган</a:t>
            </a:r>
            <a:endParaRPr lang="ru-RU" dirty="0"/>
          </a:p>
        </p:txBody>
      </p:sp>
      <p:sp>
        <p:nvSpPr>
          <p:cNvPr id="3" name="Объект 2"/>
          <p:cNvSpPr>
            <a:spLocks noGrp="1"/>
          </p:cNvSpPr>
          <p:nvPr>
            <p:ph idx="1"/>
          </p:nvPr>
        </p:nvSpPr>
        <p:spPr>
          <a:xfrm>
            <a:off x="136478" y="1004934"/>
            <a:ext cx="9137524" cy="5032375"/>
          </a:xfrm>
        </p:spPr>
        <p:txBody>
          <a:bodyPr>
            <a:normAutofit/>
          </a:bodyPr>
          <a:lstStyle/>
          <a:p>
            <a:r>
              <a:rPr lang="ru-RU" dirty="0" err="1">
                <a:ln w="0"/>
                <a:solidFill>
                  <a:schemeClr val="tx1"/>
                </a:solidFill>
                <a:effectLst>
                  <a:outerShdw blurRad="38100" dist="19050" dir="2700000" algn="tl" rotWithShape="0">
                    <a:schemeClr val="dk1">
                      <a:alpha val="40000"/>
                    </a:schemeClr>
                  </a:outerShdw>
                </a:effectLst>
              </a:rPr>
              <a:t>Чауган</a:t>
            </a:r>
            <a:r>
              <a:rPr lang="ru-RU" dirty="0">
                <a:ln w="0"/>
                <a:solidFill>
                  <a:schemeClr val="tx1"/>
                </a:solidFill>
                <a:effectLst>
                  <a:outerShdw blurRad="38100" dist="19050" dir="2700000" algn="tl" rotWithShape="0">
                    <a:schemeClr val="dk1">
                      <a:alpha val="40000"/>
                    </a:schemeClr>
                  </a:outerShdw>
                </a:effectLst>
              </a:rPr>
              <a:t> — хоккей с мячом, который ждет своего возрождения со времен СССР. </a:t>
            </a:r>
            <a:endParaRPr lang="ru-RU" dirty="0" smtClean="0">
              <a:ln w="0"/>
              <a:solidFill>
                <a:schemeClr val="tx1"/>
              </a:solidFill>
              <a:effectLst>
                <a:outerShdw blurRad="38100" dist="19050" dir="2700000" algn="tl" rotWithShape="0">
                  <a:schemeClr val="dk1">
                    <a:alpha val="40000"/>
                  </a:schemeClr>
                </a:outerShdw>
              </a:effectLst>
            </a:endParaRPr>
          </a:p>
          <a:p>
            <a:r>
              <a:rPr lang="ru-RU" dirty="0" smtClean="0">
                <a:ln w="0"/>
                <a:solidFill>
                  <a:schemeClr val="tx1"/>
                </a:solidFill>
                <a:effectLst>
                  <a:outerShdw blurRad="38100" dist="19050" dir="2700000" algn="tl" rotWithShape="0">
                    <a:schemeClr val="dk1">
                      <a:alpha val="40000"/>
                    </a:schemeClr>
                  </a:outerShdw>
                </a:effectLst>
              </a:rPr>
              <a:t>Игра </a:t>
            </a:r>
            <a:r>
              <a:rPr lang="ru-RU" dirty="0">
                <a:ln w="0"/>
                <a:solidFill>
                  <a:schemeClr val="tx1"/>
                </a:solidFill>
                <a:effectLst>
                  <a:outerShdw blurRad="38100" dist="19050" dir="2700000" algn="tl" rotWithShape="0">
                    <a:schemeClr val="dk1">
                      <a:alpha val="40000"/>
                    </a:schemeClr>
                  </a:outerShdw>
                </a:effectLst>
              </a:rPr>
              <a:t>представляет собой хоккей, в качестве шайбы в которым используют мяч. Действие игры происходит на поле вне зависимости от его составляющей. </a:t>
            </a:r>
            <a:endParaRPr lang="ru-RU" dirty="0" smtClean="0">
              <a:ln w="0"/>
              <a:solidFill>
                <a:schemeClr val="tx1"/>
              </a:solidFill>
              <a:effectLst>
                <a:outerShdw blurRad="38100" dist="19050" dir="2700000" algn="tl" rotWithShape="0">
                  <a:schemeClr val="dk1">
                    <a:alpha val="40000"/>
                  </a:schemeClr>
                </a:outerShdw>
              </a:effectLst>
            </a:endParaRPr>
          </a:p>
          <a:p>
            <a:r>
              <a:rPr lang="ru-RU" dirty="0" smtClean="0">
                <a:ln w="0"/>
                <a:solidFill>
                  <a:schemeClr val="tx1"/>
                </a:solidFill>
                <a:effectLst>
                  <a:outerShdw blurRad="38100" dist="19050" dir="2700000" algn="tl" rotWithShape="0">
                    <a:schemeClr val="dk1">
                      <a:alpha val="40000"/>
                    </a:schemeClr>
                  </a:outerShdw>
                </a:effectLst>
              </a:rPr>
              <a:t>Принципиальным </a:t>
            </a:r>
            <a:r>
              <a:rPr lang="ru-RU" dirty="0">
                <a:ln w="0"/>
                <a:solidFill>
                  <a:schemeClr val="tx1"/>
                </a:solidFill>
                <a:effectLst>
                  <a:outerShdw blurRad="38100" dist="19050" dir="2700000" algn="tl" rotWithShape="0">
                    <a:schemeClr val="dk1">
                      <a:alpha val="40000"/>
                    </a:schemeClr>
                  </a:outerShdw>
                </a:effectLst>
              </a:rPr>
              <a:t>отличием </a:t>
            </a:r>
            <a:r>
              <a:rPr lang="ru-RU" dirty="0" err="1">
                <a:ln w="0"/>
                <a:solidFill>
                  <a:schemeClr val="tx1"/>
                </a:solidFill>
                <a:effectLst>
                  <a:outerShdw blurRad="38100" dist="19050" dir="2700000" algn="tl" rotWithShape="0">
                    <a:schemeClr val="dk1">
                      <a:alpha val="40000"/>
                    </a:schemeClr>
                  </a:outerShdw>
                </a:effectLst>
              </a:rPr>
              <a:t>чаугана</a:t>
            </a:r>
            <a:r>
              <a:rPr lang="ru-RU" dirty="0">
                <a:ln w="0"/>
                <a:solidFill>
                  <a:schemeClr val="tx1"/>
                </a:solidFill>
                <a:effectLst>
                  <a:outerShdw blurRad="38100" dist="19050" dir="2700000" algn="tl" rotWithShape="0">
                    <a:schemeClr val="dk1">
                      <a:alpha val="40000"/>
                    </a:schemeClr>
                  </a:outerShdw>
                </a:effectLst>
              </a:rPr>
              <a:t> от его хоккейных аналогов является составляющая команды - она может изменяться. </a:t>
            </a:r>
          </a:p>
        </p:txBody>
      </p:sp>
    </p:spTree>
    <p:extLst>
      <p:ext uri="{BB962C8B-B14F-4D97-AF65-F5344CB8AC3E}">
        <p14:creationId xmlns:p14="http://schemas.microsoft.com/office/powerpoint/2010/main" xmlns="" val="325840605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Грань">
  <a:themeElements>
    <a:clrScheme name="Грань">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Грань">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
  <TotalTime>312</TotalTime>
  <Words>902</Words>
  <Application>Microsoft Office PowerPoint</Application>
  <PresentationFormat>Произвольный</PresentationFormat>
  <Paragraphs>70</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Грань</vt:lpstr>
      <vt:lpstr>Национальные Татарские игры</vt:lpstr>
      <vt:lpstr>Предисловие</vt:lpstr>
      <vt:lpstr>Угадай и догони                     (Читанме, бузме)</vt:lpstr>
      <vt:lpstr>Продаём горшки          Чулмак уены</vt:lpstr>
      <vt:lpstr>Скок-перескок             Кучтем-куч</vt:lpstr>
      <vt:lpstr>Спутанные кони    Тышаулы атлар</vt:lpstr>
      <vt:lpstr>Мяч по кругу             Теенчек уены</vt:lpstr>
      <vt:lpstr>Ловишки                       Тотыш уены  </vt:lpstr>
      <vt:lpstr>Чауган</vt:lpstr>
      <vt:lpstr>Йодрык сугышы</vt:lpstr>
      <vt:lpstr>Слайд 11</vt:lpstr>
      <vt:lpstr>ЗАКЛЮЧЕНИЕ</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Национальные Татарские игры</dc:title>
  <dc:creator>Кузюрин Данил</dc:creator>
  <cp:lastModifiedBy>АДЕЛЬ</cp:lastModifiedBy>
  <cp:revision>20</cp:revision>
  <dcterms:created xsi:type="dcterms:W3CDTF">2016-03-15T06:25:23Z</dcterms:created>
  <dcterms:modified xsi:type="dcterms:W3CDTF">2016-08-20T04:20:04Z</dcterms:modified>
</cp:coreProperties>
</file>