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56" r:id="rId4"/>
    <p:sldId id="257" r:id="rId5"/>
    <p:sldId id="258" r:id="rId6"/>
    <p:sldId id="274" r:id="rId7"/>
    <p:sldId id="259" r:id="rId8"/>
    <p:sldId id="260" r:id="rId9"/>
    <p:sldId id="261" r:id="rId10"/>
    <p:sldId id="262" r:id="rId11"/>
    <p:sldId id="263" r:id="rId12"/>
    <p:sldId id="267" r:id="rId13"/>
    <p:sldId id="266" r:id="rId14"/>
    <p:sldId id="270" r:id="rId15"/>
    <p:sldId id="272" r:id="rId16"/>
    <p:sldId id="276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61333-9354-4153-A0AB-1A0BF57F63D1}" type="datetimeFigureOut">
              <a:rPr lang="ru-RU"/>
              <a:pPr>
                <a:defRPr/>
              </a:pPr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35745-ECAB-41EB-866B-8E9BB9FD76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FE8B6-0B58-4D12-AAC4-DD15C4C87180}" type="datetimeFigureOut">
              <a:rPr lang="ru-RU"/>
              <a:pPr>
                <a:defRPr/>
              </a:pPr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023BAB-8242-4B98-AD53-B8270882AA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E6FA3-3E9E-49F1-A75F-BB896D9FC09B}" type="datetimeFigureOut">
              <a:rPr lang="ru-RU"/>
              <a:pPr>
                <a:defRPr/>
              </a:pPr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EA262-0661-480B-A774-6BD4C39C07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86182" y="1142984"/>
            <a:ext cx="4886332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48" y="3857628"/>
            <a:ext cx="4471974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206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97378-43DB-4A99-AF52-A7EB9C802783}" type="datetimeFigureOut">
              <a:rPr lang="ru-RU"/>
              <a:pPr>
                <a:defRPr/>
              </a:pPr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F5A4-1182-4B66-824D-1EBEF4A090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30F16A-F3C1-486B-8DAB-3628FC4E1666}" type="datetimeFigureOut">
              <a:rPr lang="ru-RU"/>
              <a:pPr>
                <a:defRPr/>
              </a:pPr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49453-C6EC-4862-A25F-B5565968B5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C68C8C-B53B-4069-9198-AC0E7D033947}" type="datetimeFigureOut">
              <a:rPr lang="ru-RU"/>
              <a:pPr>
                <a:defRPr/>
              </a:pPr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4CE6D-E157-44F0-B0FB-2D4A3DA227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B24AF-80E7-4C9B-9916-EDDD90DFF9A2}" type="datetimeFigureOut">
              <a:rPr lang="ru-RU"/>
              <a:pPr>
                <a:defRPr/>
              </a:pPr>
              <a:t>29.09.2017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FE277-8433-403A-8BD1-9EF7F4080A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EE6218-55D4-4A42-9B5F-6770F85012B4}" type="datetimeFigureOut">
              <a:rPr lang="ru-RU"/>
              <a:pPr>
                <a:defRPr/>
              </a:pPr>
              <a:t>29.09.2017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2C346-A6FF-473A-BED0-CF08B2F6A7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45CFD-09AA-407F-B587-4E1A2BEE7139}" type="datetimeFigureOut">
              <a:rPr lang="ru-RU"/>
              <a:pPr>
                <a:defRPr/>
              </a:pPr>
              <a:t>29.09.2017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C76FA-D5B4-47B9-A9AD-FF2B3CF4E3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AFAE9-AFD9-4014-9193-5CF7A06B0016}" type="datetimeFigureOut">
              <a:rPr lang="ru-RU"/>
              <a:pPr>
                <a:defRPr/>
              </a:pPr>
              <a:t>29.09.2017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AD5F2-B264-49EC-9374-9F0BBF0E59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8EF75-DA60-4CEF-8A7C-40B62BA77626}" type="datetimeFigureOut">
              <a:rPr lang="ru-RU"/>
              <a:pPr>
                <a:defRPr/>
              </a:pPr>
              <a:t>29.09.2017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FB428-9812-47D1-BE9D-0237013D91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DEEAB7-0398-4331-BA9E-BADB60E0EC52}" type="datetimeFigureOut">
              <a:rPr lang="ru-RU"/>
              <a:pPr>
                <a:defRPr/>
              </a:pPr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71073-9D14-41EE-A675-E1BD45B3D6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9A06C-2E74-4BED-B34B-A246CFA3A46E}" type="datetimeFigureOut">
              <a:rPr lang="ru-RU"/>
              <a:pPr>
                <a:defRPr/>
              </a:pPr>
              <a:t>29.09.2017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FEC4D2-AEED-4517-AAC2-7B9A50F405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184BB-B4F4-402F-91D0-6BBE16D39AFE}" type="datetimeFigureOut">
              <a:rPr lang="ru-RU"/>
              <a:pPr>
                <a:defRPr/>
              </a:pPr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29441-0023-4689-B35D-6BD94214B5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06520-E865-41C8-897E-2ADB038EA658}" type="datetimeFigureOut">
              <a:rPr lang="ru-RU"/>
              <a:pPr>
                <a:defRPr/>
              </a:pPr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8C0F2-5224-46DE-BF10-9897EF82E7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161178" y="1484784"/>
            <a:ext cx="8821644" cy="5230364"/>
          </a:xfrm>
          <a:prstGeom prst="rect">
            <a:avLst/>
          </a:prstGeom>
          <a:blipFill>
            <a:blip r:embed="rId2" cstate="email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8" name="Rectangle 1"/>
          <p:cNvSpPr>
            <a:spLocks noChangeArrowheads="1"/>
          </p:cNvSpPr>
          <p:nvPr userDrawn="1"/>
        </p:nvSpPr>
        <p:spPr bwMode="auto">
          <a:xfrm>
            <a:off x="179512" y="6507342"/>
            <a:ext cx="150874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© Фокина Лидия Петровна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179512" y="188640"/>
            <a:ext cx="8784976" cy="1152128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10" descr="http://s4.pic4you.ru/y2014/08-12/12216/4542705-thumb.png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04248" y="116632"/>
            <a:ext cx="2072295" cy="1196751"/>
          </a:xfrm>
          <a:prstGeom prst="rect">
            <a:avLst/>
          </a:prstGeom>
          <a:noFill/>
        </p:spPr>
      </p:pic>
      <p:pic>
        <p:nvPicPr>
          <p:cNvPr id="12" name="Picture 12" descr="https://img-fotki.yandex.ru/get/5001/20573769.70/0_9c14e_6410e5e8_S"/>
          <p:cNvPicPr>
            <a:picLocks noChangeAspect="1" noChangeArrowheads="1"/>
          </p:cNvPicPr>
          <p:nvPr userDrawn="1"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79512" y="192960"/>
            <a:ext cx="1224136" cy="1150689"/>
          </a:xfrm>
          <a:prstGeom prst="rect">
            <a:avLst/>
          </a:prstGeom>
          <a:noFill/>
        </p:spPr>
      </p:pic>
      <p:pic>
        <p:nvPicPr>
          <p:cNvPr id="13" name="Picture 12" descr="http://img10.proshkolu.ru/content/media/pic/std/4000000/3160000/3159976-066939f1a7fc953a.png"/>
          <p:cNvPicPr>
            <a:picLocks noChangeAspect="1" noChangeArrowheads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63688" y="332656"/>
            <a:ext cx="4572000" cy="96624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982EC-C791-45A0-B4D4-7029F1F752BB}" type="datetimeFigureOut">
              <a:rPr lang="ru-RU"/>
              <a:pPr>
                <a:defRPr/>
              </a:pPr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85B66-520C-4929-9ABC-D347D3AB61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02186-A5D7-4F14-B9F4-D0DAD674FF16}" type="datetimeFigureOut">
              <a:rPr lang="ru-RU"/>
              <a:pPr>
                <a:defRPr/>
              </a:pPr>
              <a:t>29.09.2017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5AF67-5513-41B1-96FC-95C7BE472A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1CD1D-9996-4F01-913B-0606D2BA3C26}" type="datetimeFigureOut">
              <a:rPr lang="ru-RU"/>
              <a:pPr>
                <a:defRPr/>
              </a:pPr>
              <a:t>29.09.2017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04067-CD8A-4634-8008-554315A152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A28C3-397C-437C-B771-98042BBB7975}" type="datetimeFigureOut">
              <a:rPr lang="ru-RU"/>
              <a:pPr>
                <a:defRPr/>
              </a:pPr>
              <a:t>29.09.2017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677C4-5B21-42AA-85CB-16993AA171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5691A-7D71-4E23-BE81-A738601F8A7E}" type="datetimeFigureOut">
              <a:rPr lang="ru-RU"/>
              <a:pPr>
                <a:defRPr/>
              </a:pPr>
              <a:t>29.09.2017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FA1CB-B279-4AF8-A2CE-3B089AA982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22F56-3D00-4167-9B01-6F9E2A7ACDFF}" type="datetimeFigureOut">
              <a:rPr lang="ru-RU"/>
              <a:pPr>
                <a:defRPr/>
              </a:pPr>
              <a:t>29.09.2017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A8226-8D9C-4113-915B-EA625960E4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0B8FD-E133-4EED-AF52-855FB0568799}" type="datetimeFigureOut">
              <a:rPr lang="ru-RU"/>
              <a:pPr>
                <a:defRPr/>
              </a:pPr>
              <a:t>29.09.2017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5381E-7CED-4F27-9FBE-A684C1BB4B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7.jpe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4FCAB8F-0B8B-46FE-98BE-86F7D25AAECB}" type="datetimeFigureOut">
              <a:rPr lang="ru-RU"/>
              <a:pPr>
                <a:defRPr/>
              </a:pPr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26796DE-F816-46CB-9A13-5F2C4753BE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357188"/>
            <a:ext cx="814387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1928813" y="1571625"/>
            <a:ext cx="701516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C593CB1-E8F9-4D24-9561-D28A177BFCD7}" type="datetimeFigureOut">
              <a:rPr lang="ru-RU"/>
              <a:pPr>
                <a:defRPr/>
              </a:pPr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A03140D-A420-45CD-8684-A88E899455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ln w="17780" cmpd="sng">
            <a:solidFill>
              <a:schemeClr val="accent1">
                <a:tint val="3000"/>
              </a:schemeClr>
            </a:solidFill>
            <a:prstDash val="solid"/>
            <a:miter lim="800000"/>
          </a:ln>
          <a:solidFill>
            <a:srgbClr val="002060"/>
          </a:solidFill>
          <a:effectLst>
            <a:outerShdw blurRad="55000" dist="50800" dir="5400000" algn="tl">
              <a:srgbClr val="000000">
                <a:alpha val="33000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>
            <a:alpha val="7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 userDrawn="1"/>
        </p:nvSpPr>
        <p:spPr>
          <a:xfrm>
            <a:off x="161178" y="1484784"/>
            <a:ext cx="8821644" cy="5230364"/>
          </a:xfrm>
          <a:prstGeom prst="rect">
            <a:avLst/>
          </a:prstGeom>
          <a:blipFill>
            <a:blip r:embed="rId13" cstate="email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7409" name="Rectangle 1"/>
          <p:cNvSpPr>
            <a:spLocks noChangeArrowheads="1"/>
          </p:cNvSpPr>
          <p:nvPr userDrawn="1"/>
        </p:nvSpPr>
        <p:spPr bwMode="auto">
          <a:xfrm>
            <a:off x="179512" y="6507342"/>
            <a:ext cx="150874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© Фокина Лидия Петровна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179512" y="188640"/>
            <a:ext cx="8784976" cy="1152128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10" descr="http://s4.pic4you.ru/y2014/08-12/12216/4542705-thumb.png"/>
          <p:cNvPicPr>
            <a:picLocks noChangeAspect="1" noChangeArrowheads="1"/>
          </p:cNvPicPr>
          <p:nvPr userDrawn="1"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6804248" y="116632"/>
            <a:ext cx="2072295" cy="1196751"/>
          </a:xfrm>
          <a:prstGeom prst="rect">
            <a:avLst/>
          </a:prstGeom>
          <a:noFill/>
        </p:spPr>
      </p:pic>
      <p:pic>
        <p:nvPicPr>
          <p:cNvPr id="11" name="Picture 12" descr="http://img10.proshkolu.ru/content/media/pic/std/4000000/3160000/3159976-066939f1a7fc953a.png"/>
          <p:cNvPicPr>
            <a:picLocks noChangeAspect="1" noChangeArrowheads="1"/>
          </p:cNvPicPr>
          <p:nvPr userDrawn="1"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1907704" y="260648"/>
            <a:ext cx="4572000" cy="1008112"/>
          </a:xfrm>
          <a:prstGeom prst="rect">
            <a:avLst/>
          </a:prstGeom>
          <a:noFill/>
        </p:spPr>
      </p:pic>
      <p:pic>
        <p:nvPicPr>
          <p:cNvPr id="13" name="Picture 12" descr="https://img-fotki.yandex.ru/get/5001/20573769.70/0_9c14e_6410e5e8_S"/>
          <p:cNvPicPr>
            <a:picLocks noChangeAspect="1" noChangeArrowheads="1"/>
          </p:cNvPicPr>
          <p:nvPr userDrawn="1"/>
        </p:nvPicPr>
        <p:blipFill>
          <a:blip r:embed="rId1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79512" y="192960"/>
            <a:ext cx="1224136" cy="1150689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42844" y="2357430"/>
            <a:ext cx="7772400" cy="1470025"/>
          </a:xfrm>
        </p:spPr>
        <p:txBody>
          <a:bodyPr/>
          <a:lstStyle/>
          <a:p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Основные </a:t>
            </a:r>
            <a:r>
              <a:rPr lang="ru-RU" sz="6600" b="1" dirty="0" err="1" smtClean="0">
                <a:latin typeface="Times New Roman" pitchFamily="18" charset="0"/>
                <a:cs typeface="Times New Roman" pitchFamily="18" charset="0"/>
              </a:rPr>
              <a:t>понятя</a:t>
            </a: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и  характеристика педагогического творчества.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latin typeface="Times New Roman" pitchFamily="18" charset="0"/>
                <a:cs typeface="Times New Roman" pitchFamily="18" charset="0"/>
              </a:rPr>
            </a:br>
            <a:endParaRPr lang="ru-RU" sz="6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66" y="214290"/>
            <a:ext cx="7358114" cy="650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31" y="0"/>
            <a:ext cx="6858049" cy="6572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1" y="928670"/>
            <a:ext cx="8501122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285728"/>
            <a:ext cx="8358246" cy="6429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52"/>
            <a:ext cx="8501121" cy="650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075" name="Объект 2"/>
          <p:cNvSpPr>
            <a:spLocks noGrp="1"/>
          </p:cNvSpPr>
          <p:nvPr>
            <p:ph idx="1"/>
          </p:nvPr>
        </p:nvSpPr>
        <p:spPr>
          <a:xfrm>
            <a:off x="0" y="1000108"/>
            <a:ext cx="8229600" cy="5168905"/>
          </a:xfrm>
        </p:spPr>
        <p:txBody>
          <a:bodyPr/>
          <a:lstStyle/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«Толковом словаре русского языка»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под ред. Ожегова термин 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«творчество»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трактуется как 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«создание новых по замыслу культурных или материальных ценностей»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Users\Админ\Desktop\1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5" y="500042"/>
            <a:ext cx="7358113" cy="6143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Users\Админ\Desktop\2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57166"/>
            <a:ext cx="8429683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14356"/>
            <a:ext cx="7872410" cy="559753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sz="4400" b="1" dirty="0" smtClean="0"/>
              <a:t>Педагогическое творчество содействует созданию атмосферы глубокого взаимопонимания, доброжелательности, уважения, сотрудничества между учеником и преподавателем. 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329510" cy="45259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 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По уровню творчества педагогов можно разделить на несколько групп.  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2852"/>
            <a:ext cx="7429552" cy="5983311"/>
          </a:xfrm>
        </p:spPr>
        <p:txBody>
          <a:bodyPr/>
          <a:lstStyle/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Источники моего творчества – общение с учащимися, собственный опыт, опыт других учителей,  профессиональная культура, жизненная и профессиональная позиция, жизненный опыт и профессиональная интуиция.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0"/>
            <a:ext cx="8115328" cy="61261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Стараюсь четко планировать всю систему урочной и внеурочной деятельности, каждый урок. Творчество учителя — это не случайная удача, не только счастливые находки, это систематический, кропотливый поиск и труд, часто черновой, будничный, наполненный тревожными раздумьями, открытиями и неудачами. Я уверена, что результат работы каждого учителя во многом зависит от того, как он готовится к своим урокам.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85728"/>
            <a:ext cx="8929718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резентация ИНФОРМАТИ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Другая 38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C0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160</Words>
  <Application>Microsoft Office PowerPoint</Application>
  <PresentationFormat>Экран (4:3)</PresentationFormat>
  <Paragraphs>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Тема Office</vt:lpstr>
      <vt:lpstr>Презентация ИНФОРМАТИКА</vt:lpstr>
      <vt:lpstr>1_Тема Office</vt:lpstr>
      <vt:lpstr>Основные понятя и  характеристика педагогического творчества.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Катенок</dc:creator>
  <cp:lastModifiedBy>user1</cp:lastModifiedBy>
  <cp:revision>14</cp:revision>
  <dcterms:created xsi:type="dcterms:W3CDTF">2012-05-12T09:17:54Z</dcterms:created>
  <dcterms:modified xsi:type="dcterms:W3CDTF">2017-09-29T20:10:33Z</dcterms:modified>
</cp:coreProperties>
</file>