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5" r:id="rId6"/>
    <p:sldId id="266" r:id="rId7"/>
    <p:sldId id="268" r:id="rId8"/>
    <p:sldId id="270" r:id="rId9"/>
    <p:sldId id="271" r:id="rId10"/>
    <p:sldId id="273" r:id="rId11"/>
    <p:sldId id="276" r:id="rId12"/>
    <p:sldId id="277" r:id="rId13"/>
    <p:sldId id="329" r:id="rId14"/>
    <p:sldId id="279" r:id="rId15"/>
    <p:sldId id="282" r:id="rId16"/>
    <p:sldId id="283" r:id="rId17"/>
    <p:sldId id="284" r:id="rId18"/>
    <p:sldId id="288" r:id="rId19"/>
    <p:sldId id="334" r:id="rId20"/>
    <p:sldId id="335" r:id="rId21"/>
    <p:sldId id="336" r:id="rId22"/>
    <p:sldId id="296" r:id="rId23"/>
    <p:sldId id="291" r:id="rId24"/>
    <p:sldId id="295" r:id="rId25"/>
    <p:sldId id="298" r:id="rId26"/>
    <p:sldId id="303" r:id="rId27"/>
    <p:sldId id="305" r:id="rId28"/>
    <p:sldId id="332" r:id="rId29"/>
    <p:sldId id="32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106" autoAdjust="0"/>
    <p:restoredTop sz="87634" autoAdjust="0"/>
  </p:normalViewPr>
  <p:slideViewPr>
    <p:cSldViewPr>
      <p:cViewPr varScale="1">
        <p:scale>
          <a:sx n="102" d="100"/>
          <a:sy n="102" d="100"/>
        </p:scale>
        <p:origin x="-18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3DB60-BE0D-46CF-98DA-5D3FC252996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3B9F-631D-42DD-9EBD-D329FA987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74;&#1072;\Desktop\&#1085;&#1086;&#1074;&#1072;&#1103;%20&#1072;&#1090;&#1090;&#1077;&#1089;&#1090;&#1072;&#1094;&#1080;&#1103;\Ledi-Vospitatel'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file:///C:\Users\&#1074;&#1072;\Desktop\&#1085;&#1086;&#1074;&#1072;&#1103;%20&#1072;&#1090;&#1090;&#1077;&#1089;&#1090;&#1072;&#1094;&#1080;&#1103;\Natal'ya_Kvakina-Lyubi.mp3" TargetMode="External"/><Relationship Id="rId1" Type="http://schemas.openxmlformats.org/officeDocument/2006/relationships/tags" Target="../tags/tag11.xml"/><Relationship Id="rId6" Type="http://schemas.openxmlformats.org/officeDocument/2006/relationships/image" Target="../media/image22.jpeg"/><Relationship Id="rId5" Type="http://schemas.openxmlformats.org/officeDocument/2006/relationships/image" Target="../media/image1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6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3.jpeg"/><Relationship Id="rId2" Type="http://schemas.openxmlformats.org/officeDocument/2006/relationships/audio" Target="file:///C:\Users\&#1074;&#1072;\Desktop\&#1085;&#1086;&#1074;&#1072;&#1103;%20&#1072;&#1090;&#1090;&#1077;&#1089;&#1090;&#1072;&#1094;&#1080;&#1103;\Doshkol'niki-Pesnya_pro_vospitatelya_.mp3" TargetMode="External"/><Relationship Id="rId1" Type="http://schemas.openxmlformats.org/officeDocument/2006/relationships/tags" Target="../tags/tag23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Relationship Id="rId4" Type="http://schemas.openxmlformats.org/officeDocument/2006/relationships/image" Target="../media/image5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6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643050"/>
            <a:ext cx="8501122" cy="5000660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воспитателя Муниципального казенного  образовательного учреждения «</a:t>
            </a:r>
            <a:r>
              <a:rPr lang="ru-RU" i="1" dirty="0" err="1" smtClean="0">
                <a:solidFill>
                  <a:srgbClr val="FF0000"/>
                </a:solidFill>
              </a:rPr>
              <a:t>Болоховский</a:t>
            </a:r>
            <a:r>
              <a:rPr lang="ru-RU" i="1" dirty="0" smtClean="0">
                <a:solidFill>
                  <a:srgbClr val="FF0000"/>
                </a:solidFill>
              </a:rPr>
              <a:t> центр образования № 1» администрации муниципального образования Киреевский район.</a:t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14290"/>
            <a:ext cx="8501122" cy="128588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4000" b="1" i="1" dirty="0" err="1" smtClean="0">
                <a:solidFill>
                  <a:srgbClr val="FF0000"/>
                </a:solidFill>
                <a:cs typeface="Arabic Typesetting" pitchFamily="66" charset="-78"/>
              </a:rPr>
              <a:t>Партфолио</a:t>
            </a:r>
            <a:r>
              <a:rPr lang="ru-RU" sz="4000" b="1" i="1" dirty="0" smtClean="0">
                <a:solidFill>
                  <a:srgbClr val="FF0000"/>
                </a:solidFill>
                <a:cs typeface="Arabic Typesetting" pitchFamily="66" charset="-78"/>
              </a:rPr>
              <a:t> или Визитная карточка </a:t>
            </a:r>
            <a:r>
              <a:rPr lang="ru-RU" sz="4000" b="1" i="1" dirty="0" err="1" smtClean="0">
                <a:solidFill>
                  <a:srgbClr val="FF0000"/>
                </a:solidFill>
                <a:cs typeface="Arabic Typesetting" pitchFamily="66" charset="-78"/>
              </a:rPr>
              <a:t>Тарадеевой</a:t>
            </a:r>
            <a:r>
              <a:rPr lang="ru-RU" sz="4000" b="1" i="1" dirty="0" smtClean="0">
                <a:solidFill>
                  <a:srgbClr val="FF0000"/>
                </a:solidFill>
                <a:cs typeface="Arabic Typesetting" pitchFamily="66" charset="-78"/>
              </a:rPr>
              <a:t> Галины Алексеевны</a:t>
            </a:r>
            <a:r>
              <a:rPr lang="ru-RU" sz="4400" b="1" i="1" dirty="0" smtClean="0">
                <a:solidFill>
                  <a:srgbClr val="FF0000"/>
                </a:solidFill>
                <a:cs typeface="Arabic Typesetting" pitchFamily="66" charset="-78"/>
              </a:rPr>
              <a:t>,</a:t>
            </a:r>
            <a:endParaRPr lang="ru-RU" sz="4400" b="1" i="1" dirty="0">
              <a:solidFill>
                <a:srgbClr val="FF0000"/>
              </a:solidFill>
              <a:cs typeface="Arabic Typesetting" pitchFamily="66" charset="-78"/>
            </a:endParaRPr>
          </a:p>
        </p:txBody>
      </p:sp>
      <p:pic>
        <p:nvPicPr>
          <p:cNvPr id="4" name="Ledi-Vospitatel'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8674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8"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Использую в работе разные парциальные программы.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357826"/>
          </a:xfrm>
          <a:solidFill>
            <a:srgbClr val="00B0F0"/>
          </a:solidFill>
        </p:spPr>
        <p:txBody>
          <a:bodyPr>
            <a:normAutofit fontScale="25000" lnSpcReduction="20000"/>
          </a:bodyPr>
          <a:lstStyle/>
          <a:p>
            <a:r>
              <a:rPr lang="ru-RU" sz="12800" dirty="0" smtClean="0">
                <a:solidFill>
                  <a:srgbClr val="FF0000"/>
                </a:solidFill>
              </a:rPr>
              <a:t>1.Программа социального развития Козловой « Я- человек».</a:t>
            </a:r>
          </a:p>
          <a:p>
            <a:r>
              <a:rPr lang="ru-RU" sz="12800" dirty="0" smtClean="0">
                <a:solidFill>
                  <a:srgbClr val="FF0000"/>
                </a:solidFill>
              </a:rPr>
              <a:t>2.Программа Рылеевой Н.В. « Открой себя»</a:t>
            </a:r>
          </a:p>
          <a:p>
            <a:r>
              <a:rPr lang="ru-RU" sz="12800" dirty="0" smtClean="0">
                <a:solidFill>
                  <a:srgbClr val="FF0000"/>
                </a:solidFill>
              </a:rPr>
              <a:t>3.Программа «Нравственно-трудовое воспитание» </a:t>
            </a:r>
            <a:r>
              <a:rPr lang="ru-RU" sz="12800" dirty="0" err="1" smtClean="0">
                <a:solidFill>
                  <a:srgbClr val="FF0000"/>
                </a:solidFill>
              </a:rPr>
              <a:t>Куцаковой</a:t>
            </a:r>
            <a:r>
              <a:rPr lang="ru-RU" sz="12800" dirty="0" smtClean="0">
                <a:solidFill>
                  <a:srgbClr val="FF0000"/>
                </a:solidFill>
              </a:rPr>
              <a:t> Л.В.</a:t>
            </a:r>
          </a:p>
          <a:p>
            <a:r>
              <a:rPr lang="ru-RU" sz="12800" dirty="0" smtClean="0">
                <a:solidFill>
                  <a:srgbClr val="FF0000"/>
                </a:solidFill>
              </a:rPr>
              <a:t>4.Программа « Экологическое воспитание» Бондаренко Т.М., Николаевой С.Н.</a:t>
            </a:r>
          </a:p>
          <a:p>
            <a:r>
              <a:rPr lang="ru-RU" sz="12800" dirty="0" smtClean="0">
                <a:solidFill>
                  <a:srgbClr val="FF0000"/>
                </a:solidFill>
              </a:rPr>
              <a:t>5.Программа « Физическое воспитание» </a:t>
            </a:r>
            <a:r>
              <a:rPr lang="ru-RU" sz="12800" dirty="0" err="1" smtClean="0">
                <a:solidFill>
                  <a:srgbClr val="FF0000"/>
                </a:solidFill>
              </a:rPr>
              <a:t>Пензулаевой</a:t>
            </a:r>
            <a:r>
              <a:rPr lang="ru-RU" sz="12800" dirty="0" smtClean="0">
                <a:solidFill>
                  <a:srgbClr val="FF0000"/>
                </a:solidFill>
              </a:rPr>
              <a:t> Л.И.</a:t>
            </a:r>
          </a:p>
          <a:p>
            <a:r>
              <a:rPr lang="ru-RU" sz="12800" dirty="0" smtClean="0">
                <a:solidFill>
                  <a:srgbClr val="FF0000"/>
                </a:solidFill>
              </a:rPr>
              <a:t>6.Программа « Цветные ладошки» Лыковой 7.Программа « ОБЖ» </a:t>
            </a:r>
            <a:r>
              <a:rPr lang="ru-RU" sz="12800" dirty="0" err="1" smtClean="0">
                <a:solidFill>
                  <a:srgbClr val="FF0000"/>
                </a:solidFill>
              </a:rPr>
              <a:t>Фисенко</a:t>
            </a:r>
            <a:r>
              <a:rPr lang="ru-RU" sz="12800" dirty="0" smtClean="0">
                <a:solidFill>
                  <a:srgbClr val="FF0000"/>
                </a:solidFill>
              </a:rPr>
              <a:t> М.А.</a:t>
            </a:r>
          </a:p>
          <a:p>
            <a:r>
              <a:rPr lang="ru-RU" dirty="0" err="1" smtClean="0"/>
              <a:t>тт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1471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1143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Использую здоровье – сберегающие технологии: солевое закаливание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ва\Desktop\фото для нашей группы\Фото04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600200"/>
            <a:ext cx="4071966" cy="4972072"/>
          </a:xfrm>
          <a:prstGeom prst="rect">
            <a:avLst/>
          </a:prstGeom>
          <a:noFill/>
        </p:spPr>
      </p:pic>
      <p:pic>
        <p:nvPicPr>
          <p:cNvPr id="5" name="Natal'ya_Kvakina-Lyubi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ва\Desktop\фото для нашей группы\Фото05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286248" y="2000241"/>
            <a:ext cx="4929220" cy="421484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6194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2"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143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FF0000"/>
                </a:solidFill>
              </a:rPr>
              <a:t>гимнастику в постели</a:t>
            </a:r>
            <a:r>
              <a:rPr lang="ru-RU" sz="1800" b="1" i="1" dirty="0" smtClean="0">
                <a:solidFill>
                  <a:srgbClr val="FF0000"/>
                </a:solidFill>
              </a:rPr>
              <a:t>, пальчиковую гимнастику, точечный массаж, артикуляционную гимнастику</a:t>
            </a:r>
            <a:endParaRPr lang="ru-RU" sz="1800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ва\Desktop\фото для нашей группы\Фото05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701534" cy="2974993"/>
          </a:xfrm>
          <a:prstGeom prst="rect">
            <a:avLst/>
          </a:prstGeom>
          <a:noFill/>
        </p:spPr>
      </p:pic>
      <p:pic>
        <p:nvPicPr>
          <p:cNvPr id="2051" name="Picture 3" descr="C:\Users\ва\Desktop\фото для нашей группы\Фото05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268760"/>
            <a:ext cx="2680953" cy="2952328"/>
          </a:xfrm>
          <a:prstGeom prst="rect">
            <a:avLst/>
          </a:prstGeom>
          <a:noFill/>
        </p:spPr>
      </p:pic>
      <p:pic>
        <p:nvPicPr>
          <p:cNvPr id="6" name="Picture 2" descr="C:\Users\ва\Desktop\Favorites\Pictures\2012-12-11\0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96136" y="1268760"/>
            <a:ext cx="2804892" cy="2930484"/>
          </a:xfrm>
          <a:prstGeom prst="rect">
            <a:avLst/>
          </a:prstGeom>
          <a:noFill/>
        </p:spPr>
      </p:pic>
      <p:pic>
        <p:nvPicPr>
          <p:cNvPr id="7" name="Picture 2" descr="C:\Users\ва\Desktop\фото для нашей группы\Фото053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717032"/>
            <a:ext cx="2630930" cy="2912007"/>
          </a:xfrm>
          <a:prstGeom prst="rect">
            <a:avLst/>
          </a:prstGeom>
          <a:noFill/>
        </p:spPr>
      </p:pic>
      <p:pic>
        <p:nvPicPr>
          <p:cNvPr id="8" name="Picture 3" descr="C:\Users\ва\Desktop\фото для нашей группы\Фото053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722260"/>
            <a:ext cx="2600194" cy="290677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663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20334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В результате чего снизилась заболеваемость в группе.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29196"/>
          </a:xfrm>
          <a:solidFill>
            <a:srgbClr val="00B0F0"/>
          </a:solidFill>
        </p:spPr>
        <p:txBody>
          <a:bodyPr>
            <a:normAutofit fontScale="62500" lnSpcReduction="20000"/>
          </a:bodyPr>
          <a:lstStyle/>
          <a:p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Пропуски по болезни: 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За 2012 год – 16,6%</a:t>
            </a:r>
            <a:br>
              <a:rPr lang="ru-RU" sz="4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За 2013 год – 23,8%</a:t>
            </a:r>
            <a:br>
              <a:rPr lang="ru-RU" sz="4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За 2014год – 14,3%</a:t>
            </a:r>
            <a:br>
              <a:rPr lang="ru-RU" sz="4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За 2015 год -14,3%</a:t>
            </a:r>
            <a:br>
              <a:rPr lang="ru-RU" sz="4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За 2016 год -  0%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29196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Посещаемость детей  самая высокая среди групп сада.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 2012 год составила – 83,4%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 2013 год – 76,2 %. 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 2014 год – 85,7%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 2015 год – 85,7%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За2016 год – 100%</a:t>
            </a:r>
            <a:endParaRPr lang="ru-RU" sz="3000" dirty="0"/>
          </a:p>
        </p:txBody>
      </p:sp>
    </p:spTree>
    <p:custDataLst>
      <p:tags r:id="rId1"/>
    </p:custDataLst>
  </p:cSld>
  <p:clrMapOvr>
    <a:masterClrMapping/>
  </p:clrMapOvr>
  <p:transition spd="slow" advTm="635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928802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На основе парциальной программы Н.В.Рылеевой «Открой себя» разработала рабочую программу «Развитие социальной компетентности ребенка через речевую активность в старшей группе.» (2014г).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ва\Desktop\Favorites\Pictures\2012-11-05\картинки\0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14554"/>
            <a:ext cx="4286280" cy="442915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14282" y="2214554"/>
            <a:ext cx="4281518" cy="4429156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/>
              <a:t>Программа создана </a:t>
            </a:r>
            <a:r>
              <a:rPr lang="ru-RU" sz="1800" b="1" dirty="0" smtClean="0"/>
              <a:t>в связи с учетом межпредметных отношений по разделам: экологическое воспитание, познавательное развитие, физвоспитание, ОБД.    </a:t>
            </a:r>
            <a:r>
              <a:rPr lang="ru-RU" sz="2400" b="1" i="1" dirty="0" smtClean="0"/>
              <a:t>Задачи программы:</a:t>
            </a:r>
          </a:p>
          <a:p>
            <a:pPr algn="ctr">
              <a:buNone/>
            </a:pPr>
            <a:r>
              <a:rPr lang="ru-RU" sz="1800" b="1" dirty="0" smtClean="0"/>
              <a:t>- индивидуализация самосознания;</a:t>
            </a:r>
          </a:p>
          <a:p>
            <a:pPr algn="ctr">
              <a:buNone/>
            </a:pPr>
            <a:r>
              <a:rPr lang="ru-RU" sz="1800" b="1" dirty="0" smtClean="0"/>
              <a:t>- раскрытие в ребенке человеческой природы; осознание общего, сходного для всех людей;</a:t>
            </a:r>
          </a:p>
          <a:p>
            <a:pPr algn="ctr">
              <a:buNone/>
            </a:pPr>
            <a:r>
              <a:rPr lang="ru-RU" sz="1800" b="1" dirty="0" smtClean="0"/>
              <a:t>- ознакомление с явлениями окружающего мира, его законами;</a:t>
            </a:r>
          </a:p>
          <a:p>
            <a:pPr algn="ctr">
              <a:buNone/>
            </a:pPr>
            <a:r>
              <a:rPr lang="ru-RU" sz="1800" b="1" dirty="0" smtClean="0"/>
              <a:t>- первичное планирование ребенком  своей будущей жизни.</a:t>
            </a:r>
          </a:p>
        </p:txBody>
      </p:sp>
    </p:spTree>
    <p:custDataLst>
      <p:tags r:id="rId1"/>
    </p:custDataLst>
  </p:cSld>
  <p:clrMapOvr>
    <a:masterClrMapping/>
  </p:clrMapOvr>
  <p:transition spd="slow" advTm="1418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Сейчас работаю во 2 младшей  группе . Наши детки.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Picture 2" descr="C:\Users\ва\Desktop\фото для нашей группы\DSCN08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00200"/>
            <a:ext cx="8643997" cy="497207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477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  <a:solidFill>
            <a:srgbClr val="00B0F0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Данные группы: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4283106" cy="1000132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3600" i="1" dirty="0" smtClean="0"/>
              <a:t>Название группы:</a:t>
            </a:r>
            <a:r>
              <a:rPr lang="ru-RU" sz="3600" i="1" dirty="0"/>
              <a:t> </a:t>
            </a:r>
            <a:r>
              <a:rPr lang="ru-RU" sz="3600" i="1" dirty="0" smtClean="0"/>
              <a:t>«Звездочки»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" y="2714620"/>
            <a:ext cx="4040188" cy="34115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endParaRPr lang="ru-RU" sz="3600" b="1" i="1" dirty="0" smtClean="0"/>
          </a:p>
          <a:p>
            <a:pPr>
              <a:buNone/>
            </a:pPr>
            <a:endParaRPr lang="ru-RU" sz="3600" b="1" i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71612"/>
            <a:ext cx="4284693" cy="928693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ru-RU" sz="3600" i="1" dirty="0" smtClean="0"/>
              <a:t>Девиз группы:</a:t>
            </a:r>
            <a:endParaRPr lang="ru-RU" sz="3600" i="1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786314" y="2786058"/>
            <a:ext cx="4184651" cy="3808412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     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http://a2b2.ru/storage/images/kindergardens/8947/section/19616/main_arton808.jpe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14620"/>
            <a:ext cx="43577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kolosok-pasegovo.ru/assets/images/4912411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714620"/>
            <a:ext cx="421484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355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214290"/>
            <a:ext cx="6734552" cy="127049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FF0000"/>
                </a:solidFill>
              </a:rPr>
              <a:t>На протяжении многих лет работаю над проблемой экологического воспитания детей.</a:t>
            </a:r>
            <a:endParaRPr lang="ru-RU" sz="1800" b="1" i="1" dirty="0">
              <a:solidFill>
                <a:srgbClr val="FF0000"/>
              </a:solidFill>
            </a:endParaRPr>
          </a:p>
        </p:txBody>
      </p:sp>
      <p:pic>
        <p:nvPicPr>
          <p:cNvPr id="9" name="Picture 3" descr="C:\Users\ва\Desktop\ФОТО\Фото0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4358288" cy="2288101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220072" y="1628800"/>
            <a:ext cx="3815612" cy="1007802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smtClean="0">
                <a:solidFill>
                  <a:srgbClr val="FF0000"/>
                </a:solidFill>
              </a:rPr>
              <a:t>Обобщила опыт по модульной системе 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220072" y="2708920"/>
            <a:ext cx="3744416" cy="1224136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mtClean="0"/>
              <a:t> </a:t>
            </a:r>
            <a:r>
              <a:rPr lang="ru-RU" sz="4800" b="1" i="1" smtClean="0"/>
              <a:t>Тема опыта: «Экологическое воспитание дошкольников – залог всестороннего развития подрастающего поколения».</a:t>
            </a:r>
            <a:endParaRPr lang="ru-RU" sz="4800" b="1" i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504" y="3736601"/>
            <a:ext cx="2525266" cy="392909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smtClean="0">
                <a:solidFill>
                  <a:srgbClr val="FF0000"/>
                </a:solidFill>
              </a:rPr>
              <a:t>Идея опыта: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07504" y="4293096"/>
            <a:ext cx="8424936" cy="2376264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itchFamily="34" charset="0"/>
              <a:buNone/>
            </a:pPr>
            <a:r>
              <a:rPr lang="ru-RU" sz="3400" b="1" i="1" smtClean="0"/>
              <a:t>     Воспитание у детей гуманного, осознанно-правильного отношения к объектам природы; формирования начал экологической культуры,</a:t>
            </a:r>
            <a:r>
              <a:rPr lang="ru-RU" sz="3400" smtClean="0"/>
              <a:t> </a:t>
            </a:r>
            <a:r>
              <a:rPr lang="ru-RU" sz="3400" b="1" i="1" smtClean="0"/>
              <a:t>рассматривание экологического воспитания,</a:t>
            </a:r>
            <a:r>
              <a:rPr lang="ru-RU" sz="3400" smtClean="0"/>
              <a:t> </a:t>
            </a:r>
            <a:r>
              <a:rPr lang="ru-RU" sz="3400" b="1" i="1" smtClean="0"/>
              <a:t>прежде всего, как нравственное воспитание, в его</a:t>
            </a:r>
            <a:r>
              <a:rPr lang="ru-RU" sz="3400" smtClean="0"/>
              <a:t> </a:t>
            </a:r>
            <a:r>
              <a:rPr lang="ru-RU" sz="3400" b="1" i="1" smtClean="0"/>
              <a:t>основе лежат гуманные чувства. А также наша</a:t>
            </a:r>
            <a:r>
              <a:rPr lang="ru-RU" sz="3400" smtClean="0"/>
              <a:t> </a:t>
            </a:r>
            <a:r>
              <a:rPr lang="ru-RU" sz="3400" b="1" i="1" smtClean="0"/>
              <a:t>задача - закладывать краеугольный камень</a:t>
            </a:r>
            <a:r>
              <a:rPr lang="ru-RU" sz="3400" smtClean="0"/>
              <a:t> </a:t>
            </a:r>
            <a:r>
              <a:rPr lang="ru-RU" sz="3400" b="1" i="1" smtClean="0"/>
              <a:t>хозяйского отношения к природе, дать научные</a:t>
            </a:r>
            <a:r>
              <a:rPr lang="ru-RU" sz="3400" smtClean="0"/>
              <a:t> </a:t>
            </a:r>
            <a:r>
              <a:rPr lang="ru-RU" sz="3400" b="1" i="1" smtClean="0"/>
              <a:t>знания о природе и о месте человека в ней.</a:t>
            </a:r>
            <a:r>
              <a:rPr lang="ru-RU" sz="3400" smtClean="0"/>
              <a:t> </a:t>
            </a:r>
            <a:r>
              <a:rPr lang="ru-RU" sz="3400" b="1" i="1" smtClean="0"/>
              <a:t>Необходимо обращать внимание на красоту</a:t>
            </a:r>
            <a:r>
              <a:rPr lang="ru-RU" sz="3400" smtClean="0"/>
              <a:t> </a:t>
            </a:r>
            <a:r>
              <a:rPr lang="ru-RU" sz="3400" b="1" i="1" smtClean="0"/>
              <a:t>природы, учить видеть, понимать ее,</a:t>
            </a:r>
            <a:r>
              <a:rPr lang="ru-RU" sz="3400" smtClean="0"/>
              <a:t> </a:t>
            </a:r>
            <a:r>
              <a:rPr lang="ru-RU" sz="3400" b="1" i="1" smtClean="0"/>
              <a:t>воспитывать желание ухаживать за ней,</a:t>
            </a:r>
            <a:r>
              <a:rPr lang="ru-RU" sz="3400" smtClean="0"/>
              <a:t> </a:t>
            </a:r>
            <a:r>
              <a:rPr lang="ru-RU" sz="3400" b="1" i="1" smtClean="0"/>
              <a:t>оберегать ее. Экологическое равновесие – это</a:t>
            </a:r>
            <a:r>
              <a:rPr lang="ru-RU" sz="3400" smtClean="0"/>
              <a:t> </a:t>
            </a:r>
            <a:r>
              <a:rPr lang="ru-RU" sz="3400" b="1" i="1" smtClean="0"/>
              <a:t>глобальная проблема и поэтому особые надежды</a:t>
            </a:r>
            <a:r>
              <a:rPr lang="ru-RU" sz="3400" smtClean="0"/>
              <a:t> </a:t>
            </a:r>
            <a:r>
              <a:rPr lang="ru-RU" sz="3400" b="1" i="1" smtClean="0"/>
              <a:t>возлагаются на нравственное воспитание, а</a:t>
            </a:r>
            <a:r>
              <a:rPr lang="ru-RU" sz="3400" smtClean="0"/>
              <a:t> </a:t>
            </a:r>
            <a:r>
              <a:rPr lang="ru-RU" sz="3400" b="1" i="1" smtClean="0"/>
              <a:t>начинать приобщать к природе надо с детства,</a:t>
            </a:r>
            <a:r>
              <a:rPr lang="ru-RU" sz="3400" smtClean="0"/>
              <a:t> </a:t>
            </a:r>
            <a:r>
              <a:rPr lang="ru-RU" sz="3400" b="1" i="1" smtClean="0"/>
              <a:t>так как человек - часть этой природы.</a:t>
            </a:r>
            <a:endParaRPr lang="ru-RU" sz="3400" smtClean="0"/>
          </a:p>
          <a:p>
            <a:pPr algn="just"/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879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5" grpId="0" build="p" animBg="1"/>
      <p:bldP spid="6" grpId="0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14290"/>
            <a:ext cx="4286280" cy="98246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Выступала с опытом в 2013 году на районной ярмарке педагогических идей в номинации «Воспитание со всех сторон».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pic>
        <p:nvPicPr>
          <p:cNvPr id="4" name="Picture 2" descr="picture"/>
          <p:cNvPicPr preferRelativeResize="0">
            <a:picLocks noGrp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456384" cy="20882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4860032" y="260648"/>
            <a:ext cx="3960440" cy="109437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smtClean="0">
                <a:solidFill>
                  <a:srgbClr val="FF0000"/>
                </a:solidFill>
              </a:rPr>
              <a:t>Показала открытую непосредственно образовательную деятельность во 2 младшей группе «Как звери к зиме готовятся» с использованием компьютерных технологий  в 2014г</a:t>
            </a:r>
            <a:r>
              <a:rPr lang="ru-RU" sz="280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7" name="Picture 3" descr="F:\Фото\Фото1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647921" y="1495124"/>
            <a:ext cx="2722052" cy="2441841"/>
          </a:xfrm>
          <a:prstGeom prst="rect">
            <a:avLst/>
          </a:prstGeom>
          <a:noFill/>
        </p:spPr>
      </p:pic>
      <p:pic>
        <p:nvPicPr>
          <p:cNvPr id="8" name="Picture 3" descr="F:\Фото\Фото1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402389" y="3542829"/>
            <a:ext cx="2603921" cy="2520278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51520" y="2996952"/>
            <a:ext cx="4284986" cy="648487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i="1" dirty="0" smtClean="0">
                <a:solidFill>
                  <a:srgbClr val="FF0000"/>
                </a:solidFill>
              </a:rPr>
              <a:t>Показала  досуг по экологии в старшей группе «Что мы знаем о природе» (2015г.)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0" name="Picture 2" descr="C:\Users\ва\Desktop\фотки\Фото050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416" y="3717032"/>
            <a:ext cx="2304255" cy="2661812"/>
          </a:xfrm>
          <a:prstGeom prst="rect">
            <a:avLst/>
          </a:prstGeom>
          <a:noFill/>
        </p:spPr>
      </p:pic>
      <p:pic>
        <p:nvPicPr>
          <p:cNvPr id="11" name="Picture 3" descr="C:\Users\ва\Desktop\фотки\Фото052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6214" y="3717033"/>
            <a:ext cx="2343983" cy="266181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6255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296974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Участвовала в областном конкурсе «Воспитать человека» в номинации «Нравственное воспитание» с экологическим проектом «Братья наши меньшие». (2016г) Награждена грамотой.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ва\Desktop\Фото02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714488"/>
            <a:ext cx="5072098" cy="4929222"/>
          </a:xfrm>
          <a:prstGeom prst="rect">
            <a:avLst/>
          </a:prstGeom>
          <a:noFill/>
        </p:spPr>
      </p:pic>
      <p:pic>
        <p:nvPicPr>
          <p:cNvPr id="4099" name="Picture 3" descr="C:\Users\ва\Desktop\награды\воспитать человека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785926"/>
            <a:ext cx="3929058" cy="507207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918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00562" y="273050"/>
            <a:ext cx="4429156" cy="6299222"/>
          </a:xfrm>
          <a:solidFill>
            <a:srgbClr val="00B0F0"/>
          </a:solidFill>
        </p:spPr>
        <p:txBody>
          <a:bodyPr>
            <a:normAutofit fontScale="92500" lnSpcReduction="10000"/>
          </a:bodyPr>
          <a:lstStyle/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   «Я выбрала профессию такую,                                      Что лучше мне на свете не найти.                                И с каждым новым годом убеждаюсь,                                 Что я иду по верному пути!»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C:\Users\ва\Desktop\ФОТО\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4071966" cy="635798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5554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296974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Участвовала в областной акции «Помоги птицам зимой» (2017г.) Выдан сертификат об участии.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ва\Desktop\кормушки\Фото0468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14347" y="2143116"/>
            <a:ext cx="4857785" cy="4000528"/>
          </a:xfrm>
          <a:prstGeom prst="rect">
            <a:avLst/>
          </a:prstGeom>
          <a:noFill/>
        </p:spPr>
      </p:pic>
      <p:pic>
        <p:nvPicPr>
          <p:cNvPr id="5124" name="Picture 4" descr="C:\Users\ва\Desktop\награды\помоги птицам зимой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286230" y="1785942"/>
            <a:ext cx="4929223" cy="478631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967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06760" cy="490066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Распространяю свой опыт в различных СМИ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ва\Desktop\награды\диплом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649694"/>
            <a:ext cx="2189043" cy="2736304"/>
          </a:xfrm>
          <a:prstGeom prst="rect">
            <a:avLst/>
          </a:prstGeom>
          <a:noFill/>
        </p:spPr>
      </p:pic>
      <p:pic>
        <p:nvPicPr>
          <p:cNvPr id="6147" name="Picture 3" descr="C:\Users\ва\Desktop\награды\следим за осанкой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26" y="649694"/>
            <a:ext cx="3316562" cy="1915210"/>
          </a:xfrm>
          <a:prstGeom prst="rect">
            <a:avLst/>
          </a:prstGeom>
          <a:noFill/>
        </p:spPr>
      </p:pic>
      <p:pic>
        <p:nvPicPr>
          <p:cNvPr id="6148" name="Picture 4" descr="C:\Users\ва\Desktop\награды\эколог. восп.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673190"/>
            <a:ext cx="3014605" cy="186821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602297" y="3491272"/>
            <a:ext cx="6267734" cy="576064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100" b="1" i="1" smtClean="0">
                <a:solidFill>
                  <a:srgbClr val="FF0000"/>
                </a:solidFill>
              </a:rPr>
              <a:t>Участвую во всероссийских и международных конкурсах. Имею награды</a:t>
            </a:r>
            <a:r>
              <a:rPr lang="ru-RU" smtClean="0"/>
              <a:t> </a:t>
            </a:r>
            <a:r>
              <a:rPr lang="ru-RU" sz="3200" b="1" i="1" smtClean="0">
                <a:solidFill>
                  <a:srgbClr val="FF0000"/>
                </a:solidFill>
              </a:rPr>
              <a:t>за 1 места.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ва\Desktop\награды\Грамота за книгу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181" y="4124220"/>
            <a:ext cx="1821653" cy="2536037"/>
          </a:xfrm>
          <a:prstGeom prst="rect">
            <a:avLst/>
          </a:prstGeom>
          <a:noFill/>
        </p:spPr>
      </p:pic>
      <p:pic>
        <p:nvPicPr>
          <p:cNvPr id="8" name="Picture 3" descr="C:\Users\ва\Desktop\награды\диплом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9709" y="4124220"/>
            <a:ext cx="1743445" cy="2526204"/>
          </a:xfrm>
          <a:prstGeom prst="rect">
            <a:avLst/>
          </a:prstGeom>
          <a:noFill/>
        </p:spPr>
      </p:pic>
      <p:pic>
        <p:nvPicPr>
          <p:cNvPr id="9" name="Picture 4" descr="C:\Users\ва\Desktop\награды\сертифика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8351" y="4128277"/>
            <a:ext cx="1691680" cy="253198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1085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637638" cy="838446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На педсоветах и семинарах  детского сада выступала с докладами и сообщениями на экологические темы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3565630" cy="1499058"/>
          </a:xfrm>
          <a:solidFill>
            <a:srgbClr val="00B050"/>
          </a:solidFill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400" b="1" i="1" dirty="0" smtClean="0"/>
              <a:t>«Экологическая </a:t>
            </a:r>
            <a:r>
              <a:rPr lang="ru-RU" sz="4800" b="1" i="1" dirty="0" smtClean="0"/>
              <a:t>культура</a:t>
            </a:r>
            <a:r>
              <a:rPr lang="ru-RU" sz="4400" b="1" i="1" dirty="0" smtClean="0"/>
              <a:t> в семье и детском саду»</a:t>
            </a:r>
          </a:p>
          <a:p>
            <a:pPr algn="ctr">
              <a:buNone/>
            </a:pPr>
            <a:r>
              <a:rPr lang="ru-RU" sz="4400" b="1" i="1" dirty="0" smtClean="0"/>
              <a:t>«Особенности экологического воспитания в младших группах»</a:t>
            </a:r>
            <a:endParaRPr lang="ru-RU" sz="4400" b="1" i="1" dirty="0"/>
          </a:p>
        </p:txBody>
      </p:sp>
      <p:pic>
        <p:nvPicPr>
          <p:cNvPr id="9" name="Picture 2" descr="picture"/>
          <p:cNvPicPr preferRelativeResize="0">
            <a:picLocks noGrp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3506080" cy="384117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5076056" y="260648"/>
            <a:ext cx="3709646" cy="868958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FF0000"/>
                </a:solidFill>
              </a:rPr>
              <a:t>«Экологическая тропинка в естественных условиях»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picture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29606"/>
            <a:ext cx="4213702" cy="271065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954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00013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Участвую во всех  мероприятиях детского сада, в том числе и театрализованных.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1357299"/>
            <a:ext cx="4211668" cy="71438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Я – и дед Мороз,</a:t>
            </a:r>
            <a:endParaRPr lang="ru-RU" sz="32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357299"/>
            <a:ext cx="4284693" cy="71438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 Шапокляк,</a:t>
            </a:r>
            <a:endParaRPr lang="ru-RU" sz="3200" dirty="0"/>
          </a:p>
        </p:txBody>
      </p:sp>
      <p:pic>
        <p:nvPicPr>
          <p:cNvPr id="10" name="Picture 2" descr="picture"/>
          <p:cNvPicPr preferRelativeResize="0">
            <a:picLocks noGrp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93685"/>
            <a:ext cx="3638208" cy="28706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13" name="Picture 2" descr="picture"/>
          <p:cNvPicPr preferRelativeResize="0">
            <a:picLocks noGrp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065692"/>
            <a:ext cx="3672408" cy="2875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7" name="Doshkol'niki-Pesnya_pro_vospitatelya_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Picture 2" descr="picture"/>
          <p:cNvPicPr preferRelativeResize="0"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393096"/>
            <a:ext cx="3854232" cy="227860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11" name="Заголовок 6"/>
          <p:cNvSpPr txBox="1">
            <a:spLocks/>
          </p:cNvSpPr>
          <p:nvPr/>
        </p:nvSpPr>
        <p:spPr>
          <a:xfrm>
            <a:off x="2915816" y="4372812"/>
            <a:ext cx="3240360" cy="37600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i="1" smtClean="0">
                <a:solidFill>
                  <a:srgbClr val="FF0000"/>
                </a:solidFill>
              </a:rPr>
              <a:t>и серый волк,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1357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5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7" showWhenStopped="0">
                <p:cTn id="7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  <p:bldP spid="6" grpId="0" build="p" animBg="1"/>
      <p:bldP spid="8" grpId="0" build="p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20334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Принимала участие в оформлении участков  детского сада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ва\Desktop\фото дети\Фото\Фото0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00200"/>
            <a:ext cx="4071966" cy="5043510"/>
          </a:xfrm>
          <a:prstGeom prst="rect">
            <a:avLst/>
          </a:prstGeom>
          <a:noFill/>
        </p:spPr>
      </p:pic>
      <p:pic>
        <p:nvPicPr>
          <p:cNvPr id="3075" name="Picture 3" descr="C:\Users\ва\Desktop\фото дети\Фото\Фото0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600200"/>
            <a:ext cx="4286279" cy="504351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708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000132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Провела  10 выпусков.                            Мои выпускники  1986 года.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Picture 2" descr="picture"/>
          <p:cNvPicPr preferRelativeResize="0">
            <a:picLocks noGrp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3547" y="820993"/>
            <a:ext cx="2232250" cy="30243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4" name="Picture 2" descr="picture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526" y="1227786"/>
            <a:ext cx="3494192" cy="22151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5" name="Picture 2" descr="picture"/>
          <p:cNvPicPr preferRelativeResize="0"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681" y="4418451"/>
            <a:ext cx="3709646" cy="227860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70" y="4725144"/>
            <a:ext cx="3355225" cy="19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75856" y="1844824"/>
            <a:ext cx="2466815" cy="308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spd="slow" advTm="4493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Выпускники учатся на «4» и «5», являются призерами соревнований,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ва\Desktop\награды\грамота марка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2304256" cy="3280266"/>
          </a:xfrm>
          <a:prstGeom prst="rect">
            <a:avLst/>
          </a:prstGeom>
          <a:noFill/>
        </p:spPr>
      </p:pic>
      <p:pic>
        <p:nvPicPr>
          <p:cNvPr id="2051" name="Picture 3" descr="C:\Users\ва\Desktop\награды\грамота лизы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8648" y="1278611"/>
            <a:ext cx="2504890" cy="3548595"/>
          </a:xfrm>
          <a:prstGeom prst="rect">
            <a:avLst/>
          </a:prstGeom>
          <a:noFill/>
        </p:spPr>
      </p:pic>
      <p:pic>
        <p:nvPicPr>
          <p:cNvPr id="1026" name="Picture 2" descr="C:\Users\ва\Desktop\награды\грамота  гришиных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1640" y="1295244"/>
            <a:ext cx="2542949" cy="3214671"/>
          </a:xfrm>
          <a:prstGeom prst="rect">
            <a:avLst/>
          </a:prstGeom>
          <a:noFill/>
        </p:spPr>
      </p:pic>
      <p:pic>
        <p:nvPicPr>
          <p:cNvPr id="7" name="Picture 2" descr="C:\Users\ва\Documents\Scanned Documents\Рисунок (3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723" y="3645024"/>
            <a:ext cx="2757112" cy="3157338"/>
          </a:xfrm>
          <a:prstGeom prst="rect">
            <a:avLst/>
          </a:prstGeom>
          <a:noFill/>
        </p:spPr>
      </p:pic>
      <p:pic>
        <p:nvPicPr>
          <p:cNvPr id="8" name="Picture 2" descr="C:\Users\ва\Desktop\награды\грамота полины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19620"/>
            <a:ext cx="2701534" cy="32326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921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714512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Веду активную работу с родителями: анкетирование, круглый стол, консультации, собрания, беседы, привлечение спонсорской помощи, обобщение семейного опыта, совместные походы,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picture"/>
          <p:cNvPicPr preferRelativeResize="0">
            <a:picLocks noGrp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66380"/>
            <a:ext cx="2987824" cy="29426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7" name="Picture 2" descr="picture"/>
          <p:cNvPicPr preferRelativeResize="0">
            <a:picLocks noGrp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916832"/>
            <a:ext cx="3277598" cy="26642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3573016"/>
            <a:ext cx="4248472" cy="1101329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FF0000"/>
                </a:solidFill>
              </a:rPr>
              <a:t>и вечера развлечений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" name="Picture 2" descr="picture"/>
          <p:cNvPicPr preferRelativeResize="0"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683562"/>
            <a:ext cx="3854232" cy="215577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831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>Имею благодарности от родительского комитета (2012г. 2016г. 2017г)</a:t>
            </a:r>
            <a:endParaRPr lang="ru-RU" sz="32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 descr="C:\Users\ва\Desktop\награды\благодарность 2 млд. гр..jp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3500430" cy="4972050"/>
          </a:xfrm>
          <a:prstGeom prst="rect">
            <a:avLst/>
          </a:prstGeom>
          <a:noFill/>
        </p:spPr>
      </p:pic>
      <p:pic>
        <p:nvPicPr>
          <p:cNvPr id="2050" name="Picture 2" descr="C:\Users\ва\Desktop\награды\благодарность 2016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571612"/>
            <a:ext cx="3643338" cy="4857784"/>
          </a:xfrm>
          <a:prstGeom prst="rect">
            <a:avLst/>
          </a:prstGeom>
          <a:noFill/>
        </p:spPr>
      </p:pic>
      <p:pic>
        <p:nvPicPr>
          <p:cNvPr id="2051" name="Picture 3" descr="C:\Users\ва\Desktop\награды\благодарность1 млд. гр.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571612"/>
            <a:ext cx="3429024" cy="491173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965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Труд воспитателя …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«Труд воспитателя очень не прост:</a:t>
            </a:r>
          </a:p>
          <a:p>
            <a:pPr algn="ctr">
              <a:buNone/>
            </a:pPr>
            <a:r>
              <a:rPr lang="ru-RU" sz="4400" b="1" dirty="0" smtClean="0"/>
              <a:t>Игры, занятия, творческий рост.</a:t>
            </a:r>
          </a:p>
          <a:p>
            <a:pPr algn="ctr">
              <a:buNone/>
            </a:pPr>
            <a:r>
              <a:rPr lang="ru-RU" sz="4400" b="1" dirty="0" smtClean="0"/>
              <a:t>Но ни о чем не жалею, друзья,</a:t>
            </a:r>
          </a:p>
          <a:p>
            <a:pPr algn="ctr">
              <a:buNone/>
            </a:pPr>
            <a:r>
              <a:rPr lang="ru-RU" sz="4400" b="1" dirty="0" smtClean="0"/>
              <a:t>Детям я сердце свое отдала!»</a:t>
            </a:r>
            <a:endParaRPr lang="ru-RU" sz="4400" b="1" dirty="0"/>
          </a:p>
        </p:txBody>
      </p:sp>
    </p:spTree>
    <p:custDataLst>
      <p:tags r:id="rId1"/>
    </p:custDataLst>
  </p:cSld>
  <p:clrMapOvr>
    <a:masterClrMapping/>
  </p:clrMapOvr>
  <p:transition spd="slow" advTm="1405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188640"/>
            <a:ext cx="3672408" cy="12144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Родилась 1 марта 1960 года в городе Болохово, Киреевского района, Тульской области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ва\Desktop\Favorites\Pictures\2012-11-05\09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3672408" cy="207508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175769" y="214290"/>
            <a:ext cx="3753949" cy="1203348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i="1" dirty="0" smtClean="0">
                <a:solidFill>
                  <a:srgbClr val="FF0000"/>
                </a:solidFill>
              </a:rPr>
              <a:t>Окончила восьмилетнюю школу № 2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ва\Desktop\Favorites\Pictures\2012-11-05\картинки\0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5769" y="1360538"/>
            <a:ext cx="3753949" cy="20882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9512" y="3448770"/>
            <a:ext cx="3672408" cy="80861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FF0000"/>
                </a:solidFill>
              </a:rPr>
              <a:t>Окончила с отличием Тульское педагогическое училище № 2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" name="Picture 2" descr="picture"/>
          <p:cNvPicPr preferRelativeResize="0"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72863" y="3570318"/>
            <a:ext cx="2278607" cy="367950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175767" y="3448770"/>
            <a:ext cx="3753951" cy="91633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100" b="1" i="1" smtClean="0">
                <a:solidFill>
                  <a:srgbClr val="FF0000"/>
                </a:solidFill>
              </a:rPr>
              <a:t>Окончила Тульский государственный педагогический институт им. Л.Н.Толстого в 1993 году.  Образование – высшее</a:t>
            </a:r>
            <a:r>
              <a:rPr lang="ru-RU" sz="3600" smtClean="0"/>
              <a:t>.</a:t>
            </a:r>
            <a:endParaRPr lang="ru-RU" sz="3600" dirty="0"/>
          </a:p>
        </p:txBody>
      </p:sp>
      <p:pic>
        <p:nvPicPr>
          <p:cNvPr id="10" name="Picture 2" descr="C:\Users\ва\Documents\Scanned Documents\Рисунок (34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7205" y="4365104"/>
            <a:ext cx="3682513" cy="224830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45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Работаю в Муниципальном казенном образовательном учреждении «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Болоховский</a:t>
            </a:r>
            <a:r>
              <a:rPr lang="ru-RU" sz="2400" b="1" i="1" dirty="0" smtClean="0">
                <a:solidFill>
                  <a:srgbClr val="FF0000"/>
                </a:solidFill>
              </a:rPr>
              <a:t>  центр образования № 1».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ва\Desktop\ФОТО\Фото03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4370486" cy="2736304"/>
          </a:xfrm>
          <a:prstGeom prst="rect">
            <a:avLst/>
          </a:prstGeom>
          <a:noFill/>
        </p:spPr>
      </p:pic>
      <p:pic>
        <p:nvPicPr>
          <p:cNvPr id="4" name="Picture 2" descr="picture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996952"/>
            <a:ext cx="4933782" cy="29266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84928" y="5877991"/>
            <a:ext cx="8300773" cy="87663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i="1" dirty="0" smtClean="0">
                <a:solidFill>
                  <a:srgbClr val="FF0000"/>
                </a:solidFill>
              </a:rPr>
              <a:t>Общий стаж работы 39 лет, педагогический – 38 лет, стаж работы в данном учреждении – 37 </a:t>
            </a:r>
            <a:r>
              <a:rPr lang="ru-RU" b="1" i="1" dirty="0" smtClean="0">
                <a:solidFill>
                  <a:srgbClr val="FF0000"/>
                </a:solidFill>
              </a:rPr>
              <a:t>лет.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407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Имею высшую квалификационную категорию, дата последней аттестации – 28.02. 2013года.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ва\Desktop\фотки\Фото04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00244" y="1000096"/>
            <a:ext cx="5715016" cy="600079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5007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85738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Награждена грамотами ДОУ (2012г, 2016,2017г), Почетной грамотой департамента образования ТО (2001г).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Users\ва\Desktop\награды\за лучший участок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3116"/>
            <a:ext cx="3290672" cy="4454525"/>
          </a:xfrm>
          <a:prstGeom prst="rect">
            <a:avLst/>
          </a:prstGeom>
          <a:noFill/>
        </p:spPr>
      </p:pic>
      <p:pic>
        <p:nvPicPr>
          <p:cNvPr id="2053" name="Picture 5" descr="C:\Users\ва\Desktop\награды\грамота за нов.год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1884" y="2152561"/>
            <a:ext cx="3000396" cy="4357718"/>
          </a:xfrm>
          <a:prstGeom prst="rect">
            <a:avLst/>
          </a:prstGeom>
          <a:noFill/>
        </p:spPr>
      </p:pic>
      <p:pic>
        <p:nvPicPr>
          <p:cNvPr id="2054" name="Picture 6" descr="C:\Users\ва\Desktop\награды\осеннее лукошко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214554"/>
            <a:ext cx="3357586" cy="4429156"/>
          </a:xfrm>
          <a:prstGeom prst="rect">
            <a:avLst/>
          </a:prstGeom>
          <a:noFill/>
        </p:spPr>
      </p:pic>
      <p:pic>
        <p:nvPicPr>
          <p:cNvPr id="2055" name="Picture 7" descr="C:\Users\ва\Desktop\награды\трамота департамента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480" y="2143116"/>
            <a:ext cx="2857520" cy="450059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946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50033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Награждена Почетными грамотами: Министерства образования и науки РФ в 2011году, районного комитета по образованию «Воспитатель– 2013», Почетной грамотой Муниципального образования города Болохово Киреевского района в 2014году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ва\Documents\Scanned Documents\Рисунок (27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6058"/>
            <a:ext cx="4143404" cy="4071942"/>
          </a:xfrm>
          <a:prstGeom prst="rect">
            <a:avLst/>
          </a:prstGeom>
          <a:noFill/>
        </p:spPr>
      </p:pic>
      <p:pic>
        <p:nvPicPr>
          <p:cNvPr id="5" name="Picture 2" descr="C:\Users\ва\Documents\Scanned Documents\Рисунок (6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786058"/>
            <a:ext cx="3786214" cy="4071942"/>
          </a:xfrm>
          <a:prstGeom prst="rect">
            <a:avLst/>
          </a:prstGeom>
          <a:noFill/>
        </p:spPr>
      </p:pic>
      <p:pic>
        <p:nvPicPr>
          <p:cNvPr id="6" name="Picture 2" descr="C:\Users\ва\Desktop\награды\воспитатель - 2013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857472"/>
            <a:ext cx="3214678" cy="400052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875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1800" b="1" i="1" dirty="0" smtClean="0">
                <a:solidFill>
                  <a:srgbClr val="FF0000"/>
                </a:solidFill>
              </a:rPr>
              <a:t>Окончила компьютерные курсы в 2010 году с присвоением квалификации «Оператор </a:t>
            </a:r>
            <a:r>
              <a:rPr lang="ru-RU" sz="1800" b="1" i="1" dirty="0" err="1" smtClean="0">
                <a:solidFill>
                  <a:srgbClr val="FF0000"/>
                </a:solidFill>
              </a:rPr>
              <a:t>электронно</a:t>
            </a:r>
            <a:r>
              <a:rPr lang="ru-RU" sz="1800" b="1" i="1" dirty="0" smtClean="0">
                <a:solidFill>
                  <a:srgbClr val="FF0000"/>
                </a:solidFill>
              </a:rPr>
              <a:t> – вычислительных машин второго разряда».</a:t>
            </a:r>
            <a:endParaRPr lang="ru-RU" sz="1800" b="1" i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ва\Documents\Scanned Documents\Рисунок (35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921" y="1484784"/>
            <a:ext cx="4898874" cy="535617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292080" y="260648"/>
            <a:ext cx="3394720" cy="115699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smtClean="0">
                <a:solidFill>
                  <a:srgbClr val="FF0000"/>
                </a:solidFill>
              </a:rPr>
              <a:t>С 2016г. работаю по программе «От рождения до школы» под ред. Н.Н. Вераксы, М.А.Васильевой, В.В.Гербовой, Т.С.Комаровой </a:t>
            </a:r>
            <a:r>
              <a:rPr lang="ru-RU" sz="3200" b="1" smtClean="0">
                <a:solidFill>
                  <a:srgbClr val="FF0000"/>
                </a:solidFill>
              </a:rPr>
              <a:t>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ва\Desktop\фото для нашей группы\Фото04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753947" cy="537321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5944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0019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Прошла курсы повышения квалификации в 2012 г (150 ч) , в 2015г (72ч.) в ГОУ ДПО ТО «ИПК и ППРО ТО» по теме: «</a:t>
            </a:r>
            <a:r>
              <a:rPr lang="ru-RU" sz="2400" b="1" i="1" dirty="0" smtClean="0">
                <a:solidFill>
                  <a:srgbClr val="FF0000"/>
                </a:solidFill>
                <a:cs typeface="Times New Roman" pitchFamily="18" charset="0"/>
              </a:rPr>
              <a:t>Обновление содержания дошкольного образования в условиях реализации ФГОС дошкольного образования»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ва\Documents\Scanned Documents\Рисунок (29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857364"/>
            <a:ext cx="4038600" cy="4714908"/>
          </a:xfrm>
          <a:prstGeom prst="rect">
            <a:avLst/>
          </a:prstGeom>
          <a:noFill/>
        </p:spPr>
      </p:pic>
      <p:pic>
        <p:nvPicPr>
          <p:cNvPr id="2050" name="Picture 2" descr="C:\Users\ва\Desktop\фотки\Фото05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928802"/>
            <a:ext cx="4500594" cy="471490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829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2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8|1.4|1.4|1.2|1.2|1.4|1.2|1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7|1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8|1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1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5|1.5|1.5|1.5|1.6|1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3|1.7|1.8|1.7|1.9|1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8|1.4|1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9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1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7|2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6|2.1|2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5|1.9|1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3|1.7|1.5|1.8|1.5|1.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8|1.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9|1.4|1.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5|1.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3|1.5|1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7|1.3|2|2.6|2.3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7|1.5|1.4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5|1.4|1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4|1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1702</TotalTime>
  <Words>933</Words>
  <Application>Microsoft Office PowerPoint</Application>
  <PresentationFormat>Экран (4:3)</PresentationFormat>
  <Paragraphs>75</Paragraphs>
  <Slides>29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воспитателя Муниципального казенного  образовательного учреждения «Болоховский центр образования № 1» администрации муниципального образования Киреевский район. </vt:lpstr>
      <vt:lpstr>Презентация PowerPoint</vt:lpstr>
      <vt:lpstr>Родилась 1 марта 1960 года в городе Болохово, Киреевского района, Тульской области</vt:lpstr>
      <vt:lpstr>Работаю в Муниципальном казенном образовательном учреждении «Болоховский  центр образования № 1».</vt:lpstr>
      <vt:lpstr>Имею высшую квалификационную категорию, дата последней аттестации – 28.02. 2013года.</vt:lpstr>
      <vt:lpstr>Награждена грамотами ДОУ (2012г, 2016,2017г), Почетной грамотой департамента образования ТО (2001г).</vt:lpstr>
      <vt:lpstr>Награждена Почетными грамотами: Министерства образования и науки РФ в 2011году, районного комитета по образованию «Воспитатель– 2013», Почетной грамотой Муниципального образования города Болохово Киреевского района в 2014году</vt:lpstr>
      <vt:lpstr>Окончила компьютерные курсы в 2010 году с присвоением квалификации «Оператор электронно – вычислительных машин второго разряда».</vt:lpstr>
      <vt:lpstr>Прошла курсы повышения квалификации в 2012 г (150 ч) , в 2015г (72ч.) в ГОУ ДПО ТО «ИПК и ППРО ТО» по теме: «Обновление содержания дошкольного образования в условиях реализации ФГОС дошкольного образования»</vt:lpstr>
      <vt:lpstr>Использую в работе разные парциальные программы.</vt:lpstr>
      <vt:lpstr>Использую здоровье – сберегающие технологии: солевое закаливание</vt:lpstr>
      <vt:lpstr>гимнастику в постели, пальчиковую гимнастику, точечный массаж, артикуляционную гимнастику</vt:lpstr>
      <vt:lpstr>В результате чего снизилась заболеваемость в группе.</vt:lpstr>
      <vt:lpstr>На основе парциальной программы Н.В.Рылеевой «Открой себя» разработала рабочую программу «Развитие социальной компетентности ребенка через речевую активность в старшей группе.» (2014г).</vt:lpstr>
      <vt:lpstr>Сейчас работаю во 2 младшей  группе . Наши детки.</vt:lpstr>
      <vt:lpstr>Данные группы:</vt:lpstr>
      <vt:lpstr>На протяжении многих лет работаю над проблемой экологического воспитания детей.</vt:lpstr>
      <vt:lpstr>Выступала с опытом в 2013 году на районной ярмарке педагогических идей в номинации «Воспитание со всех сторон».</vt:lpstr>
      <vt:lpstr>Участвовала в областном конкурсе «Воспитать человека» в номинации «Нравственное воспитание» с экологическим проектом «Братья наши меньшие». (2016г) Награждена грамотой.</vt:lpstr>
      <vt:lpstr>Участвовала в областной акции «Помоги птицам зимой» (2017г.) Выдан сертификат об участии.</vt:lpstr>
      <vt:lpstr>Распространяю свой опыт в различных СМИ</vt:lpstr>
      <vt:lpstr>На педсоветах и семинарах  детского сада выступала с докладами и сообщениями на экологические темы</vt:lpstr>
      <vt:lpstr>Участвую во всех  мероприятиях детского сада, в том числе и театрализованных.</vt:lpstr>
      <vt:lpstr>Принимала участие в оформлении участков  детского сада</vt:lpstr>
      <vt:lpstr>Провела  10 выпусков.                            Мои выпускники  1986 года.</vt:lpstr>
      <vt:lpstr>Выпускники учатся на «4» и «5», являются призерами соревнований,</vt:lpstr>
      <vt:lpstr>Веду активную работу с родителями: анкетирование, круглый стол, консультации, собрания, беседы, привлечение спонсорской помощи, обобщение семейного опыта, совместные походы, </vt:lpstr>
      <vt:lpstr>Имею благодарности от родительского комитета (2012г. 2016г. 2017г)</vt:lpstr>
      <vt:lpstr>Труд воспитателя 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</dc:creator>
  <cp:lastModifiedBy>ROST</cp:lastModifiedBy>
  <cp:revision>190</cp:revision>
  <dcterms:created xsi:type="dcterms:W3CDTF">2012-09-22T11:18:45Z</dcterms:created>
  <dcterms:modified xsi:type="dcterms:W3CDTF">2017-09-29T08:53:16Z</dcterms:modified>
</cp:coreProperties>
</file>