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83" r:id="rId3"/>
    <p:sldId id="270" r:id="rId4"/>
    <p:sldId id="272" r:id="rId5"/>
    <p:sldId id="281" r:id="rId6"/>
    <p:sldId id="271" r:id="rId7"/>
    <p:sldId id="274" r:id="rId8"/>
    <p:sldId id="275" r:id="rId9"/>
    <p:sldId id="276" r:id="rId10"/>
    <p:sldId id="278" r:id="rId11"/>
    <p:sldId id="277" r:id="rId12"/>
    <p:sldId id="279" r:id="rId13"/>
    <p:sldId id="280" r:id="rId14"/>
    <p:sldId id="284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F:\презентация\i (6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785795"/>
            <a:ext cx="6215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Нетрадиционные методы </a:t>
            </a:r>
            <a:br>
              <a:rPr lang="ru-RU" sz="3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в работе с детьми – </a:t>
            </a:r>
            <a:r>
              <a:rPr lang="ru-RU" sz="3600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биоэнергопластика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2967334"/>
            <a:ext cx="56436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40C0"/>
              </a:solidFill>
              <a:latin typeface="Cambria" panose="02040503050406030204" pitchFamily="18" charset="0"/>
            </a:endParaRPr>
          </a:p>
          <a:p>
            <a:endParaRPr lang="ru-RU" b="1" i="1" dirty="0" smtClean="0">
              <a:solidFill>
                <a:srgbClr val="0040C0"/>
              </a:solidFill>
              <a:latin typeface="Cambria" panose="02040503050406030204" pitchFamily="18" charset="0"/>
            </a:endParaRPr>
          </a:p>
          <a:p>
            <a:endParaRPr lang="ru-RU" b="1" i="1" dirty="0" smtClean="0">
              <a:solidFill>
                <a:srgbClr val="0040C0"/>
              </a:solidFill>
              <a:latin typeface="Cambria" panose="02040503050406030204" pitchFamily="18" charset="0"/>
            </a:endParaRPr>
          </a:p>
          <a:p>
            <a:endParaRPr lang="ru-RU" b="1" i="1" dirty="0" smtClean="0">
              <a:solidFill>
                <a:srgbClr val="0040C0"/>
              </a:solidFill>
              <a:latin typeface="Cambria" panose="02040503050406030204" pitchFamily="18" charset="0"/>
            </a:endParaRPr>
          </a:p>
          <a:p>
            <a:endParaRPr lang="ru-RU" b="1" i="1" dirty="0" smtClean="0">
              <a:solidFill>
                <a:srgbClr val="0040C0"/>
              </a:solidFill>
              <a:latin typeface="Cambria" panose="02040503050406030204" pitchFamily="18" charset="0"/>
            </a:endParaRPr>
          </a:p>
          <a:p>
            <a:endParaRPr lang="ru-RU" b="1" i="1" dirty="0" smtClean="0">
              <a:solidFill>
                <a:srgbClr val="0040C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285992"/>
            <a:ext cx="764386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 algn="ctr">
              <a:buFontTx/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 algn="r">
              <a:buFontTx/>
              <a:buNone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algn="r">
              <a:buFontTx/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Чем больше уверенности в движении детской руки, тем ярче речь ребёнка, чем больше мастерства в детской руке, тем ребёнок умнее. </a:t>
            </a:r>
          </a:p>
          <a:p>
            <a:pPr algn="r">
              <a:buFontTx/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                                                                         В.А.Сухомлинский    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Tm="5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2" descr="https://arhivurokov.ru/kopilka/uploads/user_file_56fcdfd1181a5/didaktikalyk-oiyndar-zhinag-y_35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7166"/>
            <a:ext cx="3071802" cy="2605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3714752"/>
            <a:ext cx="635796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«Часики»</a:t>
            </a:r>
            <a:b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 </a:t>
            </a:r>
            <a:b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ru-RU" sz="24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Сжатая и опущенная вниз ладонь, </a:t>
            </a:r>
            <a:r>
              <a:rPr lang="ru-RU" sz="2400" i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котораядвижется</a:t>
            </a:r>
            <a:r>
              <a:rPr lang="ru-RU" sz="24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под счет влево – вправо)</a:t>
            </a:r>
            <a:endParaRPr lang="ru-RU" sz="2400" b="1" i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lvl="1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Тик – так, тик – так!</a:t>
            </a:r>
          </a:p>
          <a:p>
            <a:pPr lvl="1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Язычок качался так, </a:t>
            </a:r>
          </a:p>
          <a:p>
            <a:pPr lvl="1"/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Словно маятник </a:t>
            </a:r>
            <a:r>
              <a:rPr lang="ru-RU" sz="2400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часов.Ты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в часы играть готов?</a:t>
            </a:r>
            <a:r>
              <a:rPr lang="ru-RU" sz="2400" b="1" i="1" dirty="0" smtClean="0">
                <a:solidFill>
                  <a:srgbClr val="0040C0"/>
                </a:solidFill>
                <a:latin typeface="Cambria" panose="02040503050406030204" pitchFamily="18" charset="0"/>
              </a:rPr>
              <a:t/>
            </a:r>
            <a:br>
              <a:rPr lang="ru-RU" sz="2400" b="1" i="1" dirty="0" smtClean="0">
                <a:solidFill>
                  <a:srgbClr val="0040C0"/>
                </a:solidFill>
                <a:latin typeface="Cambria" panose="02040503050406030204" pitchFamily="18" charset="0"/>
              </a:rPr>
            </a:br>
            <a:r>
              <a:rPr lang="ru-RU" b="1" i="1" dirty="0" smtClean="0">
                <a:solidFill>
                  <a:srgbClr val="0040C0"/>
                </a:solidFill>
                <a:latin typeface="Cambria" panose="02040503050406030204" pitchFamily="18" charset="0"/>
              </a:rPr>
              <a:t/>
            </a:r>
            <a:br>
              <a:rPr lang="ru-RU" b="1" i="1" dirty="0" smtClean="0">
                <a:solidFill>
                  <a:srgbClr val="0040C0"/>
                </a:solidFill>
                <a:latin typeface="Cambria" panose="02040503050406030204" pitchFamily="18" charset="0"/>
              </a:rPr>
            </a:br>
            <a:endParaRPr lang="ru-RU" dirty="0"/>
          </a:p>
        </p:txBody>
      </p:sp>
      <p:pic>
        <p:nvPicPr>
          <p:cNvPr id="7" name="Рисунок 6" descr="C:\Users\Аленка\Desktop\надив\DSCN27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57166"/>
            <a:ext cx="35242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428992" y="1214422"/>
            <a:ext cx="53578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prstClr val="black"/>
              </a:buCl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«Лягушка»</a:t>
            </a:r>
          </a:p>
          <a:p>
            <a:pPr lvl="0">
              <a:buClr>
                <a:prstClr val="black"/>
              </a:buCl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(</a:t>
            </a:r>
            <a:r>
              <a:rPr lang="ru-RU" sz="2400" i="1" dirty="0" smtClean="0">
                <a:solidFill>
                  <a:srgbClr val="002060"/>
                </a:solidFill>
              </a:rPr>
              <a:t>пальчики расставлены в стороны, как лучики </a:t>
            </a:r>
            <a:r>
              <a:rPr lang="ru-RU" sz="2400" i="1" dirty="0" err="1" smtClean="0">
                <a:solidFill>
                  <a:srgbClr val="002060"/>
                </a:solidFill>
              </a:rPr>
              <a:t>солнышка.Под</a:t>
            </a:r>
            <a:r>
              <a:rPr lang="ru-RU" sz="2400" i="1" dirty="0" smtClean="0">
                <a:solidFill>
                  <a:srgbClr val="002060"/>
                </a:solidFill>
              </a:rPr>
              <a:t> счет 1 – пальчики расставляются и удерживаются одновременно с улыбкой 5 </a:t>
            </a:r>
            <a:r>
              <a:rPr lang="ru-RU" sz="2400" i="1" dirty="0" err="1" smtClean="0">
                <a:solidFill>
                  <a:srgbClr val="002060"/>
                </a:solidFill>
              </a:rPr>
              <a:t>сек.,не</a:t>
            </a:r>
            <a:r>
              <a:rPr lang="ru-RU" sz="2400" i="1" dirty="0" smtClean="0">
                <a:solidFill>
                  <a:srgbClr val="002060"/>
                </a:solidFill>
              </a:rPr>
              <a:t> 2 – </a:t>
            </a:r>
            <a:r>
              <a:rPr lang="ru-RU" sz="2400" i="1" dirty="0" err="1" smtClean="0">
                <a:solidFill>
                  <a:srgbClr val="002060"/>
                </a:solidFill>
              </a:rPr>
              <a:t>ладоньсворачивается</a:t>
            </a:r>
            <a:r>
              <a:rPr lang="ru-RU" sz="2400" i="1" dirty="0" smtClean="0">
                <a:solidFill>
                  <a:srgbClr val="002060"/>
                </a:solidFill>
              </a:rPr>
              <a:t> в кулак)</a:t>
            </a:r>
          </a:p>
          <a:p>
            <a:pPr lvl="0" algn="ctr">
              <a:buClr>
                <a:prstClr val="black"/>
              </a:buCl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  </a:t>
            </a:r>
            <a:r>
              <a:rPr lang="ru-RU" sz="2400" b="1" dirty="0" smtClean="0">
                <a:solidFill>
                  <a:srgbClr val="002060"/>
                </a:solidFill>
              </a:rPr>
              <a:t>Подражаем мы лягушкам:</a:t>
            </a:r>
          </a:p>
          <a:p>
            <a:pPr lvl="0" algn="ctr"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Тянем губы прямо к ушкам.</a:t>
            </a:r>
          </a:p>
          <a:p>
            <a:pPr lvl="0" algn="ctr"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Вы сейчас тяните губки –</a:t>
            </a:r>
          </a:p>
          <a:p>
            <a:pPr lvl="0" algn="ctr"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Я увижу ваши зубки.</a:t>
            </a:r>
          </a:p>
          <a:p>
            <a:pPr lvl="0" algn="ctr"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Мы потянем – перестанем</a:t>
            </a:r>
          </a:p>
          <a:p>
            <a:pPr lvl="0" algn="ctr"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И нисколько не устанем.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285784" y="0"/>
            <a:ext cx="342899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Аленка\Desktop\надив\DSCN270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86124"/>
            <a:ext cx="3214678" cy="296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2" descr="http://fotohood.ru/images/903031_kartinki-kacheli-klipar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3000601" cy="327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28926" y="3643314"/>
            <a:ext cx="59293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40C0"/>
                </a:solidFill>
                <a:latin typeface="Cambria" panose="02040503050406030204" pitchFamily="18" charset="0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Качели»</a:t>
            </a:r>
          </a:p>
          <a:p>
            <a:r>
              <a:rPr lang="ru-RU" sz="28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ru-RU" sz="24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движения ладонями с сомкнутыми пальцами вверх, вниз)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Дети сели на качели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И взлетели выше ели,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Даже солнышка  </a:t>
            </a:r>
            <a:r>
              <a:rPr lang="ru-RU" sz="2800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коснулись,А</a:t>
            </a:r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потом назад вернулись.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C:\Users\Аленка\Desktop\надив\DSCN27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7166"/>
            <a:ext cx="40957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Рисунок 5" descr="F:\презентация\4621438__p_avz_vae_2.jpg"/>
          <p:cNvPicPr/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0" y="571480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14414" y="2857496"/>
            <a:ext cx="757242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40C0"/>
                </a:solidFill>
                <a:latin typeface="Cambria" panose="02040503050406030204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Лошадка»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(Рука в горизонтальном положении – лежит на </a:t>
            </a:r>
            <a:r>
              <a:rPr lang="ru-RU" sz="2400" i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столе.Ладонь</a:t>
            </a:r>
            <a:r>
              <a:rPr lang="ru-RU" sz="24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с сомкнутыми пальцами согнута. Под счет поочередно касаются стола кончики пальцев и запястье)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Я – веселая лошадка,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Темная, как шоколадка.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Язычком щелкаю громко,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Стук копыт услышишь звонкий.</a:t>
            </a:r>
          </a:p>
          <a:p>
            <a:endParaRPr lang="ru-RU" sz="2800" i="1" dirty="0"/>
          </a:p>
        </p:txBody>
      </p:sp>
      <p:pic>
        <p:nvPicPr>
          <p:cNvPr id="8" name="Рисунок 7" descr="C:\Users\Аленка\Desktop\надив\DSCN270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357166"/>
            <a:ext cx="319087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500034" y="4286256"/>
            <a:ext cx="86439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20" y="2000240"/>
            <a:ext cx="6572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C:\Users\Аленка\Desktop\пластика\104NIKON\DSCN269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928670"/>
            <a:ext cx="7143800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428736"/>
            <a:ext cx="74295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Tx/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Движенья рук – как взмах крыла,</a:t>
            </a:r>
          </a:p>
          <a:p>
            <a:pPr algn="r">
              <a:buFontTx/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Без них полёт не состоится…</a:t>
            </a:r>
          </a:p>
          <a:p>
            <a:pPr algn="r">
              <a:buFontTx/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Желаю счастья и добра!</a:t>
            </a:r>
          </a:p>
          <a:p>
            <a:pPr algn="r">
              <a:buFontTx/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И к лучшему всегда стремиться</a:t>
            </a:r>
            <a:r>
              <a:rPr lang="ru-RU" sz="2800" b="1" i="1" dirty="0" smtClean="0">
                <a:solidFill>
                  <a:srgbClr val="002060"/>
                </a:solidFill>
              </a:rPr>
              <a:t>!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501222" cy="6858000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1285852" y="642918"/>
            <a:ext cx="7072361" cy="207170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b="1" kern="12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0034" y="428604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Биоэнергопластика</a:t>
            </a:r>
            <a:r>
              <a:rPr lang="ru-RU" sz="32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– </a:t>
            </a:r>
            <a:r>
              <a:rPr lang="ru-RU" sz="3200" b="1" dirty="0" smtClean="0">
                <a:solidFill>
                  <a:srgbClr val="00206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это </a:t>
            </a:r>
            <a:r>
              <a:rPr lang="ru-RU" sz="3200" b="1" dirty="0" err="1" smtClean="0">
                <a:solidFill>
                  <a:srgbClr val="00206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содружественное</a:t>
            </a:r>
            <a:r>
              <a:rPr lang="ru-RU" sz="3200" b="1" dirty="0" smtClean="0">
                <a:solidFill>
                  <a:srgbClr val="002060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 взаимодействие руки и языка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0" name="Рисунок 19" descr="C:\Users\Аленка\Desktop\пластика\104NIKON\DSCN269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214554"/>
            <a:ext cx="728664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1021560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500034" y="2928933"/>
            <a:ext cx="75724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642918"/>
            <a:ext cx="8858280" cy="6069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Что такое </a:t>
            </a:r>
            <a:r>
              <a:rPr lang="ru-RU" sz="4000" b="1" dirty="0" err="1" smtClean="0">
                <a:solidFill>
                  <a:srgbClr val="002060"/>
                </a:solidFill>
              </a:rPr>
              <a:t>биоэнергопластика</a:t>
            </a:r>
            <a:r>
              <a:rPr lang="ru-RU" sz="4000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err="1" smtClean="0">
                <a:solidFill>
                  <a:srgbClr val="002060"/>
                </a:solidFill>
              </a:rPr>
              <a:t>Биоэнергопластика</a:t>
            </a:r>
            <a:r>
              <a:rPr lang="ru-RU" sz="2800" b="1" dirty="0" smtClean="0">
                <a:solidFill>
                  <a:srgbClr val="002060"/>
                </a:solidFill>
              </a:rPr>
              <a:t> – это соединение движений органов артикуляционного аппарата с движениями кисти руки.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</a:rPr>
              <a:t>Термин </a:t>
            </a:r>
            <a:r>
              <a:rPr lang="ru-RU" sz="2800" b="1" dirty="0" err="1" smtClean="0">
                <a:solidFill>
                  <a:srgbClr val="002060"/>
                </a:solidFill>
              </a:rPr>
              <a:t>биоэнергопластика</a:t>
            </a:r>
            <a:r>
              <a:rPr lang="ru-RU" sz="2800" b="1" dirty="0" smtClean="0">
                <a:solidFill>
                  <a:srgbClr val="002060"/>
                </a:solidFill>
              </a:rPr>
              <a:t> состоит из 2 слов: </a:t>
            </a:r>
            <a:r>
              <a:rPr lang="ru-RU" sz="2800" b="1" dirty="0" err="1" smtClean="0">
                <a:solidFill>
                  <a:srgbClr val="002060"/>
                </a:solidFill>
              </a:rPr>
              <a:t>биоэнергия</a:t>
            </a:r>
            <a:r>
              <a:rPr lang="ru-RU" sz="2800" b="1" dirty="0" smtClean="0">
                <a:solidFill>
                  <a:srgbClr val="002060"/>
                </a:solidFill>
              </a:rPr>
              <a:t> и пластика.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</a:rPr>
              <a:t>Биоэнергопластика</a:t>
            </a:r>
            <a:r>
              <a:rPr lang="ru-RU" sz="2800" b="1" dirty="0" smtClean="0">
                <a:solidFill>
                  <a:srgbClr val="002060"/>
                </a:solidFill>
              </a:rPr>
              <a:t>» включает в себя три базовых понятия: </a:t>
            </a:r>
            <a:r>
              <a:rPr lang="ru-RU" sz="2800" b="1" dirty="0" err="1" smtClean="0">
                <a:solidFill>
                  <a:srgbClr val="002060"/>
                </a:solidFill>
              </a:rPr>
              <a:t>био</a:t>
            </a:r>
            <a:r>
              <a:rPr lang="ru-RU" sz="2800" b="1" dirty="0" smtClean="0">
                <a:solidFill>
                  <a:srgbClr val="002060"/>
                </a:solidFill>
              </a:rPr>
              <a:t> — человек как биологический объект: энергия — сила, необходимая для выполнения определенных действий; пластика — плавные движения  тела, рук, которые характеризуется непрерывностью, энергетической наполненностью, эмоциональной выразительностью.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6000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786058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57166"/>
            <a:ext cx="8429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Преимущества    </a:t>
            </a:r>
            <a:r>
              <a:rPr lang="ru-RU" sz="3600" b="1" u="sng" dirty="0" err="1" smtClean="0">
                <a:solidFill>
                  <a:srgbClr val="002060"/>
                </a:solidFill>
              </a:rPr>
              <a:t>биоэнергопластики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214422"/>
            <a:ext cx="81439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Оптимизирует психологическую базу речи.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Улучшает моторные возможности ребёнка по всем параметрам.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Способствует коррекции звукопроизношения, фонематических процессов.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Синхронизация работы над речевой и мелкой моторики сокращает время занятий, усиливает их результативность.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Позволяет быстро убрать зрительную опору – зеркало и перейти к выполнению упражнений по ощущениям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7000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85776"/>
            <a:ext cx="9501222" cy="7143776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0"/>
            <a:ext cx="557216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Систематическая работа с применением </a:t>
            </a:r>
            <a:r>
              <a:rPr lang="ru-RU" sz="2400" b="1" i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биоэнергопластики</a:t>
            </a:r>
            <a:r>
              <a:rPr lang="ru-RU" sz="2400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способствует привлечению интереса детей к логопедическим занятиям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Позволяет достичь положительных результатов в развитии артикуляционной  и пальчиковой моторики.</a:t>
            </a:r>
          </a:p>
          <a:p>
            <a:pPr algn="just"/>
            <a:endParaRPr lang="ru-RU" sz="2400" b="1" i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Облегчает постановку, введение звуков в речь.</a:t>
            </a:r>
          </a:p>
          <a:p>
            <a:pPr algn="just"/>
            <a:endParaRPr lang="ru-RU" sz="2800" b="1" i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Способствует более быстрому преодолению речевых нарушений.</a:t>
            </a:r>
            <a:endParaRPr lang="ru-RU" sz="2400" b="1" i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Рисунок 5" descr="F:\презентация\DSCN268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8598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500034" y="2928933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690336"/>
            <a:ext cx="821537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</p:txBody>
      </p:sp>
      <p:pic>
        <p:nvPicPr>
          <p:cNvPr id="6" name="Рисунок 5" descr="F:\презентация\104NIKON\DSCN267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14356"/>
            <a:ext cx="871540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428596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714356"/>
            <a:ext cx="6429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428868"/>
            <a:ext cx="792961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В момент выполнения артикуляционного упражнения рука показывает, где и в каком положении находятся язык, нижняя челюсть, губы.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C:\Users\Аленка\Desktop\пластика\104NIKON\DSCN268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428604"/>
            <a:ext cx="7286675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66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Шуточные стихи и артикуляционные упражнения с применением </a:t>
            </a:r>
            <a:r>
              <a:rPr lang="ru-RU" sz="2800" b="1" dirty="0" err="1" smtClean="0">
                <a:solidFill>
                  <a:srgbClr val="002060"/>
                </a:solidFill>
              </a:rPr>
              <a:t>биоэнергопластики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endParaRPr lang="ru-RU" sz="2800" b="1" dirty="0" smtClean="0">
              <a:solidFill>
                <a:srgbClr val="0040C0"/>
              </a:solidFill>
            </a:endParaRPr>
          </a:p>
          <a:p>
            <a:pPr algn="ctr"/>
            <a:endParaRPr lang="ru-RU" sz="2800" b="1" dirty="0">
              <a:solidFill>
                <a:srgbClr val="0040C0"/>
              </a:solidFill>
            </a:endParaRPr>
          </a:p>
        </p:txBody>
      </p:sp>
      <p:pic>
        <p:nvPicPr>
          <p:cNvPr id="6" name="Рисунок 5" descr="F:\презентация\104NIKON\DSCN268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2214554"/>
            <a:ext cx="6440491" cy="42148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5000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я\Beautiful Fantasy Worlds HD Wallpaper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2928934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34290" indent="0" algn="ctr">
              <a:buNone/>
            </a:pPr>
            <a:endParaRPr lang="ru-RU" sz="2800" b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2500307"/>
            <a:ext cx="50720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prstClr val="black"/>
              </a:buClr>
              <a:buNone/>
            </a:pPr>
            <a:endParaRPr lang="ru-RU" sz="2400" b="1" dirty="0" smtClean="0">
              <a:solidFill>
                <a:srgbClr val="0040C0"/>
              </a:solidFill>
              <a:latin typeface="Cambria" panose="02040503050406030204" pitchFamily="18" charset="0"/>
            </a:endParaRPr>
          </a:p>
          <a:p>
            <a:pPr lvl="0" algn="ctr"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«Окошечко»</a:t>
            </a:r>
          </a:p>
          <a:p>
            <a:pPr lvl="0" algn="ctr">
              <a:buClr>
                <a:prstClr val="black"/>
              </a:buCl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 У</a:t>
            </a:r>
            <a:r>
              <a:rPr lang="ru-RU" sz="2400" i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лыбнуться, широко открыть рот. Расслабленный язык придвинуть вплотную к зубам. </a:t>
            </a:r>
            <a:endParaRPr lang="ru-RU" sz="2400" b="1" i="1" dirty="0" smtClean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Широко откроем ротик,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Как голодный </a:t>
            </a:r>
            <a:r>
              <a:rPr lang="ru-RU" sz="2400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бегемотик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Закрывать его нельзя,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До пяти считаю я: 1, 2, 3, 4, 5.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А теперь закроем ротик,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>
                <a:prstClr val="black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Отдыхает </a:t>
            </a:r>
            <a:r>
              <a:rPr lang="ru-RU" sz="2400" b="1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бегемотик</a:t>
            </a:r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!</a:t>
            </a:r>
          </a:p>
          <a:p>
            <a:endParaRPr lang="ru-RU" sz="2400" dirty="0"/>
          </a:p>
        </p:txBody>
      </p:sp>
      <p:pic>
        <p:nvPicPr>
          <p:cNvPr id="6" name="Picture 2" descr="http://netnado.ru/begemotik-rot-otkril-poderjal-potom-zakril/28954_html_5a3b31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7166"/>
            <a:ext cx="2428892" cy="3000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Аленка\Desktop\надив\DSCN270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428604"/>
            <a:ext cx="2771772" cy="249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353</Words>
  <Application>Microsoft Office PowerPoint</Application>
  <PresentationFormat>Экран (4:3)</PresentationFormat>
  <Paragraphs>114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Аленка</dc:creator>
  <cp:lastModifiedBy>1</cp:lastModifiedBy>
  <cp:revision>37</cp:revision>
  <dcterms:created xsi:type="dcterms:W3CDTF">2017-03-23T03:20:58Z</dcterms:created>
  <dcterms:modified xsi:type="dcterms:W3CDTF">2017-09-29T16:18:57Z</dcterms:modified>
</cp:coreProperties>
</file>