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82" r:id="rId3"/>
    <p:sldId id="257" r:id="rId4"/>
    <p:sldId id="259" r:id="rId5"/>
    <p:sldId id="260" r:id="rId6"/>
    <p:sldId id="261" r:id="rId7"/>
    <p:sldId id="285" r:id="rId8"/>
    <p:sldId id="286" r:id="rId9"/>
    <p:sldId id="284" r:id="rId10"/>
    <p:sldId id="268" r:id="rId11"/>
    <p:sldId id="270" r:id="rId12"/>
    <p:sldId id="271" r:id="rId13"/>
    <p:sldId id="272" r:id="rId14"/>
    <p:sldId id="278" r:id="rId15"/>
    <p:sldId id="273" r:id="rId16"/>
    <p:sldId id="277" r:id="rId17"/>
    <p:sldId id="276" r:id="rId18"/>
    <p:sldId id="280"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6BC4"/>
    <a:srgbClr val="FF00FF"/>
    <a:srgbClr val="3728F4"/>
    <a:srgbClr val="2CF42C"/>
    <a:srgbClr val="A5251B"/>
    <a:srgbClr val="7417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29.09.2017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29.09.2017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29.09.2017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728F4"/>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29.09.2017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p:newsflash/>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5.xml"/><Relationship Id="rId4" Type="http://schemas.openxmlformats.org/officeDocument/2006/relationships/image" Target="../media/image16.gif"/></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496"/>
            <a:ext cx="8229600" cy="2928958"/>
          </a:xfrm>
          <a:solidFill>
            <a:schemeClr val="bg1"/>
          </a:solidFill>
          <a:ln>
            <a:solidFill>
              <a:schemeClr val="accent1"/>
            </a:solidFill>
          </a:ln>
        </p:spPr>
        <p:txBody>
          <a:bodyPr>
            <a:normAutofit/>
          </a:bodyPr>
          <a:lstStyle/>
          <a:p>
            <a:r>
              <a:rPr lang="ru-RU" b="1" i="1" dirty="0" smtClean="0">
                <a:solidFill>
                  <a:srgbClr val="FF00FF"/>
                </a:solidFill>
                <a:latin typeface="+mn-lt"/>
              </a:rPr>
              <a:t>Чтение – вот лучшее учение !</a:t>
            </a:r>
            <a:br>
              <a:rPr lang="ru-RU" b="1" i="1" dirty="0" smtClean="0">
                <a:solidFill>
                  <a:srgbClr val="FF00FF"/>
                </a:solidFill>
                <a:latin typeface="+mn-lt"/>
              </a:rPr>
            </a:br>
            <a:r>
              <a:rPr lang="ru-RU" b="1" i="1" dirty="0" smtClean="0">
                <a:solidFill>
                  <a:srgbClr val="FF00FF"/>
                </a:solidFill>
                <a:latin typeface="+mn-lt"/>
              </a:rPr>
              <a:t/>
            </a:r>
            <a:br>
              <a:rPr lang="ru-RU" b="1" i="1" dirty="0" smtClean="0">
                <a:solidFill>
                  <a:srgbClr val="FF00FF"/>
                </a:solidFill>
                <a:latin typeface="+mn-lt"/>
              </a:rPr>
            </a:br>
            <a:r>
              <a:rPr lang="ru-RU" sz="2400" b="1" i="1" dirty="0" smtClean="0">
                <a:solidFill>
                  <a:schemeClr val="tx1">
                    <a:lumMod val="95000"/>
                    <a:lumOff val="5000"/>
                  </a:schemeClr>
                </a:solidFill>
                <a:latin typeface="+mn-lt"/>
              </a:rPr>
              <a:t>Презентация </a:t>
            </a:r>
            <a:r>
              <a:rPr lang="ru-RU" sz="2400" b="1" i="1" dirty="0" err="1" smtClean="0">
                <a:solidFill>
                  <a:schemeClr val="tx1">
                    <a:lumMod val="95000"/>
                    <a:lumOff val="5000"/>
                  </a:schemeClr>
                </a:solidFill>
                <a:latin typeface="+mn-lt"/>
              </a:rPr>
              <a:t>Юзкаевой</a:t>
            </a:r>
            <a:r>
              <a:rPr lang="ru-RU" sz="2400" b="1" i="1" dirty="0" smtClean="0">
                <a:solidFill>
                  <a:schemeClr val="tx1">
                    <a:lumMod val="95000"/>
                    <a:lumOff val="5000"/>
                  </a:schemeClr>
                </a:solidFill>
                <a:latin typeface="+mn-lt"/>
              </a:rPr>
              <a:t> Л.М. по реализации методической темы</a:t>
            </a:r>
            <a:endParaRPr lang="ru-RU" b="1" i="1" dirty="0">
              <a:solidFill>
                <a:srgbClr val="FF00FF"/>
              </a:solidFill>
              <a:latin typeface="+mn-lt"/>
            </a:endParaRPr>
          </a:p>
        </p:txBody>
      </p:sp>
      <p:sp>
        <p:nvSpPr>
          <p:cNvPr id="7" name="Текст 6"/>
          <p:cNvSpPr>
            <a:spLocks noGrp="1"/>
          </p:cNvSpPr>
          <p:nvPr>
            <p:ph type="body" idx="1"/>
          </p:nvPr>
        </p:nvSpPr>
        <p:spPr>
          <a:xfrm>
            <a:off x="2285984" y="285728"/>
            <a:ext cx="6643734" cy="1714512"/>
          </a:xfrm>
        </p:spPr>
        <p:txBody>
          <a:bodyPr>
            <a:normAutofit fontScale="92500"/>
          </a:bodyPr>
          <a:lstStyle/>
          <a:p>
            <a:pPr algn="just"/>
            <a:r>
              <a:rPr lang="ru-RU" sz="3000" i="1" dirty="0" smtClean="0">
                <a:solidFill>
                  <a:schemeClr val="accent3"/>
                </a:solidFill>
                <a:latin typeface="Times New Roman" pitchFamily="18" charset="0"/>
                <a:cs typeface="Times New Roman" pitchFamily="18" charset="0"/>
              </a:rPr>
              <a:t>«Формирование мотивации само            </a:t>
            </a:r>
            <a:r>
              <a:rPr lang="ru-RU" sz="3000" i="1" dirty="0" err="1" smtClean="0">
                <a:solidFill>
                  <a:schemeClr val="accent3"/>
                </a:solidFill>
                <a:latin typeface="Times New Roman" pitchFamily="18" charset="0"/>
                <a:cs typeface="Times New Roman" pitchFamily="18" charset="0"/>
              </a:rPr>
              <a:t>стоятельного</a:t>
            </a:r>
            <a:r>
              <a:rPr lang="ru-RU" sz="3000" i="1" dirty="0" smtClean="0">
                <a:solidFill>
                  <a:schemeClr val="accent3"/>
                </a:solidFill>
                <a:latin typeface="Times New Roman" pitchFamily="18" charset="0"/>
                <a:cs typeface="Times New Roman" pitchFamily="18" charset="0"/>
              </a:rPr>
              <a:t> чтения школьников средствами  внеурочной деятельности» </a:t>
            </a:r>
            <a:endParaRPr lang="ru-RU" sz="2800" i="1" dirty="0">
              <a:solidFill>
                <a:schemeClr val="accent3"/>
              </a:solidFill>
            </a:endParaRPr>
          </a:p>
        </p:txBody>
      </p:sp>
      <p:pic>
        <p:nvPicPr>
          <p:cNvPr id="4" name="Содержимое 3" descr="пушкин.jpg"/>
          <p:cNvPicPr>
            <a:picLocks noGrp="1" noChangeAspect="1"/>
          </p:cNvPicPr>
          <p:nvPr>
            <p:ph sz="half" idx="2"/>
          </p:nvPr>
        </p:nvPicPr>
        <p:blipFill>
          <a:blip r:embed="rId2" cstate="print"/>
          <a:stretch>
            <a:fillRect/>
          </a:stretch>
        </p:blipFill>
        <p:spPr>
          <a:xfrm>
            <a:off x="467544" y="188640"/>
            <a:ext cx="1440160" cy="1972656"/>
          </a:xfrm>
        </p:spPr>
      </p:pic>
      <p:sp>
        <p:nvSpPr>
          <p:cNvPr id="9" name="TextBox 8"/>
          <p:cNvSpPr txBox="1"/>
          <p:nvPr/>
        </p:nvSpPr>
        <p:spPr>
          <a:xfrm>
            <a:off x="3491880" y="6488668"/>
            <a:ext cx="2016224" cy="369332"/>
          </a:xfrm>
          <a:prstGeom prst="rect">
            <a:avLst/>
          </a:prstGeom>
          <a:noFill/>
        </p:spPr>
        <p:txBody>
          <a:bodyPr wrap="square" rtlCol="0">
            <a:spAutoFit/>
          </a:bodyPr>
          <a:lstStyle/>
          <a:p>
            <a:pPr algn="ctr"/>
            <a:r>
              <a:rPr lang="ru-RU" dirty="0" smtClean="0">
                <a:solidFill>
                  <a:schemeClr val="tx2">
                    <a:lumMod val="20000"/>
                    <a:lumOff val="80000"/>
                  </a:schemeClr>
                </a:solidFill>
              </a:rPr>
              <a:t>2017 </a:t>
            </a:r>
            <a:endParaRPr lang="ru-RU" dirty="0">
              <a:solidFill>
                <a:schemeClr val="tx2">
                  <a:lumMod val="20000"/>
                  <a:lumOff val="80000"/>
                </a:schemeClr>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p:spPr>
        <p:txBody>
          <a:bodyPr>
            <a:noAutofit/>
          </a:bodyPr>
          <a:lstStyle/>
          <a:p>
            <a:pPr algn="just"/>
            <a:r>
              <a:rPr lang="ru-RU" sz="2000" dirty="0" smtClean="0"/>
              <a:t>	</a:t>
            </a:r>
            <a:r>
              <a:rPr lang="ru-RU" sz="2000" b="1" i="1" dirty="0" smtClean="0">
                <a:solidFill>
                  <a:schemeClr val="accent1">
                    <a:lumMod val="60000"/>
                    <a:lumOff val="40000"/>
                  </a:schemeClr>
                </a:solidFill>
                <a:latin typeface="+mn-lt"/>
              </a:rPr>
              <a:t>Психологи и педагоги выяснили, что хорошее чтение повышает умственные способности школьников, способность анализировать, сравнивать, повышает их самооценку.</a:t>
            </a:r>
            <a:br>
              <a:rPr lang="ru-RU" sz="2000" b="1" i="1" dirty="0" smtClean="0">
                <a:solidFill>
                  <a:schemeClr val="accent1">
                    <a:lumMod val="60000"/>
                    <a:lumOff val="40000"/>
                  </a:schemeClr>
                </a:solidFill>
                <a:latin typeface="+mn-lt"/>
              </a:rPr>
            </a:br>
            <a:r>
              <a:rPr lang="ru-RU" sz="2000" b="1" i="1" dirty="0" smtClean="0">
                <a:solidFill>
                  <a:schemeClr val="accent1">
                    <a:lumMod val="60000"/>
                    <a:lumOff val="40000"/>
                  </a:schemeClr>
                </a:solidFill>
                <a:latin typeface="+mn-lt"/>
              </a:rPr>
              <a:t>	</a:t>
            </a:r>
            <a:endParaRPr lang="ru-RU" sz="2000" b="1" i="1" dirty="0">
              <a:solidFill>
                <a:schemeClr val="accent1">
                  <a:lumMod val="60000"/>
                  <a:lumOff val="40000"/>
                </a:schemeClr>
              </a:solidFill>
            </a:endParaRPr>
          </a:p>
        </p:txBody>
      </p:sp>
      <p:sp>
        <p:nvSpPr>
          <p:cNvPr id="7" name="Текст 6"/>
          <p:cNvSpPr>
            <a:spLocks noGrp="1"/>
          </p:cNvSpPr>
          <p:nvPr>
            <p:ph type="body" idx="1"/>
          </p:nvPr>
        </p:nvSpPr>
        <p:spPr>
          <a:xfrm>
            <a:off x="5652120" y="5805264"/>
            <a:ext cx="2304256" cy="504056"/>
          </a:xfrm>
        </p:spPr>
        <p:txBody>
          <a:bodyPr/>
          <a:lstStyle/>
          <a:p>
            <a:r>
              <a:rPr lang="ru-RU" i="1" dirty="0" err="1" smtClean="0">
                <a:solidFill>
                  <a:schemeClr val="accent1">
                    <a:lumMod val="60000"/>
                    <a:lumOff val="40000"/>
                  </a:schemeClr>
                </a:solidFill>
              </a:rPr>
              <a:t>Дени</a:t>
            </a:r>
            <a:r>
              <a:rPr lang="ru-RU" i="1" dirty="0" smtClean="0">
                <a:solidFill>
                  <a:schemeClr val="accent1">
                    <a:lumMod val="60000"/>
                    <a:lumOff val="40000"/>
                  </a:schemeClr>
                </a:solidFill>
              </a:rPr>
              <a:t> Дидро  </a:t>
            </a:r>
            <a:endParaRPr lang="ru-RU" i="1" dirty="0">
              <a:solidFill>
                <a:schemeClr val="accent1">
                  <a:lumMod val="60000"/>
                  <a:lumOff val="40000"/>
                </a:schemeClr>
              </a:solidFill>
            </a:endParaRPr>
          </a:p>
        </p:txBody>
      </p:sp>
      <p:pic>
        <p:nvPicPr>
          <p:cNvPr id="10" name="Содержимое 9" descr="Дени дидро2.jpg"/>
          <p:cNvPicPr>
            <a:picLocks noGrp="1" noChangeAspect="1"/>
          </p:cNvPicPr>
          <p:nvPr>
            <p:ph sz="half" idx="2"/>
          </p:nvPr>
        </p:nvPicPr>
        <p:blipFill>
          <a:blip r:embed="rId2" cstate="print"/>
          <a:stretch>
            <a:fillRect/>
          </a:stretch>
        </p:blipFill>
        <p:spPr>
          <a:xfrm>
            <a:off x="4860032" y="1628800"/>
            <a:ext cx="3851611" cy="4176464"/>
          </a:xfrm>
        </p:spPr>
      </p:pic>
      <p:sp>
        <p:nvSpPr>
          <p:cNvPr id="11" name="Скругленная прямоугольная выноска 10"/>
          <p:cNvSpPr/>
          <p:nvPr/>
        </p:nvSpPr>
        <p:spPr>
          <a:xfrm rot="12838966">
            <a:off x="160766" y="2808368"/>
            <a:ext cx="4939508" cy="3195568"/>
          </a:xfrm>
          <a:prstGeom prst="wedgeRoundRectCallout">
            <a:avLst>
              <a:gd name="adj1" fmla="val -54059"/>
              <a:gd name="adj2" fmla="val 101841"/>
              <a:gd name="adj3" fmla="val 16667"/>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TextBox 12"/>
          <p:cNvSpPr txBox="1"/>
          <p:nvPr/>
        </p:nvSpPr>
        <p:spPr>
          <a:xfrm rot="900209">
            <a:off x="655183" y="3068865"/>
            <a:ext cx="4100791" cy="2308324"/>
          </a:xfrm>
          <a:prstGeom prst="rect">
            <a:avLst/>
          </a:prstGeom>
          <a:noFill/>
        </p:spPr>
        <p:txBody>
          <a:bodyPr wrap="square" rtlCol="0">
            <a:spAutoFit/>
          </a:bodyPr>
          <a:lstStyle/>
          <a:p>
            <a:r>
              <a:rPr lang="ru-RU" sz="3600" b="1" i="1" dirty="0" smtClean="0">
                <a:solidFill>
                  <a:schemeClr val="accent3">
                    <a:lumMod val="75000"/>
                  </a:schemeClr>
                </a:solidFill>
              </a:rPr>
              <a:t>Люди перестают мыслить, когда перестают читать</a:t>
            </a:r>
            <a:endParaRPr lang="ru-RU" sz="3600" b="1" i="1" dirty="0">
              <a:solidFill>
                <a:schemeClr val="accent3">
                  <a:lumMod val="75000"/>
                </a:schemeClr>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fade">
                                      <p:cBhvr>
                                        <p:cTn id="12" dur="2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1"/>
          </p:nvPr>
        </p:nvSpPr>
        <p:spPr>
          <a:xfrm>
            <a:off x="179512" y="5733256"/>
            <a:ext cx="3888432" cy="648072"/>
          </a:xfrm>
        </p:spPr>
        <p:txBody>
          <a:bodyPr/>
          <a:lstStyle/>
          <a:p>
            <a:pPr algn="ctr"/>
            <a:r>
              <a:rPr lang="ru-RU" dirty="0" smtClean="0">
                <a:solidFill>
                  <a:schemeClr val="accent1">
                    <a:lumMod val="60000"/>
                    <a:lumOff val="40000"/>
                  </a:schemeClr>
                </a:solidFill>
              </a:rPr>
              <a:t>К.Г. Паустовский</a:t>
            </a:r>
            <a:endParaRPr lang="ru-RU" dirty="0">
              <a:solidFill>
                <a:schemeClr val="accent1">
                  <a:lumMod val="60000"/>
                  <a:lumOff val="40000"/>
                </a:schemeClr>
              </a:solidFill>
            </a:endParaRPr>
          </a:p>
        </p:txBody>
      </p:sp>
      <p:pic>
        <p:nvPicPr>
          <p:cNvPr id="10" name="Содержимое 9" descr="паустовский.jpg"/>
          <p:cNvPicPr>
            <a:picLocks noGrp="1" noChangeAspect="1"/>
          </p:cNvPicPr>
          <p:nvPr>
            <p:ph sz="half" idx="2"/>
          </p:nvPr>
        </p:nvPicPr>
        <p:blipFill>
          <a:blip r:embed="rId2" cstate="print"/>
          <a:stretch>
            <a:fillRect/>
          </a:stretch>
        </p:blipFill>
        <p:spPr>
          <a:xfrm>
            <a:off x="179512" y="332656"/>
            <a:ext cx="3839468" cy="4608513"/>
          </a:xfrm>
        </p:spPr>
      </p:pic>
      <p:sp>
        <p:nvSpPr>
          <p:cNvPr id="11" name="Овальная выноска 10"/>
          <p:cNvSpPr/>
          <p:nvPr/>
        </p:nvSpPr>
        <p:spPr>
          <a:xfrm rot="3818441">
            <a:off x="4915991" y="606921"/>
            <a:ext cx="3779401" cy="5363180"/>
          </a:xfrm>
          <a:prstGeom prst="wedgeEllipseCallout">
            <a:avLst>
              <a:gd name="adj1" fmla="val -45700"/>
              <a:gd name="adj2" fmla="val 73406"/>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rot="20937345">
            <a:off x="5004048" y="2132856"/>
            <a:ext cx="4139952" cy="1938992"/>
          </a:xfrm>
          <a:prstGeom prst="rect">
            <a:avLst/>
          </a:prstGeom>
          <a:noFill/>
        </p:spPr>
        <p:txBody>
          <a:bodyPr wrap="square" rtlCol="0">
            <a:spAutoFit/>
          </a:bodyPr>
          <a:lstStyle/>
          <a:p>
            <a:r>
              <a:rPr lang="ru-RU" i="1" dirty="0" smtClean="0">
                <a:solidFill>
                  <a:schemeClr val="accent3">
                    <a:lumMod val="75000"/>
                  </a:schemeClr>
                </a:solidFill>
              </a:rPr>
              <a:t>	</a:t>
            </a:r>
            <a:r>
              <a:rPr lang="ru-RU" sz="2400" b="1" i="1" dirty="0" smtClean="0">
                <a:solidFill>
                  <a:schemeClr val="accent3">
                    <a:lumMod val="75000"/>
                  </a:schemeClr>
                </a:solidFill>
              </a:rPr>
              <a:t>Читайте!  И пусть в вашей жизни не будет ни одного дня, когда вы не прочли хоть одной странички из новой книги!</a:t>
            </a:r>
            <a:endParaRPr lang="ru-RU" sz="2400" i="1" dirty="0">
              <a:solidFill>
                <a:schemeClr val="accent3">
                  <a:lumMod val="75000"/>
                </a:schemeClr>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2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1"/>
          </p:nvPr>
        </p:nvSpPr>
        <p:spPr>
          <a:xfrm>
            <a:off x="457200" y="548681"/>
            <a:ext cx="5122912" cy="864096"/>
          </a:xfrm>
        </p:spPr>
        <p:txBody>
          <a:bodyPr>
            <a:normAutofit/>
          </a:bodyPr>
          <a:lstStyle/>
          <a:p>
            <a:pPr algn="just"/>
            <a:r>
              <a:rPr lang="ru-RU" i="1" dirty="0" smtClean="0">
                <a:solidFill>
                  <a:schemeClr val="accent2">
                    <a:lumMod val="40000"/>
                    <a:lumOff val="60000"/>
                  </a:schemeClr>
                </a:solidFill>
              </a:rPr>
              <a:t>Из Шведской академии детской книги</a:t>
            </a:r>
            <a:endParaRPr lang="ru-RU" i="1" dirty="0">
              <a:solidFill>
                <a:schemeClr val="accent2">
                  <a:lumMod val="40000"/>
                  <a:lumOff val="60000"/>
                </a:schemeClr>
              </a:solidFill>
            </a:endParaRPr>
          </a:p>
        </p:txBody>
      </p:sp>
      <p:sp>
        <p:nvSpPr>
          <p:cNvPr id="9" name="Содержимое 8"/>
          <p:cNvSpPr>
            <a:spLocks noGrp="1"/>
          </p:cNvSpPr>
          <p:nvPr>
            <p:ph sz="quarter" idx="4"/>
          </p:nvPr>
        </p:nvSpPr>
        <p:spPr>
          <a:xfrm>
            <a:off x="395537" y="2174874"/>
            <a:ext cx="8568951" cy="4278461"/>
          </a:xfrm>
        </p:spPr>
        <p:txBody>
          <a:bodyPr>
            <a:normAutofit fontScale="85000" lnSpcReduction="10000"/>
          </a:bodyPr>
          <a:lstStyle/>
          <a:p>
            <a:pPr lvl="0"/>
            <a:r>
              <a:rPr lang="ru-RU" b="1" i="1" dirty="0" smtClean="0">
                <a:solidFill>
                  <a:schemeClr val="accent3">
                    <a:lumMod val="20000"/>
                    <a:lumOff val="80000"/>
                  </a:schemeClr>
                </a:solidFill>
              </a:rPr>
              <a:t>Книга развивает нашу речь, расширяет наш словарный запас.</a:t>
            </a:r>
          </a:p>
          <a:p>
            <a:pPr lvl="0"/>
            <a:endParaRPr lang="ru-RU" b="1" i="1" dirty="0" smtClean="0">
              <a:solidFill>
                <a:schemeClr val="accent3">
                  <a:lumMod val="20000"/>
                  <a:lumOff val="80000"/>
                </a:schemeClr>
              </a:solidFill>
            </a:endParaRPr>
          </a:p>
          <a:p>
            <a:pPr lvl="0"/>
            <a:r>
              <a:rPr lang="ru-RU" b="1" i="1" dirty="0" smtClean="0">
                <a:solidFill>
                  <a:schemeClr val="accent3">
                    <a:lumMod val="20000"/>
                    <a:lumOff val="80000"/>
                  </a:schemeClr>
                </a:solidFill>
              </a:rPr>
              <a:t>Книга пробуждает нашу фантазию и учит нас мыслить образами.</a:t>
            </a:r>
          </a:p>
          <a:p>
            <a:pPr>
              <a:buNone/>
            </a:pPr>
            <a:r>
              <a:rPr lang="ru-RU" b="1" i="1" dirty="0" smtClean="0">
                <a:solidFill>
                  <a:schemeClr val="accent3">
                    <a:lumMod val="20000"/>
                    <a:lumOff val="80000"/>
                  </a:schemeClr>
                </a:solidFill>
              </a:rPr>
              <a:t> </a:t>
            </a:r>
          </a:p>
          <a:p>
            <a:pPr lvl="0"/>
            <a:r>
              <a:rPr lang="ru-RU" b="1" i="1" dirty="0" smtClean="0">
                <a:solidFill>
                  <a:schemeClr val="accent3">
                    <a:lumMod val="20000"/>
                    <a:lumOff val="80000"/>
                  </a:schemeClr>
                </a:solidFill>
              </a:rPr>
              <a:t>Книга учит нас сопереживать. Она позволяет нам почувствовать себя в положении другого человека и понять, что он чувствует.</a:t>
            </a:r>
          </a:p>
          <a:p>
            <a:pPr>
              <a:buNone/>
            </a:pPr>
            <a:r>
              <a:rPr lang="ru-RU" b="1" i="1" dirty="0" smtClean="0">
                <a:solidFill>
                  <a:schemeClr val="accent3">
                    <a:lumMod val="20000"/>
                    <a:lumOff val="80000"/>
                  </a:schemeClr>
                </a:solidFill>
              </a:rPr>
              <a:t> </a:t>
            </a:r>
          </a:p>
          <a:p>
            <a:pPr lvl="0"/>
            <a:r>
              <a:rPr lang="ru-RU" b="1" i="1" dirty="0" smtClean="0">
                <a:solidFill>
                  <a:schemeClr val="accent3">
                    <a:lumMod val="20000"/>
                    <a:lumOff val="80000"/>
                  </a:schemeClr>
                </a:solidFill>
              </a:rPr>
              <a:t>Книга помогает нам понять нас самих. Ты больше уверен в себе, когда знаешь, что есть люди, которые думают и чувствуют так же, как и ты.</a:t>
            </a:r>
          </a:p>
          <a:p>
            <a:pPr lvl="0">
              <a:buNone/>
            </a:pPr>
            <a:endParaRPr lang="ru-RU" b="1" i="1" dirty="0" smtClean="0">
              <a:solidFill>
                <a:schemeClr val="accent3">
                  <a:lumMod val="20000"/>
                  <a:lumOff val="80000"/>
                </a:schemeClr>
              </a:solidFill>
            </a:endParaRPr>
          </a:p>
          <a:p>
            <a:pPr lvl="0"/>
            <a:r>
              <a:rPr lang="ru-RU" b="1" i="1" dirty="0" smtClean="0">
                <a:solidFill>
                  <a:schemeClr val="accent3">
                    <a:lumMod val="20000"/>
                    <a:lumOff val="80000"/>
                  </a:schemeClr>
                </a:solidFill>
              </a:rPr>
              <a:t>Книга – лучшее средство от одиночества. Ее можно читать, где угодно. Книги можно бесплатно взять в библиотеке.</a:t>
            </a:r>
          </a:p>
          <a:p>
            <a:endParaRPr lang="ru-RU" dirty="0"/>
          </a:p>
        </p:txBody>
      </p:sp>
      <p:pic>
        <p:nvPicPr>
          <p:cNvPr id="7" name="Содержимое 6" descr="images (1).jpg"/>
          <p:cNvPicPr>
            <a:picLocks noGrp="1" noChangeAspect="1"/>
          </p:cNvPicPr>
          <p:nvPr>
            <p:ph sz="half" idx="2"/>
          </p:nvPr>
        </p:nvPicPr>
        <p:blipFill>
          <a:blip r:embed="rId2"/>
          <a:stretch>
            <a:fillRect/>
          </a:stretch>
        </p:blipFill>
        <p:spPr>
          <a:xfrm>
            <a:off x="5786438" y="357167"/>
            <a:ext cx="2857500" cy="1737418"/>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20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20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2000"/>
                                        <p:tgtEl>
                                          <p:spTgt spid="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fade">
                                      <p:cBhvr>
                                        <p:cTn id="27" dur="2000"/>
                                        <p:tgtEl>
                                          <p:spTgt spid="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xEl>
                                              <p:pRg st="5" end="5"/>
                                            </p:txEl>
                                          </p:spTgt>
                                        </p:tgtEl>
                                        <p:attrNameLst>
                                          <p:attrName>style.visibility</p:attrName>
                                        </p:attrNameLst>
                                      </p:cBhvr>
                                      <p:to>
                                        <p:strVal val="visible"/>
                                      </p:to>
                                    </p:set>
                                    <p:animEffect transition="in" filter="fade">
                                      <p:cBhvr>
                                        <p:cTn id="32" dur="2000"/>
                                        <p:tgtEl>
                                          <p:spTgt spid="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xEl>
                                              <p:pRg st="6" end="6"/>
                                            </p:txEl>
                                          </p:spTgt>
                                        </p:tgtEl>
                                        <p:attrNameLst>
                                          <p:attrName>style.visibility</p:attrName>
                                        </p:attrNameLst>
                                      </p:cBhvr>
                                      <p:to>
                                        <p:strVal val="visible"/>
                                      </p:to>
                                    </p:set>
                                    <p:animEffect transition="in" filter="fade">
                                      <p:cBhvr>
                                        <p:cTn id="37" dur="2000"/>
                                        <p:tgtEl>
                                          <p:spTgt spid="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xEl>
                                              <p:pRg st="8" end="8"/>
                                            </p:txEl>
                                          </p:spTgt>
                                        </p:tgtEl>
                                        <p:attrNameLst>
                                          <p:attrName>style.visibility</p:attrName>
                                        </p:attrNameLst>
                                      </p:cBhvr>
                                      <p:to>
                                        <p:strVal val="visible"/>
                                      </p:to>
                                    </p:set>
                                    <p:animEffect transition="in" filter="fade">
                                      <p:cBhvr>
                                        <p:cTn id="42" dur="20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b="1" i="1" dirty="0" smtClean="0">
                <a:solidFill>
                  <a:srgbClr val="E76BC4"/>
                </a:solidFill>
              </a:rPr>
              <a:t>Пословицы и поговорки </a:t>
            </a:r>
            <a:endParaRPr lang="ru-RU" b="1" i="1" dirty="0">
              <a:solidFill>
                <a:srgbClr val="E76BC4"/>
              </a:solidFill>
            </a:endParaRPr>
          </a:p>
        </p:txBody>
      </p:sp>
      <p:sp>
        <p:nvSpPr>
          <p:cNvPr id="5" name="Текст 4"/>
          <p:cNvSpPr>
            <a:spLocks noGrp="1"/>
          </p:cNvSpPr>
          <p:nvPr>
            <p:ph type="body" idx="1"/>
          </p:nvPr>
        </p:nvSpPr>
        <p:spPr>
          <a:xfrm rot="21294484">
            <a:off x="-116369" y="1228500"/>
            <a:ext cx="2773128" cy="1225528"/>
          </a:xfrm>
        </p:spPr>
        <p:txBody>
          <a:bodyPr>
            <a:noAutofit/>
          </a:bodyPr>
          <a:lstStyle/>
          <a:p>
            <a:r>
              <a:rPr lang="ru-RU" sz="2800" i="1" dirty="0" smtClean="0">
                <a:solidFill>
                  <a:schemeClr val="accent4">
                    <a:lumMod val="40000"/>
                    <a:lumOff val="60000"/>
                  </a:schemeClr>
                </a:solidFill>
              </a:rPr>
              <a:t>Кто много читает, тот много знает</a:t>
            </a:r>
            <a:endParaRPr lang="ru-RU" sz="2800" i="1" dirty="0">
              <a:solidFill>
                <a:schemeClr val="accent4">
                  <a:lumMod val="40000"/>
                  <a:lumOff val="60000"/>
                </a:schemeClr>
              </a:solidFill>
            </a:endParaRPr>
          </a:p>
        </p:txBody>
      </p:sp>
      <p:pic>
        <p:nvPicPr>
          <p:cNvPr id="9" name="Содержимое 8" descr="кто много читает.jpeg"/>
          <p:cNvPicPr>
            <a:picLocks noGrp="1" noChangeAspect="1"/>
          </p:cNvPicPr>
          <p:nvPr>
            <p:ph sz="half" idx="2"/>
          </p:nvPr>
        </p:nvPicPr>
        <p:blipFill>
          <a:blip r:embed="rId2" cstate="print"/>
          <a:stretch>
            <a:fillRect/>
          </a:stretch>
        </p:blipFill>
        <p:spPr>
          <a:xfrm rot="20971218">
            <a:off x="233227" y="2528928"/>
            <a:ext cx="2016249" cy="2749429"/>
          </a:xfrm>
        </p:spPr>
      </p:pic>
      <p:sp>
        <p:nvSpPr>
          <p:cNvPr id="7" name="Текст 6"/>
          <p:cNvSpPr>
            <a:spLocks noGrp="1"/>
          </p:cNvSpPr>
          <p:nvPr>
            <p:ph type="body" sz="quarter" idx="3"/>
          </p:nvPr>
        </p:nvSpPr>
        <p:spPr>
          <a:xfrm>
            <a:off x="5580112" y="1340768"/>
            <a:ext cx="3312368" cy="1008112"/>
          </a:xfrm>
        </p:spPr>
        <p:txBody>
          <a:bodyPr>
            <a:normAutofit/>
          </a:bodyPr>
          <a:lstStyle/>
          <a:p>
            <a:r>
              <a:rPr lang="ru-RU" i="1" dirty="0" smtClean="0">
                <a:solidFill>
                  <a:schemeClr val="accent1">
                    <a:lumMod val="60000"/>
                    <a:lumOff val="40000"/>
                  </a:schemeClr>
                </a:solidFill>
              </a:rPr>
              <a:t>Не  стыдно не знать, стыдно не учиться</a:t>
            </a:r>
            <a:endParaRPr lang="ru-RU" i="1" dirty="0">
              <a:solidFill>
                <a:schemeClr val="accent1">
                  <a:lumMod val="60000"/>
                  <a:lumOff val="40000"/>
                </a:schemeClr>
              </a:solidFill>
            </a:endParaRPr>
          </a:p>
        </p:txBody>
      </p:sp>
      <p:pic>
        <p:nvPicPr>
          <p:cNvPr id="10" name="Содержимое 9" descr="не стыдно не знать.jpeg"/>
          <p:cNvPicPr>
            <a:picLocks noGrp="1" noChangeAspect="1"/>
          </p:cNvPicPr>
          <p:nvPr>
            <p:ph sz="quarter" idx="4"/>
          </p:nvPr>
        </p:nvPicPr>
        <p:blipFill>
          <a:blip r:embed="rId3" cstate="print"/>
          <a:stretch>
            <a:fillRect/>
          </a:stretch>
        </p:blipFill>
        <p:spPr>
          <a:xfrm>
            <a:off x="5220072" y="2492895"/>
            <a:ext cx="3960439" cy="2970329"/>
          </a:xfrm>
        </p:spPr>
      </p:pic>
      <p:pic>
        <p:nvPicPr>
          <p:cNvPr id="1026" name="Picture 2" descr="C:\Users\Надежда\Desktop\фото для презентации\из глубины моря.jpeg"/>
          <p:cNvPicPr>
            <a:picLocks noChangeAspect="1" noChangeArrowheads="1"/>
          </p:cNvPicPr>
          <p:nvPr/>
        </p:nvPicPr>
        <p:blipFill>
          <a:blip r:embed="rId4" cstate="print"/>
          <a:srcRect/>
          <a:stretch>
            <a:fillRect/>
          </a:stretch>
        </p:blipFill>
        <p:spPr bwMode="auto">
          <a:xfrm>
            <a:off x="2339752" y="1196752"/>
            <a:ext cx="2705100" cy="1787510"/>
          </a:xfrm>
          <a:prstGeom prst="rect">
            <a:avLst/>
          </a:prstGeom>
          <a:noFill/>
        </p:spPr>
      </p:pic>
      <p:sp>
        <p:nvSpPr>
          <p:cNvPr id="12" name="Прямоугольник 11"/>
          <p:cNvSpPr/>
          <p:nvPr/>
        </p:nvSpPr>
        <p:spPr>
          <a:xfrm>
            <a:off x="2483768" y="3212976"/>
            <a:ext cx="2808312" cy="1569660"/>
          </a:xfrm>
          <a:prstGeom prst="rect">
            <a:avLst/>
          </a:prstGeom>
        </p:spPr>
        <p:txBody>
          <a:bodyPr wrap="square">
            <a:spAutoFit/>
          </a:bodyPr>
          <a:lstStyle/>
          <a:p>
            <a:r>
              <a:rPr lang="ru-RU" sz="2400" b="1" i="1" dirty="0" smtClean="0">
                <a:solidFill>
                  <a:schemeClr val="accent5">
                    <a:lumMod val="20000"/>
                    <a:lumOff val="80000"/>
                  </a:schemeClr>
                </a:solidFill>
              </a:rPr>
              <a:t>Из глубины моря достают жемчуг, из глубины книг черпают знания</a:t>
            </a:r>
            <a:endParaRPr lang="ru-RU" sz="2400" dirty="0"/>
          </a:p>
        </p:txBody>
      </p:sp>
      <p:sp>
        <p:nvSpPr>
          <p:cNvPr id="13" name="Прямоугольник 12"/>
          <p:cNvSpPr/>
          <p:nvPr/>
        </p:nvSpPr>
        <p:spPr>
          <a:xfrm>
            <a:off x="251520" y="5733256"/>
            <a:ext cx="8712968" cy="461665"/>
          </a:xfrm>
          <a:prstGeom prst="rect">
            <a:avLst/>
          </a:prstGeom>
        </p:spPr>
        <p:txBody>
          <a:bodyPr wrap="square">
            <a:spAutoFit/>
          </a:bodyPr>
          <a:lstStyle/>
          <a:p>
            <a:r>
              <a:rPr lang="ru-RU" sz="2400" b="1" i="1" dirty="0" smtClean="0">
                <a:solidFill>
                  <a:srgbClr val="00B0F0"/>
                </a:solidFill>
              </a:rPr>
              <a:t>Напрасный  труд  удить  без  крючка  и  учиться  без  книги</a:t>
            </a:r>
            <a:endParaRPr lang="ru-RU" sz="24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20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wipe(down)">
                                      <p:cBhvr>
                                        <p:cTn id="22" dur="500"/>
                                        <p:tgtEl>
                                          <p:spTgt spid="10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fade">
                                      <p:cBhvr>
                                        <p:cTn id="27" dur="2000"/>
                                        <p:tgtEl>
                                          <p:spTgt spid="1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20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fade">
                                      <p:cBhvr>
                                        <p:cTn id="42" dur="2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7" grpId="0" build="p"/>
      <p:bldP spid="12" grpId="0" build="p"/>
      <p:bldP spid="1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i="1" dirty="0" smtClean="0">
                <a:solidFill>
                  <a:srgbClr val="E76BC4"/>
                </a:solidFill>
              </a:rPr>
              <a:t>Игры и упражнения для развития техники чтения</a:t>
            </a:r>
            <a:endParaRPr lang="ru-RU" sz="2800" b="1" i="1" dirty="0">
              <a:solidFill>
                <a:srgbClr val="E76BC4"/>
              </a:solidFill>
            </a:endParaRPr>
          </a:p>
        </p:txBody>
      </p:sp>
      <p:sp>
        <p:nvSpPr>
          <p:cNvPr id="4" name="Содержимое 3"/>
          <p:cNvSpPr>
            <a:spLocks noGrp="1"/>
          </p:cNvSpPr>
          <p:nvPr>
            <p:ph sz="half" idx="2"/>
          </p:nvPr>
        </p:nvSpPr>
        <p:spPr>
          <a:xfrm>
            <a:off x="1475656" y="1412775"/>
            <a:ext cx="4896544" cy="5040561"/>
          </a:xfrm>
        </p:spPr>
        <p:txBody>
          <a:bodyPr>
            <a:normAutofit lnSpcReduction="10000"/>
          </a:bodyPr>
          <a:lstStyle/>
          <a:p>
            <a:pPr>
              <a:buNone/>
            </a:pPr>
            <a:r>
              <a:rPr lang="ru-RU" sz="1600" b="1" dirty="0" smtClean="0">
                <a:solidFill>
                  <a:schemeClr val="accent2">
                    <a:lumMod val="20000"/>
                    <a:lumOff val="80000"/>
                  </a:schemeClr>
                </a:solidFill>
              </a:rPr>
              <a:t>«Играю читая» или «Читаю играя» </a:t>
            </a:r>
            <a:r>
              <a:rPr lang="ru-RU" sz="1600" dirty="0" smtClean="0">
                <a:solidFill>
                  <a:schemeClr val="accent2">
                    <a:lumMod val="20000"/>
                    <a:lumOff val="80000"/>
                  </a:schemeClr>
                </a:solidFill>
              </a:rPr>
              <a:t>(На распечатанной странице дается текст, который ты должен прочитать один раз. Затем взрослый предлагает тебе разрезанные полоски, на которых напечатаны предложения из прочитанного текста. И ты  по памяти должен правильно составить текст из этих полосок).</a:t>
            </a:r>
          </a:p>
          <a:p>
            <a:pPr>
              <a:buNone/>
            </a:pPr>
            <a:r>
              <a:rPr lang="ru-RU" sz="1600" b="1" dirty="0" smtClean="0">
                <a:solidFill>
                  <a:schemeClr val="accent2">
                    <a:lumMod val="20000"/>
                    <a:lumOff val="80000"/>
                  </a:schemeClr>
                </a:solidFill>
              </a:rPr>
              <a:t>«Анаграммы» </a:t>
            </a:r>
            <a:r>
              <a:rPr lang="ru-RU" sz="1600" dirty="0" smtClean="0">
                <a:solidFill>
                  <a:schemeClr val="accent2">
                    <a:lumMod val="20000"/>
                    <a:lumOff val="80000"/>
                  </a:schemeClr>
                </a:solidFill>
              </a:rPr>
              <a:t>(Чтобы решить анаграмму,            т.е. составить искомое слово, нужно буквы в данном слове только                   переставить местами, ничего не удаляя и не добавляя. </a:t>
            </a:r>
            <a:br>
              <a:rPr lang="ru-RU" sz="1600" dirty="0" smtClean="0">
                <a:solidFill>
                  <a:schemeClr val="accent2">
                    <a:lumMod val="20000"/>
                    <a:lumOff val="80000"/>
                  </a:schemeClr>
                </a:solidFill>
              </a:rPr>
            </a:br>
            <a:r>
              <a:rPr lang="ru-RU" sz="1600" dirty="0" smtClean="0">
                <a:solidFill>
                  <a:schemeClr val="accent2">
                    <a:lumMod val="20000"/>
                    <a:lumOff val="80000"/>
                  </a:schemeClr>
                </a:solidFill>
              </a:rPr>
              <a:t/>
            </a:r>
            <a:br>
              <a:rPr lang="ru-RU" sz="1600" dirty="0" smtClean="0">
                <a:solidFill>
                  <a:schemeClr val="accent2">
                    <a:lumMod val="20000"/>
                    <a:lumOff val="80000"/>
                  </a:schemeClr>
                </a:solidFill>
              </a:rPr>
            </a:br>
            <a:r>
              <a:rPr lang="ru-RU" sz="1600" dirty="0" smtClean="0">
                <a:solidFill>
                  <a:schemeClr val="accent2">
                    <a:lumMod val="20000"/>
                    <a:lumOff val="80000"/>
                  </a:schemeClr>
                </a:solidFill>
              </a:rPr>
              <a:t> </a:t>
            </a:r>
            <a:r>
              <a:rPr lang="ru-RU" sz="1600" b="1" i="1" dirty="0" smtClean="0">
                <a:solidFill>
                  <a:schemeClr val="accent2">
                    <a:lumMod val="20000"/>
                    <a:lumOff val="80000"/>
                  </a:schemeClr>
                </a:solidFill>
              </a:rPr>
              <a:t>Например,</a:t>
            </a:r>
            <a:r>
              <a:rPr lang="ru-RU" sz="1600" dirty="0" smtClean="0">
                <a:solidFill>
                  <a:schemeClr val="accent2">
                    <a:lumMod val="20000"/>
                    <a:lumOff val="80000"/>
                  </a:schemeClr>
                </a:solidFill>
              </a:rPr>
              <a:t/>
            </a:r>
            <a:br>
              <a:rPr lang="ru-RU" sz="1600" dirty="0" smtClean="0">
                <a:solidFill>
                  <a:schemeClr val="accent2">
                    <a:lumMod val="20000"/>
                    <a:lumOff val="80000"/>
                  </a:schemeClr>
                </a:solidFill>
              </a:rPr>
            </a:br>
            <a:r>
              <a:rPr lang="ru-RU" sz="1600" dirty="0" err="1" smtClean="0">
                <a:solidFill>
                  <a:schemeClr val="accent2">
                    <a:lumMod val="20000"/>
                    <a:lumOff val="80000"/>
                  </a:schemeClr>
                </a:solidFill>
              </a:rPr>
              <a:t>гаир</a:t>
            </a:r>
            <a:r>
              <a:rPr lang="ru-RU" sz="1600" dirty="0" smtClean="0">
                <a:solidFill>
                  <a:schemeClr val="accent2">
                    <a:lumMod val="20000"/>
                    <a:lumOff val="80000"/>
                  </a:schemeClr>
                </a:solidFill>
              </a:rPr>
              <a:t> – игра, </a:t>
            </a:r>
            <a:r>
              <a:rPr lang="ru-RU" sz="1600" dirty="0" err="1" smtClean="0">
                <a:solidFill>
                  <a:schemeClr val="accent2">
                    <a:lumMod val="20000"/>
                    <a:lumOff val="80000"/>
                  </a:schemeClr>
                </a:solidFill>
              </a:rPr>
              <a:t>тепь</a:t>
            </a:r>
            <a:r>
              <a:rPr lang="ru-RU" sz="1600" dirty="0" smtClean="0">
                <a:solidFill>
                  <a:schemeClr val="accent2">
                    <a:lumMod val="20000"/>
                    <a:lumOff val="80000"/>
                  </a:schemeClr>
                </a:solidFill>
              </a:rPr>
              <a:t> – петь, </a:t>
            </a:r>
            <a:r>
              <a:rPr lang="ru-RU" sz="1600" dirty="0" err="1" smtClean="0">
                <a:solidFill>
                  <a:schemeClr val="accent2">
                    <a:lumMod val="20000"/>
                    <a:lumOff val="80000"/>
                  </a:schemeClr>
                </a:solidFill>
              </a:rPr>
              <a:t>учкар</a:t>
            </a:r>
            <a:r>
              <a:rPr lang="ru-RU" sz="1600" dirty="0" smtClean="0">
                <a:solidFill>
                  <a:schemeClr val="accent2">
                    <a:lumMod val="20000"/>
                    <a:lumOff val="80000"/>
                  </a:schemeClr>
                </a:solidFill>
              </a:rPr>
              <a:t> – ручка, </a:t>
            </a:r>
            <a:r>
              <a:rPr lang="ru-RU" sz="1600" dirty="0" err="1" smtClean="0">
                <a:solidFill>
                  <a:schemeClr val="accent2">
                    <a:lumMod val="20000"/>
                    <a:lumOff val="80000"/>
                  </a:schemeClr>
                </a:solidFill>
              </a:rPr>
              <a:t>юруис</a:t>
            </a:r>
            <a:r>
              <a:rPr lang="ru-RU" sz="1600" dirty="0" smtClean="0">
                <a:solidFill>
                  <a:schemeClr val="accent2">
                    <a:lumMod val="20000"/>
                    <a:lumOff val="80000"/>
                  </a:schemeClr>
                </a:solidFill>
              </a:rPr>
              <a:t> – рисую.</a:t>
            </a:r>
          </a:p>
          <a:p>
            <a:pPr>
              <a:buNone/>
            </a:pPr>
            <a:r>
              <a:rPr lang="ru-RU" sz="1600" b="1" dirty="0" smtClean="0">
                <a:solidFill>
                  <a:schemeClr val="accent2">
                    <a:lumMod val="20000"/>
                    <a:lumOff val="80000"/>
                  </a:schemeClr>
                </a:solidFill>
              </a:rPr>
              <a:t>«Фотограф» </a:t>
            </a:r>
            <a:r>
              <a:rPr lang="ru-RU" sz="1600" dirty="0" smtClean="0">
                <a:solidFill>
                  <a:schemeClr val="accent2">
                    <a:lumMod val="20000"/>
                    <a:lumOff val="80000"/>
                  </a:schemeClr>
                </a:solidFill>
              </a:rPr>
              <a:t>(На писчей бумаге напечатаны слова.  Тебе показывают их, и за 1-2 секунды ты должен  «сфотографировать», т.е.успеть прочитать  и назвать  как можно больше слов (или записать их в тетради)</a:t>
            </a:r>
            <a:endParaRPr lang="ru-RU" sz="1600" dirty="0">
              <a:solidFill>
                <a:schemeClr val="accent2">
                  <a:lumMod val="20000"/>
                  <a:lumOff val="80000"/>
                </a:schemeClr>
              </a:solidFill>
            </a:endParaRPr>
          </a:p>
        </p:txBody>
      </p:sp>
      <p:pic>
        <p:nvPicPr>
          <p:cNvPr id="7" name="Содержимое 6" descr="семейное чтение.jpeg"/>
          <p:cNvPicPr>
            <a:picLocks noGrp="1" noChangeAspect="1"/>
          </p:cNvPicPr>
          <p:nvPr>
            <p:ph sz="quarter" idx="4"/>
          </p:nvPr>
        </p:nvPicPr>
        <p:blipFill>
          <a:blip r:embed="rId2" cstate="print"/>
          <a:stretch>
            <a:fillRect/>
          </a:stretch>
        </p:blipFill>
        <p:spPr>
          <a:xfrm>
            <a:off x="6372200" y="1340768"/>
            <a:ext cx="2771800" cy="2225104"/>
          </a:xfrm>
        </p:spPr>
      </p:pic>
      <p:pic>
        <p:nvPicPr>
          <p:cNvPr id="2050" name="Picture 2" descr="C:\Users\Надежда\Downloads\Для ПРЕЗЕНТАЦИИ\раскрывающаяся книга.gif"/>
          <p:cNvPicPr>
            <a:picLocks noChangeAspect="1" noChangeArrowheads="1" noCrop="1"/>
          </p:cNvPicPr>
          <p:nvPr/>
        </p:nvPicPr>
        <p:blipFill>
          <a:blip r:embed="rId3" cstate="print"/>
          <a:srcRect/>
          <a:stretch>
            <a:fillRect/>
          </a:stretch>
        </p:blipFill>
        <p:spPr bwMode="auto">
          <a:xfrm>
            <a:off x="1115616" y="1340768"/>
            <a:ext cx="381000" cy="381000"/>
          </a:xfrm>
          <a:prstGeom prst="rect">
            <a:avLst/>
          </a:prstGeom>
          <a:noFill/>
        </p:spPr>
      </p:pic>
      <p:pic>
        <p:nvPicPr>
          <p:cNvPr id="2052" name="Picture 4" descr="C:\Users\Надежда\Downloads\Для ПРЕЗЕНТАЦИИ\раскрывающаяся книга.gif"/>
          <p:cNvPicPr>
            <a:picLocks noChangeAspect="1" noChangeArrowheads="1" noCrop="1"/>
          </p:cNvPicPr>
          <p:nvPr/>
        </p:nvPicPr>
        <p:blipFill>
          <a:blip r:embed="rId3" cstate="print"/>
          <a:srcRect/>
          <a:stretch>
            <a:fillRect/>
          </a:stretch>
        </p:blipFill>
        <p:spPr bwMode="auto">
          <a:xfrm>
            <a:off x="1115616" y="5157192"/>
            <a:ext cx="381000" cy="381000"/>
          </a:xfrm>
          <a:prstGeom prst="rect">
            <a:avLst/>
          </a:prstGeom>
          <a:noFill/>
        </p:spPr>
      </p:pic>
      <p:pic>
        <p:nvPicPr>
          <p:cNvPr id="2053" name="Picture 5" descr="C:\Users\Надежда\Downloads\Для ПРЕЗЕНТАЦИИ\раскрывающаяся книга.gif"/>
          <p:cNvPicPr>
            <a:picLocks noChangeAspect="1" noChangeArrowheads="1" noCrop="1"/>
          </p:cNvPicPr>
          <p:nvPr/>
        </p:nvPicPr>
        <p:blipFill>
          <a:blip r:embed="rId3" cstate="print"/>
          <a:srcRect/>
          <a:stretch>
            <a:fillRect/>
          </a:stretch>
        </p:blipFill>
        <p:spPr bwMode="auto">
          <a:xfrm>
            <a:off x="1115616" y="3140968"/>
            <a:ext cx="381000" cy="381000"/>
          </a:xfrm>
          <a:prstGeom prst="rect">
            <a:avLst/>
          </a:prstGeom>
          <a:noFill/>
        </p:spPr>
      </p:pic>
      <p:pic>
        <p:nvPicPr>
          <p:cNvPr id="2054" name="Picture 6" descr="C:\Users\Надежда\Downloads\Для ПРЕЗЕНТАЦИИ\гусь.gif"/>
          <p:cNvPicPr>
            <a:picLocks noChangeAspect="1" noChangeArrowheads="1" noCrop="1"/>
          </p:cNvPicPr>
          <p:nvPr/>
        </p:nvPicPr>
        <p:blipFill>
          <a:blip r:embed="rId4" cstate="print"/>
          <a:srcRect/>
          <a:stretch>
            <a:fillRect/>
          </a:stretch>
        </p:blipFill>
        <p:spPr bwMode="auto">
          <a:xfrm>
            <a:off x="0" y="5595749"/>
            <a:ext cx="1331640" cy="1262251"/>
          </a:xfrm>
          <a:prstGeom prst="rect">
            <a:avLst/>
          </a:prstGeom>
          <a:noFill/>
        </p:spPr>
      </p:pic>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idx="1"/>
          </p:nvPr>
        </p:nvSpPr>
        <p:spPr>
          <a:xfrm>
            <a:off x="3286116" y="1"/>
            <a:ext cx="5857884" cy="7245423"/>
          </a:xfrm>
        </p:spPr>
        <p:txBody>
          <a:bodyPr>
            <a:noAutofit/>
          </a:bodyPr>
          <a:lstStyle/>
          <a:p>
            <a:r>
              <a:rPr lang="ru-RU" sz="2000" i="1" dirty="0" smtClean="0">
                <a:solidFill>
                  <a:schemeClr val="accent2">
                    <a:lumMod val="20000"/>
                    <a:lumOff val="80000"/>
                  </a:schemeClr>
                </a:solidFill>
              </a:rPr>
              <a:t>Памятка №1.</a:t>
            </a:r>
            <a:r>
              <a:rPr lang="ru-RU" sz="2000" i="1" dirty="0" smtClean="0">
                <a:solidFill>
                  <a:schemeClr val="tx2">
                    <a:lumMod val="60000"/>
                    <a:lumOff val="40000"/>
                  </a:schemeClr>
                </a:solidFill>
              </a:rPr>
              <a:t> </a:t>
            </a:r>
            <a:r>
              <a:rPr lang="ru-RU" sz="2000" i="1" dirty="0" smtClean="0">
                <a:solidFill>
                  <a:srgbClr val="E76BC4"/>
                </a:solidFill>
              </a:rPr>
              <a:t>Правила чтения для учащихся.</a:t>
            </a:r>
          </a:p>
          <a:p>
            <a:r>
              <a:rPr lang="ru-RU" sz="1600" i="1" dirty="0" smtClean="0">
                <a:solidFill>
                  <a:schemeClr val="accent4">
                    <a:lumMod val="20000"/>
                    <a:lumOff val="80000"/>
                  </a:schemeClr>
                </a:solidFill>
              </a:rPr>
              <a:t>&gt;Если хочешь научиться читать хорошо, старайся читать не менее 15-30 минут в день.</a:t>
            </a:r>
          </a:p>
          <a:p>
            <a:r>
              <a:rPr lang="ru-RU" sz="1600" i="1" dirty="0" smtClean="0">
                <a:solidFill>
                  <a:schemeClr val="accent4">
                    <a:lumMod val="20000"/>
                    <a:lumOff val="80000"/>
                  </a:schemeClr>
                </a:solidFill>
              </a:rPr>
              <a:t>&gt; Старайся не читать лежа, выбери удобную позу для чтения. </a:t>
            </a:r>
          </a:p>
          <a:p>
            <a:r>
              <a:rPr lang="ru-RU" sz="1600" i="1" dirty="0" smtClean="0">
                <a:solidFill>
                  <a:schemeClr val="accent4">
                    <a:lumMod val="20000"/>
                    <a:lumOff val="80000"/>
                  </a:schemeClr>
                </a:solidFill>
              </a:rPr>
              <a:t>&gt;Во время чтения убери отвлекающие предметы, выключи телевизор. Если ты этого не сделаешь, твой труд будет напрасен.</a:t>
            </a:r>
          </a:p>
          <a:p>
            <a:r>
              <a:rPr lang="ru-RU" sz="1600" i="1" dirty="0" smtClean="0">
                <a:solidFill>
                  <a:schemeClr val="accent4">
                    <a:lumMod val="20000"/>
                    <a:lumOff val="80000"/>
                  </a:schemeClr>
                </a:solidFill>
              </a:rPr>
              <a:t>&gt; Читай вслух и не торопись. Если будешь обращать внимание на время, скоро забудешь смысл читаемого текста.</a:t>
            </a:r>
          </a:p>
          <a:p>
            <a:r>
              <a:rPr lang="ru-RU" sz="1600" i="1" dirty="0" smtClean="0">
                <a:solidFill>
                  <a:schemeClr val="accent4">
                    <a:lumMod val="20000"/>
                    <a:lumOff val="80000"/>
                  </a:schemeClr>
                </a:solidFill>
              </a:rPr>
              <a:t>&gt;Если тебя книга увлекла и тебе хочется почитать подольше, сделай небольшой перерыв, используй его для физкультурной паузы.</a:t>
            </a:r>
          </a:p>
          <a:p>
            <a:r>
              <a:rPr lang="ru-RU" sz="1600" i="1" dirty="0" smtClean="0">
                <a:solidFill>
                  <a:schemeClr val="accent4">
                    <a:lumMod val="20000"/>
                    <a:lumOff val="80000"/>
                  </a:schemeClr>
                </a:solidFill>
              </a:rPr>
              <a:t>&gt; Обращай внимание на поступки героев, анализируй их поступки, делай для себя выводы.</a:t>
            </a:r>
          </a:p>
          <a:p>
            <a:r>
              <a:rPr lang="ru-RU" sz="1600" i="1" dirty="0" smtClean="0">
                <a:solidFill>
                  <a:schemeClr val="accent4">
                    <a:lumMod val="20000"/>
                    <a:lumOff val="80000"/>
                  </a:schemeClr>
                </a:solidFill>
              </a:rPr>
              <a:t>&gt; Учись у героев прочитанных книг хорошим манерам и поступкам.</a:t>
            </a:r>
          </a:p>
          <a:p>
            <a:r>
              <a:rPr lang="ru-RU" sz="1600" i="1" dirty="0" smtClean="0">
                <a:solidFill>
                  <a:schemeClr val="accent4">
                    <a:lumMod val="20000"/>
                    <a:lumOff val="80000"/>
                  </a:schemeClr>
                </a:solidFill>
              </a:rPr>
              <a:t>&gt; Если ты решил прервать чтение до следующего раза, положи в книгу закладку. Эта книга, возможно, будет интересна не только тебе, но и другим людям. </a:t>
            </a:r>
          </a:p>
          <a:p>
            <a:r>
              <a:rPr lang="ru-RU" sz="1600" i="1" dirty="0" smtClean="0">
                <a:solidFill>
                  <a:schemeClr val="accent4">
                    <a:lumMod val="20000"/>
                    <a:lumOff val="80000"/>
                  </a:schemeClr>
                </a:solidFill>
              </a:rPr>
              <a:t>&gt; Делись с друзьями информацией об интересной и захватывающей книге.</a:t>
            </a:r>
          </a:p>
          <a:p>
            <a:r>
              <a:rPr lang="ru-RU" sz="1600" i="1" dirty="0" smtClean="0">
                <a:solidFill>
                  <a:schemeClr val="accent4">
                    <a:lumMod val="20000"/>
                    <a:lumOff val="80000"/>
                  </a:schemeClr>
                </a:solidFill>
              </a:rPr>
              <a:t>&gt;Если тебе встретились интересные фразы в книге, не поленись их выписать в отдельную тетрадь. Они тебе пригодятся.</a:t>
            </a:r>
            <a:r>
              <a:rPr lang="ru-RU" sz="1400" i="1" dirty="0" smtClean="0">
                <a:solidFill>
                  <a:schemeClr val="accent4">
                    <a:lumMod val="20000"/>
                    <a:lumOff val="80000"/>
                  </a:schemeClr>
                </a:solidFill>
              </a:rPr>
              <a:t>. </a:t>
            </a:r>
          </a:p>
          <a:p>
            <a:r>
              <a:rPr lang="en-US" sz="1200" dirty="0" smtClean="0"/>
              <a:t> </a:t>
            </a:r>
            <a:endParaRPr lang="ru-RU" sz="1200" dirty="0" smtClean="0"/>
          </a:p>
          <a:p>
            <a:endParaRPr lang="ru-RU" sz="1200" dirty="0" smtClean="0"/>
          </a:p>
        </p:txBody>
      </p:sp>
      <p:pic>
        <p:nvPicPr>
          <p:cNvPr id="6" name="Содержимое 5" descr="images (2).jpg"/>
          <p:cNvPicPr>
            <a:picLocks noGrp="1" noChangeAspect="1"/>
          </p:cNvPicPr>
          <p:nvPr>
            <p:ph sz="half" idx="2"/>
          </p:nvPr>
        </p:nvPicPr>
        <p:blipFill>
          <a:blip r:embed="rId2"/>
          <a:stretch>
            <a:fillRect/>
          </a:stretch>
        </p:blipFill>
        <p:spPr>
          <a:xfrm>
            <a:off x="428596" y="428604"/>
            <a:ext cx="2643206" cy="3857652"/>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11" end="11"/>
                                            </p:txEl>
                                          </p:spTgt>
                                        </p:tgtEl>
                                        <p:attrNameLst>
                                          <p:attrName>style.visibility</p:attrName>
                                        </p:attrNameLst>
                                      </p:cBhvr>
                                      <p:to>
                                        <p:strVal val="visible"/>
                                      </p:to>
                                    </p:set>
                                    <p:animEffect transition="in" filter="fade">
                                      <p:cBhvr>
                                        <p:cTn id="7" dur="20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323528" y="0"/>
            <a:ext cx="8496944" cy="6669360"/>
          </a:xfrm>
        </p:spPr>
        <p:txBody>
          <a:bodyPr>
            <a:normAutofit fontScale="90000"/>
          </a:bodyPr>
          <a:lstStyle/>
          <a:p>
            <a:pPr algn="l"/>
            <a:r>
              <a:rPr lang="ru-RU" sz="2400" b="1" i="1" dirty="0" smtClean="0">
                <a:solidFill>
                  <a:schemeClr val="accent3">
                    <a:lumMod val="60000"/>
                    <a:lumOff val="40000"/>
                  </a:schemeClr>
                </a:solidFill>
                <a:latin typeface="+mn-lt"/>
              </a:rPr>
              <a:t/>
            </a:r>
            <a:br>
              <a:rPr lang="ru-RU" sz="2400" b="1" i="1" dirty="0" smtClean="0">
                <a:solidFill>
                  <a:schemeClr val="accent3">
                    <a:lumMod val="60000"/>
                    <a:lumOff val="40000"/>
                  </a:schemeClr>
                </a:solidFill>
                <a:latin typeface="+mn-lt"/>
              </a:rPr>
            </a:br>
            <a:r>
              <a:rPr lang="ru-RU" sz="2400" b="1" i="1" dirty="0" smtClean="0">
                <a:solidFill>
                  <a:srgbClr val="E76BC4"/>
                </a:solidFill>
                <a:latin typeface="+mn-lt"/>
              </a:rPr>
              <a:t>Памятка №2.</a:t>
            </a:r>
            <a:r>
              <a:rPr lang="ru-RU" sz="2400" b="1" i="1" dirty="0" smtClean="0">
                <a:solidFill>
                  <a:schemeClr val="accent3">
                    <a:lumMod val="60000"/>
                    <a:lumOff val="40000"/>
                  </a:schemeClr>
                </a:solidFill>
                <a:latin typeface="+mn-lt"/>
              </a:rPr>
              <a:t> </a:t>
            </a:r>
            <a:r>
              <a:rPr lang="ru-RU" sz="2400" b="1" i="1" dirty="0" smtClean="0">
                <a:solidFill>
                  <a:schemeClr val="accent4">
                    <a:lumMod val="60000"/>
                    <a:lumOff val="40000"/>
                  </a:schemeClr>
                </a:solidFill>
                <a:latin typeface="+mn-lt"/>
              </a:rPr>
              <a:t>Как готовить домашнее задание по чтению.</a:t>
            </a:r>
            <a:br>
              <a:rPr lang="ru-RU" sz="2400" b="1" i="1" dirty="0" smtClean="0">
                <a:solidFill>
                  <a:schemeClr val="accent4">
                    <a:lumMod val="60000"/>
                    <a:lumOff val="40000"/>
                  </a:schemeClr>
                </a:solidFill>
                <a:latin typeface="+mn-lt"/>
              </a:rPr>
            </a:br>
            <a:r>
              <a:rPr lang="ru-RU" sz="2000" b="1" i="1" dirty="0" smtClean="0">
                <a:latin typeface="+mn-lt"/>
              </a:rPr>
              <a:t/>
            </a:r>
            <a:br>
              <a:rPr lang="ru-RU" sz="2000" b="1" i="1" dirty="0" smtClean="0">
                <a:latin typeface="+mn-lt"/>
              </a:rPr>
            </a:br>
            <a:r>
              <a:rPr lang="ru-RU" sz="2000" b="1" i="1" dirty="0" smtClean="0">
                <a:latin typeface="+mn-lt"/>
              </a:rPr>
              <a:t/>
            </a:r>
            <a:br>
              <a:rPr lang="ru-RU" sz="2000" b="1" i="1" dirty="0" smtClean="0">
                <a:latin typeface="+mn-lt"/>
              </a:rPr>
            </a:br>
            <a:r>
              <a:rPr lang="ru-RU" sz="2200" b="1" dirty="0" smtClean="0">
                <a:solidFill>
                  <a:schemeClr val="accent3">
                    <a:lumMod val="20000"/>
                    <a:lumOff val="80000"/>
                  </a:schemeClr>
                </a:solidFill>
                <a:latin typeface="+mn-lt"/>
              </a:rPr>
              <a:t>1</a:t>
            </a:r>
            <a:r>
              <a:rPr lang="ru-RU" sz="2200" b="1" i="1" dirty="0" smtClean="0">
                <a:solidFill>
                  <a:schemeClr val="accent3">
                    <a:lumMod val="20000"/>
                    <a:lumOff val="80000"/>
                  </a:schemeClr>
                </a:solidFill>
                <a:latin typeface="+mn-lt"/>
              </a:rPr>
              <a:t>.   </a:t>
            </a:r>
            <a:r>
              <a:rPr lang="ru-RU" sz="2200" b="1" dirty="0" smtClean="0">
                <a:solidFill>
                  <a:schemeClr val="accent3">
                    <a:lumMod val="20000"/>
                    <a:lumOff val="80000"/>
                  </a:schemeClr>
                </a:solidFill>
                <a:latin typeface="+mn-lt"/>
              </a:rPr>
              <a:t>Внимательно прочти название произведения, которое тебе необходимо прочитать.</a:t>
            </a:r>
            <a:br>
              <a:rPr lang="ru-RU" sz="2200" b="1" dirty="0" smtClean="0">
                <a:solidFill>
                  <a:schemeClr val="accent3">
                    <a:lumMod val="20000"/>
                    <a:lumOff val="80000"/>
                  </a:schemeClr>
                </a:solidFill>
                <a:latin typeface="+mn-lt"/>
              </a:rPr>
            </a:br>
            <a:r>
              <a:rPr lang="ru-RU" sz="2200" b="1" dirty="0" smtClean="0">
                <a:solidFill>
                  <a:schemeClr val="accent3">
                    <a:lumMod val="20000"/>
                    <a:lumOff val="80000"/>
                  </a:schemeClr>
                </a:solidFill>
                <a:latin typeface="+mn-lt"/>
              </a:rPr>
              <a:t>2.   Посмотри, кто автор произведения.</a:t>
            </a:r>
            <a:br>
              <a:rPr lang="ru-RU" sz="2200" b="1" dirty="0" smtClean="0">
                <a:solidFill>
                  <a:schemeClr val="accent3">
                    <a:lumMod val="20000"/>
                    <a:lumOff val="80000"/>
                  </a:schemeClr>
                </a:solidFill>
                <a:latin typeface="+mn-lt"/>
              </a:rPr>
            </a:br>
            <a:r>
              <a:rPr lang="ru-RU" sz="2200" b="1" dirty="0" smtClean="0">
                <a:solidFill>
                  <a:schemeClr val="accent3">
                    <a:lumMod val="20000"/>
                    <a:lumOff val="80000"/>
                  </a:schemeClr>
                </a:solidFill>
                <a:latin typeface="+mn-lt"/>
              </a:rPr>
              <a:t>3.   Внимательно прочитай весь текст.</a:t>
            </a:r>
            <a:br>
              <a:rPr lang="ru-RU" sz="2200" b="1" dirty="0" smtClean="0">
                <a:solidFill>
                  <a:schemeClr val="accent3">
                    <a:lumMod val="20000"/>
                    <a:lumOff val="80000"/>
                  </a:schemeClr>
                </a:solidFill>
                <a:latin typeface="+mn-lt"/>
              </a:rPr>
            </a:br>
            <a:r>
              <a:rPr lang="ru-RU" sz="2200" b="1" dirty="0" smtClean="0">
                <a:solidFill>
                  <a:schemeClr val="accent3">
                    <a:lumMod val="20000"/>
                    <a:lumOff val="80000"/>
                  </a:schemeClr>
                </a:solidFill>
                <a:latin typeface="+mn-lt"/>
              </a:rPr>
              <a:t>4.   Отметь карандашом те слова, смысл которых тебе непонятен.</a:t>
            </a:r>
            <a:br>
              <a:rPr lang="ru-RU" sz="2200" b="1" dirty="0" smtClean="0">
                <a:solidFill>
                  <a:schemeClr val="accent3">
                    <a:lumMod val="20000"/>
                    <a:lumOff val="80000"/>
                  </a:schemeClr>
                </a:solidFill>
                <a:latin typeface="+mn-lt"/>
              </a:rPr>
            </a:br>
            <a:r>
              <a:rPr lang="ru-RU" sz="2200" b="1" dirty="0" smtClean="0">
                <a:solidFill>
                  <a:schemeClr val="accent3">
                    <a:lumMod val="20000"/>
                    <a:lumOff val="80000"/>
                  </a:schemeClr>
                </a:solidFill>
                <a:latin typeface="+mn-lt"/>
              </a:rPr>
              <a:t>5.   Найди объяснение непонятных слов в словаре или спроси у взрослых.</a:t>
            </a:r>
            <a:br>
              <a:rPr lang="ru-RU" sz="2200" b="1" dirty="0" smtClean="0">
                <a:solidFill>
                  <a:schemeClr val="accent3">
                    <a:lumMod val="20000"/>
                    <a:lumOff val="80000"/>
                  </a:schemeClr>
                </a:solidFill>
                <a:latin typeface="+mn-lt"/>
              </a:rPr>
            </a:br>
            <a:r>
              <a:rPr lang="ru-RU" sz="2200" b="1" dirty="0" smtClean="0">
                <a:solidFill>
                  <a:schemeClr val="accent3">
                    <a:lumMod val="20000"/>
                    <a:lumOff val="80000"/>
                  </a:schemeClr>
                </a:solidFill>
                <a:latin typeface="+mn-lt"/>
              </a:rPr>
              <a:t>6.   Подумай над тем, какова основная мысль данного текста.</a:t>
            </a:r>
            <a:br>
              <a:rPr lang="ru-RU" sz="2200" b="1" dirty="0" smtClean="0">
                <a:solidFill>
                  <a:schemeClr val="accent3">
                    <a:lumMod val="20000"/>
                    <a:lumOff val="80000"/>
                  </a:schemeClr>
                </a:solidFill>
                <a:latin typeface="+mn-lt"/>
              </a:rPr>
            </a:br>
            <a:r>
              <a:rPr lang="ru-RU" sz="2200" b="1" dirty="0" smtClean="0">
                <a:solidFill>
                  <a:schemeClr val="accent3">
                    <a:lumMod val="20000"/>
                    <a:lumOff val="80000"/>
                  </a:schemeClr>
                </a:solidFill>
                <a:latin typeface="+mn-lt"/>
              </a:rPr>
              <a:t>7.   Внимательно прочитай вопросы в конце текста и постарайся на них ответить с помощью текста.</a:t>
            </a:r>
            <a:br>
              <a:rPr lang="ru-RU" sz="2200" b="1" dirty="0" smtClean="0">
                <a:solidFill>
                  <a:schemeClr val="accent3">
                    <a:lumMod val="20000"/>
                    <a:lumOff val="80000"/>
                  </a:schemeClr>
                </a:solidFill>
                <a:latin typeface="+mn-lt"/>
              </a:rPr>
            </a:br>
            <a:r>
              <a:rPr lang="ru-RU" sz="2200" b="1" dirty="0" smtClean="0">
                <a:solidFill>
                  <a:schemeClr val="accent3">
                    <a:lumMod val="20000"/>
                    <a:lumOff val="80000"/>
                  </a:schemeClr>
                </a:solidFill>
                <a:latin typeface="+mn-lt"/>
              </a:rPr>
              <a:t>8.    Составь план пересказа текста.</a:t>
            </a:r>
            <a:br>
              <a:rPr lang="ru-RU" sz="2200" b="1" dirty="0" smtClean="0">
                <a:solidFill>
                  <a:schemeClr val="accent3">
                    <a:lumMod val="20000"/>
                    <a:lumOff val="80000"/>
                  </a:schemeClr>
                </a:solidFill>
                <a:latin typeface="+mn-lt"/>
              </a:rPr>
            </a:br>
            <a:r>
              <a:rPr lang="ru-RU" sz="2200" b="1" dirty="0" smtClean="0">
                <a:solidFill>
                  <a:schemeClr val="accent3">
                    <a:lumMod val="20000"/>
                    <a:lumOff val="80000"/>
                  </a:schemeClr>
                </a:solidFill>
                <a:latin typeface="+mn-lt"/>
              </a:rPr>
              <a:t>9.    Подготовь пересказ текста вслух (от другого лица).</a:t>
            </a:r>
            <a:br>
              <a:rPr lang="ru-RU" sz="2200" b="1" dirty="0" smtClean="0">
                <a:solidFill>
                  <a:schemeClr val="accent3">
                    <a:lumMod val="20000"/>
                    <a:lumOff val="80000"/>
                  </a:schemeClr>
                </a:solidFill>
                <a:latin typeface="+mn-lt"/>
              </a:rPr>
            </a:br>
            <a:r>
              <a:rPr lang="ru-RU" sz="2200" b="1" dirty="0" smtClean="0">
                <a:solidFill>
                  <a:schemeClr val="accent3">
                    <a:lumMod val="20000"/>
                    <a:lumOff val="80000"/>
                  </a:schemeClr>
                </a:solidFill>
                <a:latin typeface="+mn-lt"/>
              </a:rPr>
              <a:t>10.  Не глядя в текст, вспомни действующих лиц текста и главного героя.</a:t>
            </a:r>
            <a:br>
              <a:rPr lang="ru-RU" sz="2200" b="1" dirty="0" smtClean="0">
                <a:solidFill>
                  <a:schemeClr val="accent3">
                    <a:lumMod val="20000"/>
                    <a:lumOff val="80000"/>
                  </a:schemeClr>
                </a:solidFill>
                <a:latin typeface="+mn-lt"/>
              </a:rPr>
            </a:br>
            <a:r>
              <a:rPr lang="ru-RU" sz="2200" b="1" dirty="0" smtClean="0">
                <a:solidFill>
                  <a:schemeClr val="accent3">
                    <a:lumMod val="20000"/>
                    <a:lumOff val="80000"/>
                  </a:schemeClr>
                </a:solidFill>
                <a:latin typeface="+mn-lt"/>
              </a:rPr>
              <a:t>11.  Дай им характеристику, учитывай и собственное мнение.</a:t>
            </a:r>
            <a:br>
              <a:rPr lang="ru-RU" sz="2200" b="1" dirty="0" smtClean="0">
                <a:solidFill>
                  <a:schemeClr val="accent3">
                    <a:lumMod val="20000"/>
                    <a:lumOff val="80000"/>
                  </a:schemeClr>
                </a:solidFill>
                <a:latin typeface="+mn-lt"/>
              </a:rPr>
            </a:br>
            <a:r>
              <a:rPr lang="ru-RU" sz="2200" b="1" dirty="0" smtClean="0">
                <a:solidFill>
                  <a:schemeClr val="accent3">
                    <a:lumMod val="20000"/>
                    <a:lumOff val="80000"/>
                  </a:schemeClr>
                </a:solidFill>
                <a:latin typeface="+mn-lt"/>
              </a:rPr>
              <a:t>12.  Выскажи свое мнение по прочитанному тексту, поделись этим мнением со своими родными. Им это будет интересно.</a:t>
            </a:r>
            <a:r>
              <a:rPr lang="ru-RU" dirty="0" smtClean="0"/>
              <a:t/>
            </a:r>
            <a:br>
              <a:rPr lang="ru-RU" dirty="0" smtClean="0"/>
            </a:br>
            <a:r>
              <a:rPr lang="en-US" dirty="0" smtClean="0"/>
              <a:t> </a:t>
            </a:r>
            <a:endParaRPr lang="ru-RU" dirty="0"/>
          </a:p>
        </p:txBody>
      </p:sp>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rmAutofit fontScale="90000"/>
          </a:bodyPr>
          <a:lstStyle/>
          <a:p>
            <a:pPr algn="l"/>
            <a:r>
              <a:rPr lang="ru-RU" sz="3200" b="1" i="1" dirty="0" smtClean="0">
                <a:solidFill>
                  <a:srgbClr val="E76BC4"/>
                </a:solidFill>
              </a:rPr>
              <a:t>Вывод:</a:t>
            </a:r>
            <a:r>
              <a:rPr lang="ru-RU" sz="3200" b="1" i="1" dirty="0" smtClean="0">
                <a:solidFill>
                  <a:schemeClr val="accent3">
                    <a:lumMod val="60000"/>
                    <a:lumOff val="40000"/>
                  </a:schemeClr>
                </a:solidFill>
              </a:rPr>
              <a:t> </a:t>
            </a:r>
            <a:r>
              <a:rPr lang="ru-RU" sz="3200" b="1" i="1" dirty="0" smtClean="0">
                <a:solidFill>
                  <a:schemeClr val="accent4">
                    <a:lumMod val="20000"/>
                    <a:lumOff val="80000"/>
                  </a:schemeClr>
                </a:solidFill>
                <a:latin typeface="+mn-lt"/>
              </a:rPr>
              <a:t>книги являются источником знаний, делают нас умнее, образованнее. Именно чтение книг влияет на успеваемость школьников. </a:t>
            </a:r>
            <a:endParaRPr lang="ru-RU" sz="3200" b="1" i="1" dirty="0">
              <a:solidFill>
                <a:schemeClr val="accent4">
                  <a:lumMod val="20000"/>
                  <a:lumOff val="80000"/>
                </a:schemeClr>
              </a:solidFill>
              <a:latin typeface="+mn-lt"/>
            </a:endParaRPr>
          </a:p>
        </p:txBody>
      </p:sp>
      <p:pic>
        <p:nvPicPr>
          <p:cNvPr id="6" name="Содержимое 5" descr="Без названия (2).jpg"/>
          <p:cNvPicPr>
            <a:picLocks noGrp="1" noChangeAspect="1"/>
          </p:cNvPicPr>
          <p:nvPr>
            <p:ph idx="1"/>
          </p:nvPr>
        </p:nvPicPr>
        <p:blipFill>
          <a:blip r:embed="rId2"/>
          <a:stretch>
            <a:fillRect/>
          </a:stretch>
        </p:blipFill>
        <p:spPr>
          <a:xfrm>
            <a:off x="785786" y="2143116"/>
            <a:ext cx="7643866" cy="4357718"/>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64705"/>
            <a:ext cx="7772400" cy="936103"/>
          </a:xfrm>
        </p:spPr>
        <p:txBody>
          <a:bodyPr>
            <a:normAutofit fontScale="90000"/>
          </a:bodyPr>
          <a:lstStyle/>
          <a:p>
            <a:r>
              <a:rPr lang="ru-RU" sz="2800" b="1" i="1" dirty="0" smtClean="0">
                <a:solidFill>
                  <a:schemeClr val="accent3">
                    <a:lumMod val="60000"/>
                    <a:lumOff val="40000"/>
                  </a:schemeClr>
                </a:solidFill>
              </a:rPr>
              <a:t>      </a:t>
            </a:r>
            <a:r>
              <a:rPr lang="ru-RU" sz="2800" b="1" i="1" dirty="0" smtClean="0">
                <a:solidFill>
                  <a:srgbClr val="E76BC4"/>
                </a:solidFill>
                <a:latin typeface="+mn-lt"/>
              </a:rPr>
              <a:t>Список  литературы:</a:t>
            </a:r>
            <a:br>
              <a:rPr lang="ru-RU" sz="2800" b="1" i="1" dirty="0" smtClean="0">
                <a:solidFill>
                  <a:srgbClr val="E76BC4"/>
                </a:solidFill>
                <a:latin typeface="+mn-lt"/>
              </a:rPr>
            </a:br>
            <a:endParaRPr lang="ru-RU" sz="2800" b="1" i="1" dirty="0">
              <a:solidFill>
                <a:srgbClr val="E76BC4"/>
              </a:solidFill>
              <a:latin typeface="+mn-lt"/>
            </a:endParaRPr>
          </a:p>
        </p:txBody>
      </p:sp>
      <p:sp>
        <p:nvSpPr>
          <p:cNvPr id="3" name="Подзаголовок 2"/>
          <p:cNvSpPr>
            <a:spLocks noGrp="1"/>
          </p:cNvSpPr>
          <p:nvPr>
            <p:ph type="subTitle" idx="1"/>
          </p:nvPr>
        </p:nvSpPr>
        <p:spPr>
          <a:xfrm>
            <a:off x="971600" y="1484784"/>
            <a:ext cx="7704856" cy="4154016"/>
          </a:xfrm>
        </p:spPr>
        <p:txBody>
          <a:bodyPr>
            <a:normAutofit fontScale="92500" lnSpcReduction="10000"/>
          </a:bodyPr>
          <a:lstStyle/>
          <a:p>
            <a:pPr marL="514350" lvl="0" indent="-514350" algn="l" hangingPunct="0">
              <a:buFont typeface="+mj-lt"/>
              <a:buAutoNum type="arabicPeriod"/>
            </a:pPr>
            <a:r>
              <a:rPr lang="ru-RU" sz="2800" b="1" i="1" dirty="0" smtClean="0">
                <a:solidFill>
                  <a:schemeClr val="accent5">
                    <a:lumMod val="20000"/>
                    <a:lumOff val="80000"/>
                  </a:schemeClr>
                </a:solidFill>
              </a:rPr>
              <a:t>Оморокова М.И. Совершенствование навыка чтения младших школьников. - М.:АРКТИ, 1999.</a:t>
            </a:r>
          </a:p>
          <a:p>
            <a:pPr marL="514350" lvl="0" indent="-514350" algn="l" hangingPunct="0">
              <a:buFont typeface="+mj-lt"/>
              <a:buAutoNum type="arabicPeriod"/>
            </a:pPr>
            <a:r>
              <a:rPr lang="ru-RU" sz="2800" b="1" i="1" dirty="0" smtClean="0">
                <a:solidFill>
                  <a:schemeClr val="accent5">
                    <a:lumMod val="20000"/>
                    <a:lumOff val="80000"/>
                  </a:schemeClr>
                </a:solidFill>
              </a:rPr>
              <a:t>200 пословиц и поговорок в картинках / авт.-сост. С.Н. Зигуненко. -  М.: Аст Астрель, 2011.</a:t>
            </a:r>
          </a:p>
          <a:p>
            <a:pPr lvl="0" algn="l" hangingPunct="0"/>
            <a:r>
              <a:rPr lang="ru-RU" sz="2800" b="1" i="1" dirty="0" smtClean="0"/>
              <a:t>  </a:t>
            </a:r>
          </a:p>
          <a:p>
            <a:pPr lvl="0" hangingPunct="0"/>
            <a:r>
              <a:rPr lang="ru-RU" sz="2800" b="1" i="1" dirty="0" smtClean="0">
                <a:solidFill>
                  <a:srgbClr val="E76BC4"/>
                </a:solidFill>
              </a:rPr>
              <a:t>Интернет-ресурсы:</a:t>
            </a:r>
          </a:p>
          <a:p>
            <a:pPr lvl="0" algn="l" hangingPunct="0"/>
            <a:endParaRPr lang="ru-RU" sz="2800" b="1" i="1" dirty="0" smtClean="0"/>
          </a:p>
          <a:p>
            <a:pPr lvl="0" algn="l" hangingPunct="0"/>
            <a:r>
              <a:rPr lang="ru-RU" sz="2800" b="1" i="1" dirty="0" smtClean="0">
                <a:solidFill>
                  <a:schemeClr val="accent5">
                    <a:lumMod val="20000"/>
                    <a:lumOff val="80000"/>
                  </a:schemeClr>
                </a:solidFill>
              </a:rPr>
              <a:t> </a:t>
            </a:r>
            <a:r>
              <a:rPr lang="en-US" sz="2800" b="1" i="1" dirty="0" smtClean="0">
                <a:solidFill>
                  <a:schemeClr val="accent5">
                    <a:lumMod val="20000"/>
                    <a:lumOff val="80000"/>
                  </a:schemeClr>
                </a:solidFill>
              </a:rPr>
              <a:t>http</a:t>
            </a:r>
            <a:r>
              <a:rPr lang="ru-RU" sz="2800" b="1" i="1" dirty="0" smtClean="0">
                <a:solidFill>
                  <a:schemeClr val="accent5">
                    <a:lumMod val="20000"/>
                    <a:lumOff val="80000"/>
                  </a:schemeClr>
                </a:solidFill>
              </a:rPr>
              <a:t>://</a:t>
            </a:r>
            <a:r>
              <a:rPr lang="ru-RU" sz="2800" b="1" i="1" dirty="0" err="1" smtClean="0">
                <a:solidFill>
                  <a:schemeClr val="accent5">
                    <a:lumMod val="20000"/>
                    <a:lumOff val="80000"/>
                  </a:schemeClr>
                </a:solidFill>
              </a:rPr>
              <a:t>www.genialnee.net</a:t>
            </a:r>
            <a:r>
              <a:rPr lang="ru-RU" sz="2800" b="1" i="1" dirty="0" smtClean="0">
                <a:solidFill>
                  <a:schemeClr val="accent5">
                    <a:lumMod val="20000"/>
                    <a:lumOff val="80000"/>
                  </a:schemeClr>
                </a:solidFill>
              </a:rPr>
              <a:t>/</a:t>
            </a:r>
            <a:r>
              <a:rPr lang="ru-RU" sz="2800" b="1" i="1" dirty="0" err="1" smtClean="0">
                <a:solidFill>
                  <a:schemeClr val="accent5">
                    <a:lumMod val="20000"/>
                    <a:lumOff val="80000"/>
                  </a:schemeClr>
                </a:solidFill>
              </a:rPr>
              <a:t>themes</a:t>
            </a:r>
            <a:r>
              <a:rPr lang="ru-RU" sz="2800" b="1" i="1" dirty="0" smtClean="0">
                <a:solidFill>
                  <a:schemeClr val="accent5">
                    <a:lumMod val="20000"/>
                    <a:lumOff val="80000"/>
                  </a:schemeClr>
                </a:solidFill>
              </a:rPr>
              <a:t>/</a:t>
            </a:r>
            <a:r>
              <a:rPr lang="ru-RU" sz="2800" b="1" i="1" dirty="0" err="1" smtClean="0">
                <a:solidFill>
                  <a:schemeClr val="accent5">
                    <a:lumMod val="20000"/>
                    <a:lumOff val="80000"/>
                  </a:schemeClr>
                </a:solidFill>
              </a:rPr>
              <a:t>kniga</a:t>
            </a:r>
            <a:endParaRPr lang="ru-RU" sz="2800" b="1" i="1" dirty="0" smtClean="0">
              <a:solidFill>
                <a:schemeClr val="accent5">
                  <a:lumMod val="20000"/>
                  <a:lumOff val="80000"/>
                </a:schemeClr>
              </a:solidFill>
            </a:endParaRPr>
          </a:p>
          <a:p>
            <a:pPr algn="l"/>
            <a:r>
              <a:rPr lang="ru-RU" sz="2800" b="1" i="1" dirty="0" smtClean="0">
                <a:solidFill>
                  <a:schemeClr val="accent5">
                    <a:lumMod val="20000"/>
                    <a:lumOff val="80000"/>
                  </a:schemeClr>
                </a:solidFill>
              </a:rPr>
              <a:t> </a:t>
            </a:r>
            <a:r>
              <a:rPr lang="en-US" sz="2800" b="1" i="1" dirty="0" smtClean="0">
                <a:solidFill>
                  <a:schemeClr val="accent5">
                    <a:lumMod val="20000"/>
                    <a:lumOff val="80000"/>
                  </a:schemeClr>
                </a:solidFill>
              </a:rPr>
              <a:t>http</a:t>
            </a:r>
            <a:r>
              <a:rPr lang="ru-RU" sz="2800" b="1" i="1" dirty="0" smtClean="0">
                <a:solidFill>
                  <a:schemeClr val="accent5">
                    <a:lumMod val="20000"/>
                    <a:lumOff val="80000"/>
                  </a:schemeClr>
                </a:solidFill>
              </a:rPr>
              <a:t>://</a:t>
            </a:r>
            <a:r>
              <a:rPr lang="en-US" sz="2800" b="1" i="1" dirty="0" smtClean="0">
                <a:solidFill>
                  <a:schemeClr val="accent5">
                    <a:lumMod val="20000"/>
                    <a:lumOff val="80000"/>
                  </a:schemeClr>
                </a:solidFill>
              </a:rPr>
              <a:t>www</a:t>
            </a:r>
            <a:r>
              <a:rPr lang="ru-RU" sz="2800" b="1" i="1" dirty="0" smtClean="0">
                <a:solidFill>
                  <a:schemeClr val="accent5">
                    <a:lumMod val="20000"/>
                    <a:lumOff val="80000"/>
                  </a:schemeClr>
                </a:solidFill>
              </a:rPr>
              <a:t>.</a:t>
            </a:r>
            <a:r>
              <a:rPr lang="en-US" sz="2800" b="1" i="1" dirty="0" err="1" smtClean="0">
                <a:solidFill>
                  <a:schemeClr val="accent5">
                    <a:lumMod val="20000"/>
                    <a:lumOff val="80000"/>
                  </a:schemeClr>
                </a:solidFill>
              </a:rPr>
              <a:t>zanimatika</a:t>
            </a:r>
            <a:r>
              <a:rPr lang="ru-RU" sz="2800" b="1" i="1" dirty="0" smtClean="0">
                <a:solidFill>
                  <a:schemeClr val="accent5">
                    <a:lumMod val="20000"/>
                    <a:lumOff val="80000"/>
                  </a:schemeClr>
                </a:solidFill>
              </a:rPr>
              <a:t>.</a:t>
            </a:r>
            <a:r>
              <a:rPr lang="en-US" sz="2800" b="1" i="1" dirty="0" err="1" smtClean="0">
                <a:solidFill>
                  <a:schemeClr val="accent5">
                    <a:lumMod val="20000"/>
                    <a:lumOff val="80000"/>
                  </a:schemeClr>
                </a:solidFill>
              </a:rPr>
              <a:t>ru</a:t>
            </a:r>
            <a:endParaRPr lang="ru-RU" sz="2800" b="1" i="1" dirty="0">
              <a:solidFill>
                <a:schemeClr val="accent5">
                  <a:lumMod val="20000"/>
                  <a:lumOff val="80000"/>
                </a:schemeClr>
              </a:solidFill>
            </a:endParaRPr>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274638"/>
            <a:ext cx="7901014" cy="1797040"/>
          </a:xfrm>
        </p:spPr>
        <p:txBody>
          <a:bodyPr/>
          <a:lstStyle/>
          <a:p>
            <a:pPr lvl="0" defTabSz="457200"/>
            <a:r>
              <a:rPr lang="ru-RU" b="1" i="1" dirty="0" err="1" smtClean="0">
                <a:solidFill>
                  <a:srgbClr val="FFC000"/>
                </a:solidFill>
                <a:effectLst>
                  <a:outerShdw blurRad="63500" sx="102000" sy="102000" algn="ctr" rotWithShape="0">
                    <a:srgbClr val="FFFFFF">
                      <a:alpha val="40000"/>
                    </a:srgbClr>
                  </a:outerShdw>
                </a:effectLst>
              </a:rPr>
              <a:t>Юзкаева</a:t>
            </a:r>
            <a:r>
              <a:rPr lang="ru-RU" b="1" i="1" dirty="0" smtClean="0">
                <a:solidFill>
                  <a:srgbClr val="FFC000"/>
                </a:solidFill>
                <a:effectLst>
                  <a:outerShdw blurRad="63500" sx="102000" sy="102000" algn="ctr" rotWithShape="0">
                    <a:srgbClr val="FFFFFF">
                      <a:alpha val="40000"/>
                    </a:srgbClr>
                  </a:outerShdw>
                </a:effectLst>
              </a:rPr>
              <a:t> Лилия </a:t>
            </a:r>
            <a:r>
              <a:rPr lang="ru-RU" b="1" i="1" dirty="0" err="1" smtClean="0">
                <a:solidFill>
                  <a:srgbClr val="FFC000"/>
                </a:solidFill>
                <a:effectLst>
                  <a:outerShdw blurRad="63500" sx="102000" sy="102000" algn="ctr" rotWithShape="0">
                    <a:srgbClr val="FFFFFF">
                      <a:alpha val="40000"/>
                    </a:srgbClr>
                  </a:outerShdw>
                </a:effectLst>
              </a:rPr>
              <a:t>Марсовна</a:t>
            </a:r>
            <a:endParaRPr lang="ru-RU" b="1" i="1" dirty="0">
              <a:solidFill>
                <a:srgbClr val="FFC000"/>
              </a:solidFill>
              <a:effectLst>
                <a:outerShdw blurRad="63500" sx="102000" sy="102000" algn="ctr" rotWithShape="0">
                  <a:srgbClr val="FFFFFF">
                    <a:alpha val="40000"/>
                  </a:srgbClr>
                </a:outerShdw>
              </a:effectLst>
            </a:endParaRPr>
          </a:p>
        </p:txBody>
      </p:sp>
      <p:sp>
        <p:nvSpPr>
          <p:cNvPr id="3" name="Содержимое 2"/>
          <p:cNvSpPr>
            <a:spLocks noGrp="1"/>
          </p:cNvSpPr>
          <p:nvPr>
            <p:ph idx="1"/>
          </p:nvPr>
        </p:nvSpPr>
        <p:spPr>
          <a:xfrm>
            <a:off x="571472" y="1714488"/>
            <a:ext cx="8358246" cy="5000660"/>
          </a:xfrm>
        </p:spPr>
        <p:txBody>
          <a:bodyPr>
            <a:normAutofit fontScale="25000" lnSpcReduction="20000"/>
          </a:bodyPr>
          <a:lstStyle/>
          <a:p>
            <a:endParaRPr lang="ru-RU" b="1" dirty="0" smtClean="0">
              <a:latin typeface="Times New Roman" pitchFamily="18" charset="0"/>
              <a:cs typeface="Times New Roman" pitchFamily="18" charset="0"/>
            </a:endParaRPr>
          </a:p>
          <a:p>
            <a:pPr>
              <a:buNone/>
            </a:pPr>
            <a:r>
              <a:rPr lang="ru-RU" sz="8000" b="1" i="1" dirty="0" smtClean="0">
                <a:solidFill>
                  <a:schemeClr val="bg1"/>
                </a:solidFill>
                <a:cs typeface="Times New Roman" pitchFamily="18" charset="0"/>
              </a:rPr>
              <a:t>      </a:t>
            </a:r>
            <a:r>
              <a:rPr lang="ru-RU" sz="9600" b="1" i="1" dirty="0" smtClean="0">
                <a:solidFill>
                  <a:schemeClr val="bg1"/>
                </a:solidFill>
                <a:cs typeface="Times New Roman" pitchFamily="18" charset="0"/>
              </a:rPr>
              <a:t>Воспитатель группы продлённого дня,  учитель индивидуального обучения. </a:t>
            </a:r>
            <a:br>
              <a:rPr lang="ru-RU" sz="9600" b="1" i="1" dirty="0" smtClean="0">
                <a:solidFill>
                  <a:schemeClr val="bg1"/>
                </a:solidFill>
                <a:cs typeface="Times New Roman" pitchFamily="18" charset="0"/>
              </a:rPr>
            </a:br>
            <a:r>
              <a:rPr lang="ru-RU" sz="9600" b="1" i="1" dirty="0" smtClean="0">
                <a:solidFill>
                  <a:schemeClr val="bg1"/>
                </a:solidFill>
                <a:cs typeface="Times New Roman" pitchFamily="18" charset="0"/>
              </a:rPr>
              <a:t>Образование :  ЕГПИ, МСГИ</a:t>
            </a:r>
            <a:br>
              <a:rPr lang="ru-RU" sz="9600" b="1" i="1" dirty="0" smtClean="0">
                <a:solidFill>
                  <a:schemeClr val="bg1"/>
                </a:solidFill>
                <a:cs typeface="Times New Roman" pitchFamily="18" charset="0"/>
              </a:rPr>
            </a:br>
            <a:r>
              <a:rPr lang="ru-RU" sz="9600" b="1" i="1" dirty="0" smtClean="0">
                <a:solidFill>
                  <a:schemeClr val="bg1"/>
                </a:solidFill>
                <a:cs typeface="Times New Roman" pitchFamily="18" charset="0"/>
              </a:rPr>
              <a:t>Специальность: учитель русского языка и литературы, татарского языка и литературы, </a:t>
            </a:r>
            <a:r>
              <a:rPr lang="ru-RU" sz="9600" b="1" i="1" dirty="0" err="1" smtClean="0">
                <a:solidFill>
                  <a:schemeClr val="bg1"/>
                </a:solidFill>
                <a:cs typeface="Times New Roman" pitchFamily="18" charset="0"/>
              </a:rPr>
              <a:t>олигофренопедагог</a:t>
            </a:r>
            <a:r>
              <a:rPr lang="ru-RU" sz="9600" b="1" i="1" dirty="0" smtClean="0">
                <a:solidFill>
                  <a:schemeClr val="bg1"/>
                </a:solidFill>
                <a:cs typeface="Times New Roman" pitchFamily="18" charset="0"/>
              </a:rPr>
              <a:t/>
            </a:r>
            <a:br>
              <a:rPr lang="ru-RU" sz="9600" b="1" i="1" dirty="0" smtClean="0">
                <a:solidFill>
                  <a:schemeClr val="bg1"/>
                </a:solidFill>
                <a:cs typeface="Times New Roman" pitchFamily="18" charset="0"/>
              </a:rPr>
            </a:br>
            <a:r>
              <a:rPr lang="ru-RU" sz="9600" b="1" i="1" dirty="0" smtClean="0">
                <a:solidFill>
                  <a:schemeClr val="bg1"/>
                </a:solidFill>
                <a:cs typeface="Times New Roman" pitchFamily="18" charset="0"/>
              </a:rPr>
              <a:t>Стаж: 23года.  В  данной школе работаю с 2011 г. учителем индивидуального обучения</a:t>
            </a:r>
            <a:r>
              <a:rPr lang="en-US" sz="9600" b="1" i="1" dirty="0" smtClean="0">
                <a:solidFill>
                  <a:schemeClr val="bg1"/>
                </a:solidFill>
                <a:cs typeface="Times New Roman" pitchFamily="18" charset="0"/>
              </a:rPr>
              <a:t>, </a:t>
            </a:r>
            <a:r>
              <a:rPr lang="ru-RU" sz="9600" b="1" i="1" dirty="0" smtClean="0">
                <a:solidFill>
                  <a:schemeClr val="bg1"/>
                </a:solidFill>
                <a:cs typeface="Times New Roman" pitchFamily="18" charset="0"/>
              </a:rPr>
              <a:t>воспитателем ГПД</a:t>
            </a:r>
            <a:br>
              <a:rPr lang="ru-RU" sz="9600" b="1" i="1" dirty="0" smtClean="0">
                <a:solidFill>
                  <a:schemeClr val="bg1"/>
                </a:solidFill>
                <a:cs typeface="Times New Roman" pitchFamily="18" charset="0"/>
              </a:rPr>
            </a:br>
            <a:r>
              <a:rPr lang="ru-RU" sz="9600" b="1" i="1" dirty="0" smtClean="0">
                <a:solidFill>
                  <a:schemeClr val="bg1"/>
                </a:solidFill>
                <a:cs typeface="Times New Roman" pitchFamily="18" charset="0"/>
              </a:rPr>
              <a:t>С 2010 г.работала заведующей в </a:t>
            </a:r>
            <a:r>
              <a:rPr lang="ru-RU" sz="9600" b="1" i="1" dirty="0" err="1" smtClean="0">
                <a:solidFill>
                  <a:schemeClr val="bg1"/>
                </a:solidFill>
                <a:cs typeface="Times New Roman" pitchFamily="18" charset="0"/>
              </a:rPr>
              <a:t>Азякульском</a:t>
            </a:r>
            <a:r>
              <a:rPr lang="ru-RU" sz="9600" b="1" i="1" dirty="0" smtClean="0">
                <a:solidFill>
                  <a:schemeClr val="bg1"/>
                </a:solidFill>
                <a:cs typeface="Times New Roman" pitchFamily="18" charset="0"/>
              </a:rPr>
              <a:t> детском саду,     который является структурным подразделением </a:t>
            </a:r>
            <a:br>
              <a:rPr lang="ru-RU" sz="9600" b="1" i="1" dirty="0" smtClean="0">
                <a:solidFill>
                  <a:schemeClr val="bg1"/>
                </a:solidFill>
                <a:cs typeface="Times New Roman" pitchFamily="18" charset="0"/>
              </a:rPr>
            </a:br>
            <a:r>
              <a:rPr lang="ru-RU" sz="9600" b="1" i="1" dirty="0" smtClean="0">
                <a:solidFill>
                  <a:schemeClr val="bg1"/>
                </a:solidFill>
                <a:cs typeface="Times New Roman" pitchFamily="18" charset="0"/>
              </a:rPr>
              <a:t>МБОУ «АСОШ №1»</a:t>
            </a:r>
            <a:br>
              <a:rPr lang="ru-RU" sz="9600" b="1" i="1" dirty="0" smtClean="0">
                <a:solidFill>
                  <a:schemeClr val="bg1"/>
                </a:solidFill>
                <a:cs typeface="Times New Roman" pitchFamily="18" charset="0"/>
              </a:rPr>
            </a:br>
            <a:r>
              <a:rPr lang="ru-RU" sz="9600" b="1" i="1" dirty="0" smtClean="0">
                <a:solidFill>
                  <a:schemeClr val="bg1"/>
                </a:solidFill>
                <a:cs typeface="Times New Roman" pitchFamily="18" charset="0"/>
              </a:rPr>
              <a:t> Курсы: 2006г.-Наб.Челны,ИНПО.   2011г.-Наб.Челны , ГОУ ВПО    «НГПИ» .  2012г.- </a:t>
            </a:r>
            <a:r>
              <a:rPr lang="ru-RU" sz="9600" b="1" i="1" dirty="0" err="1" smtClean="0">
                <a:solidFill>
                  <a:schemeClr val="bg1"/>
                </a:solidFill>
                <a:cs typeface="Times New Roman" pitchFamily="18" charset="0"/>
              </a:rPr>
              <a:t>Казань,МСГИ</a:t>
            </a:r>
            <a:r>
              <a:rPr lang="ru-RU" sz="9600" b="1" i="1" dirty="0" smtClean="0">
                <a:solidFill>
                  <a:schemeClr val="bg1"/>
                </a:solidFill>
                <a:cs typeface="Times New Roman" pitchFamily="18" charset="0"/>
              </a:rPr>
              <a:t>,   2014г.-Москва, НОУ ППО «Учебный            </a:t>
            </a:r>
            <a:r>
              <a:rPr lang="ru-RU" sz="9600" b="1" i="1" dirty="0" err="1" smtClean="0">
                <a:solidFill>
                  <a:schemeClr val="bg1"/>
                </a:solidFill>
                <a:cs typeface="Times New Roman" pitchFamily="18" charset="0"/>
              </a:rPr>
              <a:t>ц</a:t>
            </a:r>
            <a:r>
              <a:rPr lang="ru-RU" sz="9600" b="1" i="1" dirty="0" smtClean="0">
                <a:solidFill>
                  <a:schemeClr val="bg1"/>
                </a:solidFill>
                <a:cs typeface="Times New Roman" pitchFamily="18" charset="0"/>
              </a:rPr>
              <a:t>     центр «Бюджет».</a:t>
            </a:r>
            <a:br>
              <a:rPr lang="ru-RU" sz="9600" b="1" i="1" dirty="0" smtClean="0">
                <a:solidFill>
                  <a:schemeClr val="bg1"/>
                </a:solidFill>
                <a:cs typeface="Times New Roman" pitchFamily="18" charset="0"/>
              </a:rPr>
            </a:br>
            <a:r>
              <a:rPr lang="ru-RU" sz="9600" b="1" i="1" dirty="0" smtClean="0">
                <a:solidFill>
                  <a:schemeClr val="bg1"/>
                </a:solidFill>
                <a:cs typeface="Times New Roman" pitchFamily="18" charset="0"/>
              </a:rPr>
              <a:t>            Аттестация: -2013г.   </a:t>
            </a:r>
            <a:r>
              <a:rPr lang="en-US" sz="9600" b="1" i="1" dirty="0" smtClean="0">
                <a:solidFill>
                  <a:schemeClr val="bg1"/>
                </a:solidFill>
                <a:cs typeface="Times New Roman" pitchFamily="18" charset="0"/>
              </a:rPr>
              <a:t>I</a:t>
            </a:r>
            <a:r>
              <a:rPr lang="tt-RU" sz="9600" b="1" i="1" dirty="0" smtClean="0">
                <a:solidFill>
                  <a:schemeClr val="bg1"/>
                </a:solidFill>
                <a:cs typeface="Times New Roman" pitchFamily="18" charset="0"/>
              </a:rPr>
              <a:t> </a:t>
            </a:r>
            <a:r>
              <a:rPr lang="ru-RU" sz="9600" b="1" i="1" dirty="0" smtClean="0">
                <a:solidFill>
                  <a:schemeClr val="bg1"/>
                </a:solidFill>
                <a:cs typeface="Times New Roman" pitchFamily="18" charset="0"/>
              </a:rPr>
              <a:t> кв.категория</a:t>
            </a:r>
            <a:endParaRPr lang="ru-RU" sz="9600" i="1" dirty="0">
              <a:solidFill>
                <a:schemeClr val="bg1"/>
              </a:solidFill>
            </a:endParaRPr>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11760" y="476673"/>
            <a:ext cx="4392488" cy="648071"/>
          </a:xfrm>
        </p:spPr>
        <p:txBody>
          <a:bodyPr>
            <a:normAutofit fontScale="90000"/>
          </a:bodyPr>
          <a:lstStyle/>
          <a:p>
            <a:r>
              <a:rPr lang="ru-RU" b="1" i="1" dirty="0" smtClean="0">
                <a:solidFill>
                  <a:srgbClr val="E76BC4"/>
                </a:solidFill>
                <a:latin typeface="+mn-lt"/>
              </a:rPr>
              <a:t>Аннотация</a:t>
            </a:r>
            <a:r>
              <a:rPr lang="ru-RU" dirty="0" smtClean="0"/>
              <a:t> </a:t>
            </a:r>
            <a:endParaRPr lang="ru-RU" dirty="0"/>
          </a:p>
        </p:txBody>
      </p:sp>
      <p:sp>
        <p:nvSpPr>
          <p:cNvPr id="3" name="Подзаголовок 2"/>
          <p:cNvSpPr>
            <a:spLocks noGrp="1"/>
          </p:cNvSpPr>
          <p:nvPr>
            <p:ph type="subTitle" idx="1"/>
          </p:nvPr>
        </p:nvSpPr>
        <p:spPr>
          <a:xfrm>
            <a:off x="395536" y="1357298"/>
            <a:ext cx="8424936" cy="5096038"/>
          </a:xfrm>
        </p:spPr>
        <p:txBody>
          <a:bodyPr>
            <a:normAutofit fontScale="47500" lnSpcReduction="20000"/>
          </a:bodyPr>
          <a:lstStyle/>
          <a:p>
            <a:pPr algn="just"/>
            <a:r>
              <a:rPr lang="ru-RU" sz="5600" b="1" dirty="0" smtClean="0">
                <a:solidFill>
                  <a:schemeClr val="tx1">
                    <a:lumMod val="50000"/>
                    <a:lumOff val="50000"/>
                  </a:schemeClr>
                </a:solidFill>
              </a:rPr>
              <a:t>  </a:t>
            </a:r>
            <a:r>
              <a:rPr lang="ru-RU" sz="5900" b="1" i="1" dirty="0" smtClean="0">
                <a:solidFill>
                  <a:schemeClr val="accent5">
                    <a:lumMod val="20000"/>
                    <a:lumOff val="80000"/>
                  </a:schemeClr>
                </a:solidFill>
              </a:rPr>
              <a:t>Сегодня многие  школьники не читают и не хотят читать книги. В результате  снижается уровень грамотности учащихся и  резко падает успеваемость.</a:t>
            </a:r>
          </a:p>
          <a:p>
            <a:pPr algn="l"/>
            <a:r>
              <a:rPr lang="ru-RU" sz="5600" b="1" i="1" dirty="0" smtClean="0">
                <a:solidFill>
                  <a:schemeClr val="accent5">
                    <a:lumMod val="20000"/>
                    <a:lumOff val="80000"/>
                  </a:schemeClr>
                </a:solidFill>
              </a:rPr>
              <a:t>   </a:t>
            </a:r>
            <a:r>
              <a:rPr lang="ru-RU" sz="5900" b="1" i="1" dirty="0" smtClean="0">
                <a:solidFill>
                  <a:schemeClr val="accent5">
                    <a:lumMod val="20000"/>
                    <a:lumOff val="80000"/>
                  </a:schemeClr>
                </a:solidFill>
              </a:rPr>
              <a:t>Актуальность высказывания А.С.Пушкина  «Чтение – вот лучшее учение» в том, что во все времена Книга считалась и считается  источником знаний, главным учителем. </a:t>
            </a:r>
          </a:p>
          <a:p>
            <a:pPr algn="l"/>
            <a:r>
              <a:rPr lang="ru-RU" sz="5900" b="1" i="1" dirty="0" smtClean="0">
                <a:solidFill>
                  <a:schemeClr val="accent5">
                    <a:lumMod val="20000"/>
                    <a:lumOff val="80000"/>
                  </a:schemeClr>
                </a:solidFill>
              </a:rPr>
              <a:t> «Кто много читает, тот много знает», - гласит народная мудрость.  В этом поможет </a:t>
            </a:r>
            <a:r>
              <a:rPr lang="ru-RU" sz="5900" b="1" i="1" dirty="0" smtClean="0">
                <a:solidFill>
                  <a:schemeClr val="bg1"/>
                </a:solidFill>
                <a:cs typeface="Times New Roman" pitchFamily="18" charset="0"/>
              </a:rPr>
              <a:t>формирование мотиваций к чтению.</a:t>
            </a:r>
            <a:r>
              <a:rPr lang="ru-RU" sz="5900" b="1" i="1" dirty="0" smtClean="0">
                <a:solidFill>
                  <a:schemeClr val="bg1"/>
                </a:solidFill>
              </a:rPr>
              <a:t> </a:t>
            </a:r>
          </a:p>
          <a:p>
            <a:pPr algn="just"/>
            <a:r>
              <a:rPr lang="ru-RU" sz="5900" b="1" dirty="0" smtClean="0">
                <a:solidFill>
                  <a:schemeClr val="accent5">
                    <a:lumMod val="20000"/>
                    <a:lumOff val="80000"/>
                  </a:schemeClr>
                </a:solidFill>
              </a:rPr>
              <a:t> </a:t>
            </a:r>
          </a:p>
          <a:p>
            <a:pPr algn="just"/>
            <a:endParaRPr lang="ru-RU" dirty="0"/>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b="1" i="1" dirty="0" smtClean="0">
                <a:solidFill>
                  <a:schemeClr val="accent3">
                    <a:lumMod val="40000"/>
                    <a:lumOff val="60000"/>
                  </a:schemeClr>
                </a:solidFill>
                <a:latin typeface="+mn-lt"/>
              </a:rPr>
              <a:t>Задачи:</a:t>
            </a:r>
            <a:endParaRPr lang="ru-RU" b="1" i="1" dirty="0">
              <a:solidFill>
                <a:schemeClr val="accent3">
                  <a:lumMod val="40000"/>
                  <a:lumOff val="60000"/>
                </a:schemeClr>
              </a:solidFill>
              <a:latin typeface="+mn-lt"/>
            </a:endParaRPr>
          </a:p>
        </p:txBody>
      </p:sp>
      <p:sp>
        <p:nvSpPr>
          <p:cNvPr id="4" name="Содержимое 3"/>
          <p:cNvSpPr>
            <a:spLocks noGrp="1"/>
          </p:cNvSpPr>
          <p:nvPr>
            <p:ph sz="half" idx="2"/>
          </p:nvPr>
        </p:nvSpPr>
        <p:spPr>
          <a:xfrm>
            <a:off x="457200" y="1412777"/>
            <a:ext cx="8507288" cy="1656183"/>
          </a:xfrm>
        </p:spPr>
        <p:txBody>
          <a:bodyPr>
            <a:normAutofit/>
          </a:bodyPr>
          <a:lstStyle/>
          <a:p>
            <a:pPr lvl="0"/>
            <a:r>
              <a:rPr lang="ru-RU" b="1" i="1" dirty="0" smtClean="0">
                <a:solidFill>
                  <a:schemeClr val="tx2">
                    <a:lumMod val="20000"/>
                    <a:lumOff val="80000"/>
                  </a:schemeClr>
                </a:solidFill>
              </a:rPr>
              <a:t>Выяснить пути формирования мотиваций к чтению.</a:t>
            </a:r>
          </a:p>
          <a:p>
            <a:pPr lvl="0"/>
            <a:r>
              <a:rPr lang="ru-RU" b="1" i="1" dirty="0" smtClean="0">
                <a:solidFill>
                  <a:schemeClr val="tx2">
                    <a:lumMod val="20000"/>
                    <a:lumOff val="80000"/>
                  </a:schemeClr>
                </a:solidFill>
              </a:rPr>
              <a:t>Познакомить с пословицами, высказываниями, с увлекательными играми и упражнениями для повышения интереса к чтению</a:t>
            </a:r>
            <a:r>
              <a:rPr lang="ru-RU" i="1" dirty="0" smtClean="0"/>
              <a:t>.</a:t>
            </a:r>
          </a:p>
          <a:p>
            <a:endParaRPr lang="ru-RU" dirty="0"/>
          </a:p>
        </p:txBody>
      </p:sp>
      <p:pic>
        <p:nvPicPr>
          <p:cNvPr id="7" name="Содержимое 6" descr="images.jpg"/>
          <p:cNvPicPr>
            <a:picLocks noGrp="1" noChangeAspect="1"/>
          </p:cNvPicPr>
          <p:nvPr>
            <p:ph sz="quarter" idx="4"/>
          </p:nvPr>
        </p:nvPicPr>
        <p:blipFill>
          <a:blip r:embed="rId2"/>
          <a:stretch>
            <a:fillRect/>
          </a:stretch>
        </p:blipFill>
        <p:spPr>
          <a:xfrm>
            <a:off x="571472" y="3071810"/>
            <a:ext cx="8072493" cy="3500462"/>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63888" y="274638"/>
            <a:ext cx="5122912" cy="634082"/>
          </a:xfrm>
        </p:spPr>
        <p:txBody>
          <a:bodyPr>
            <a:normAutofit fontScale="90000"/>
          </a:bodyPr>
          <a:lstStyle/>
          <a:p>
            <a:pPr algn="l"/>
            <a:r>
              <a:rPr lang="ru-RU" b="1" i="1" dirty="0" smtClean="0">
                <a:solidFill>
                  <a:schemeClr val="tx2">
                    <a:lumMod val="40000"/>
                    <a:lumOff val="60000"/>
                  </a:schemeClr>
                </a:solidFill>
                <a:latin typeface="+mn-lt"/>
              </a:rPr>
              <a:t> Действия :</a:t>
            </a:r>
            <a:endParaRPr lang="ru-RU" b="1" i="1" dirty="0">
              <a:solidFill>
                <a:schemeClr val="tx2">
                  <a:lumMod val="40000"/>
                  <a:lumOff val="60000"/>
                </a:schemeClr>
              </a:solidFill>
              <a:latin typeface="+mn-lt"/>
            </a:endParaRPr>
          </a:p>
        </p:txBody>
      </p:sp>
      <p:sp>
        <p:nvSpPr>
          <p:cNvPr id="4" name="Содержимое 3"/>
          <p:cNvSpPr>
            <a:spLocks noGrp="1"/>
          </p:cNvSpPr>
          <p:nvPr>
            <p:ph sz="half" idx="2"/>
          </p:nvPr>
        </p:nvSpPr>
        <p:spPr>
          <a:xfrm>
            <a:off x="3131840" y="1340768"/>
            <a:ext cx="5616624" cy="4945752"/>
          </a:xfrm>
        </p:spPr>
        <p:txBody>
          <a:bodyPr>
            <a:normAutofit fontScale="25000" lnSpcReduction="20000"/>
          </a:bodyPr>
          <a:lstStyle/>
          <a:p>
            <a:endParaRPr lang="ru-RU" sz="8000" b="1" i="1" dirty="0" smtClean="0">
              <a:solidFill>
                <a:schemeClr val="tx2">
                  <a:lumMod val="20000"/>
                  <a:lumOff val="80000"/>
                </a:schemeClr>
              </a:solidFill>
            </a:endParaRPr>
          </a:p>
          <a:p>
            <a:r>
              <a:rPr lang="ru-RU" sz="8000" b="1" i="1" dirty="0" smtClean="0">
                <a:solidFill>
                  <a:schemeClr val="tx2">
                    <a:lumMod val="20000"/>
                    <a:lumOff val="80000"/>
                  </a:schemeClr>
                </a:solidFill>
              </a:rPr>
              <a:t>Проведение бесед о книгах, о важности умения читать .</a:t>
            </a:r>
          </a:p>
          <a:p>
            <a:r>
              <a:rPr lang="ru-RU" sz="8000" b="1" i="1" dirty="0" smtClean="0">
                <a:solidFill>
                  <a:schemeClr val="tx2">
                    <a:lumMod val="20000"/>
                    <a:lumOff val="80000"/>
                  </a:schemeClr>
                </a:solidFill>
              </a:rPr>
              <a:t>Посещение библиотек.</a:t>
            </a:r>
          </a:p>
          <a:p>
            <a:r>
              <a:rPr lang="ru-RU" sz="8000" b="1" i="1" dirty="0" smtClean="0">
                <a:solidFill>
                  <a:schemeClr val="tx2">
                    <a:lumMod val="20000"/>
                    <a:lumOff val="80000"/>
                  </a:schemeClr>
                </a:solidFill>
              </a:rPr>
              <a:t> Изучение детских журналов и газет.</a:t>
            </a:r>
          </a:p>
          <a:p>
            <a:r>
              <a:rPr lang="ru-RU" sz="8000" b="1" i="1" dirty="0" smtClean="0">
                <a:solidFill>
                  <a:schemeClr val="tx2">
                    <a:lumMod val="20000"/>
                    <a:lumOff val="80000"/>
                  </a:schemeClr>
                </a:solidFill>
              </a:rPr>
              <a:t>Получение информации у специалистов.</a:t>
            </a:r>
          </a:p>
          <a:p>
            <a:r>
              <a:rPr lang="ru-RU" sz="8000" b="1" i="1" dirty="0" smtClean="0">
                <a:solidFill>
                  <a:schemeClr val="tx2">
                    <a:lumMod val="20000"/>
                    <a:lumOff val="80000"/>
                  </a:schemeClr>
                </a:solidFill>
              </a:rPr>
              <a:t> Использование компьютера для получения дополнительной информации.</a:t>
            </a:r>
          </a:p>
          <a:p>
            <a:r>
              <a:rPr lang="ru-RU" sz="8000" b="1" i="1" dirty="0" smtClean="0">
                <a:solidFill>
                  <a:schemeClr val="tx2">
                    <a:lumMod val="20000"/>
                    <a:lumOff val="80000"/>
                  </a:schemeClr>
                </a:solidFill>
              </a:rPr>
              <a:t>Подбор высказываний великих людей в пользу чтения, а также пословиц и поговорок.</a:t>
            </a:r>
          </a:p>
          <a:p>
            <a:r>
              <a:rPr lang="ru-RU" sz="8000" b="1" i="1" dirty="0" smtClean="0">
                <a:solidFill>
                  <a:schemeClr val="tx2">
                    <a:lumMod val="20000"/>
                    <a:lumOff val="80000"/>
                  </a:schemeClr>
                </a:solidFill>
              </a:rPr>
              <a:t> Подбор игр и упражнений для повышения качества чтения.</a:t>
            </a:r>
          </a:p>
          <a:p>
            <a:r>
              <a:rPr lang="ru-RU" sz="8000" b="1" i="1" dirty="0" smtClean="0">
                <a:solidFill>
                  <a:schemeClr val="tx2">
                    <a:lumMod val="20000"/>
                    <a:lumOff val="80000"/>
                  </a:schemeClr>
                </a:solidFill>
              </a:rPr>
              <a:t>Организация выставок.</a:t>
            </a:r>
          </a:p>
          <a:p>
            <a:r>
              <a:rPr lang="ru-RU" sz="8000" b="1" i="1" dirty="0" smtClean="0">
                <a:solidFill>
                  <a:schemeClr val="tx2">
                    <a:lumMod val="20000"/>
                    <a:lumOff val="80000"/>
                  </a:schemeClr>
                </a:solidFill>
              </a:rPr>
              <a:t>Проведение викторин по прочитанным </a:t>
            </a:r>
            <a:r>
              <a:rPr lang="ru-RU" sz="8000" b="1" i="1" dirty="0" err="1" smtClean="0">
                <a:solidFill>
                  <a:schemeClr val="tx2">
                    <a:lumMod val="20000"/>
                    <a:lumOff val="80000"/>
                  </a:schemeClr>
                </a:solidFill>
              </a:rPr>
              <a:t>кнтгам</a:t>
            </a:r>
            <a:r>
              <a:rPr lang="ru-RU" sz="8000" b="1" i="1" dirty="0" smtClean="0">
                <a:solidFill>
                  <a:schemeClr val="tx2">
                    <a:lumMod val="20000"/>
                    <a:lumOff val="80000"/>
                  </a:schemeClr>
                </a:solidFill>
              </a:rPr>
              <a:t>.</a:t>
            </a:r>
          </a:p>
          <a:p>
            <a:r>
              <a:rPr lang="ru-RU" sz="8000" b="1" i="1" dirty="0" smtClean="0">
                <a:solidFill>
                  <a:schemeClr val="tx2">
                    <a:lumMod val="20000"/>
                    <a:lumOff val="80000"/>
                  </a:schemeClr>
                </a:solidFill>
              </a:rPr>
              <a:t>Изготовление памяток для читателя</a:t>
            </a:r>
          </a:p>
          <a:p>
            <a:endParaRPr lang="ru-RU" dirty="0"/>
          </a:p>
        </p:txBody>
      </p:sp>
      <p:pic>
        <p:nvPicPr>
          <p:cNvPr id="7" name="Содержимое 6" descr="Без названия.jpg"/>
          <p:cNvPicPr>
            <a:picLocks noGrp="1" noChangeAspect="1"/>
          </p:cNvPicPr>
          <p:nvPr>
            <p:ph sz="quarter" idx="4"/>
          </p:nvPr>
        </p:nvPicPr>
        <p:blipFill>
          <a:blip r:embed="rId2"/>
          <a:stretch>
            <a:fillRect/>
          </a:stretch>
        </p:blipFill>
        <p:spPr>
          <a:xfrm>
            <a:off x="428597" y="500042"/>
            <a:ext cx="2857520" cy="6000791"/>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2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20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20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20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fade">
                                      <p:cBhvr>
                                        <p:cTn id="47" dur="2000"/>
                                        <p:tgtEl>
                                          <p:spTgt spid="4">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txEl>
                                              <p:pRg st="9" end="9"/>
                                            </p:txEl>
                                          </p:spTgt>
                                        </p:tgtEl>
                                        <p:attrNameLst>
                                          <p:attrName>style.visibility</p:attrName>
                                        </p:attrNameLst>
                                      </p:cBhvr>
                                      <p:to>
                                        <p:strVal val="visible"/>
                                      </p:to>
                                    </p:set>
                                    <p:animEffect transition="in" filter="fade">
                                      <p:cBhvr>
                                        <p:cTn id="52" dur="2000"/>
                                        <p:tgtEl>
                                          <p:spTgt spid="4">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
                                            <p:txEl>
                                              <p:pRg st="10" end="10"/>
                                            </p:txEl>
                                          </p:spTgt>
                                        </p:tgtEl>
                                        <p:attrNameLst>
                                          <p:attrName>style.visibility</p:attrName>
                                        </p:attrNameLst>
                                      </p:cBhvr>
                                      <p:to>
                                        <p:strVal val="visible"/>
                                      </p:to>
                                    </p:set>
                                    <p:animEffect transition="in" filter="fade">
                                      <p:cBhvr>
                                        <p:cTn id="57" dur="20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lstStyle/>
          <a:p>
            <a:pPr algn="l"/>
            <a:r>
              <a:rPr lang="ru-RU" b="1" i="1" dirty="0" smtClean="0">
                <a:solidFill>
                  <a:schemeClr val="accent3">
                    <a:lumMod val="40000"/>
                    <a:lumOff val="60000"/>
                  </a:schemeClr>
                </a:solidFill>
                <a:latin typeface="+mn-lt"/>
              </a:rPr>
              <a:t>Ожидаемый результат:</a:t>
            </a:r>
            <a:endParaRPr lang="ru-RU" b="1" i="1" dirty="0">
              <a:solidFill>
                <a:schemeClr val="accent3">
                  <a:lumMod val="40000"/>
                  <a:lumOff val="60000"/>
                </a:schemeClr>
              </a:solidFill>
              <a:latin typeface="+mn-lt"/>
            </a:endParaRPr>
          </a:p>
        </p:txBody>
      </p:sp>
      <p:sp>
        <p:nvSpPr>
          <p:cNvPr id="3" name="Текст 2"/>
          <p:cNvSpPr>
            <a:spLocks noGrp="1"/>
          </p:cNvSpPr>
          <p:nvPr>
            <p:ph type="body" idx="1"/>
          </p:nvPr>
        </p:nvSpPr>
        <p:spPr>
          <a:xfrm>
            <a:off x="457200" y="1124744"/>
            <a:ext cx="8219256" cy="1050131"/>
          </a:xfrm>
        </p:spPr>
        <p:txBody>
          <a:bodyPr>
            <a:noAutofit/>
          </a:bodyPr>
          <a:lstStyle/>
          <a:p>
            <a:r>
              <a:rPr lang="ru-RU" i="1" dirty="0" smtClean="0">
                <a:solidFill>
                  <a:schemeClr val="tx2">
                    <a:lumMod val="20000"/>
                    <a:lumOff val="80000"/>
                  </a:schemeClr>
                </a:solidFill>
              </a:rPr>
              <a:t>учащиеся начнут не только больше читать, но и полюбят это занятие, и вместе с тем повысится их успеваемость.</a:t>
            </a:r>
            <a:endParaRPr lang="ru-RU" i="1" dirty="0">
              <a:solidFill>
                <a:schemeClr val="tx2">
                  <a:lumMod val="20000"/>
                  <a:lumOff val="80000"/>
                </a:schemeClr>
              </a:solidFill>
            </a:endParaRPr>
          </a:p>
        </p:txBody>
      </p:sp>
      <p:pic>
        <p:nvPicPr>
          <p:cNvPr id="9" name="Содержимое 8" descr="Без названия (1).jpg"/>
          <p:cNvPicPr>
            <a:picLocks noGrp="1" noChangeAspect="1"/>
          </p:cNvPicPr>
          <p:nvPr>
            <p:ph sz="half" idx="2"/>
          </p:nvPr>
        </p:nvPicPr>
        <p:blipFill>
          <a:blip r:embed="rId2"/>
          <a:stretch>
            <a:fillRect/>
          </a:stretch>
        </p:blipFill>
        <p:spPr>
          <a:xfrm>
            <a:off x="714348" y="2428868"/>
            <a:ext cx="7715304" cy="4071966"/>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экскурсия.jpg"/>
          <p:cNvPicPr>
            <a:picLocks noGrp="1" noChangeAspect="1"/>
          </p:cNvPicPr>
          <p:nvPr>
            <p:ph idx="1"/>
          </p:nvPr>
        </p:nvPicPr>
        <p:blipFill>
          <a:blip r:embed="rId2" cstate="print"/>
          <a:stretch>
            <a:fillRect/>
          </a:stretch>
        </p:blipFill>
        <p:spPr>
          <a:xfrm>
            <a:off x="428596" y="214290"/>
            <a:ext cx="8286808" cy="6197625"/>
          </a:xfrm>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dscn3225.jpg"/>
          <p:cNvPicPr>
            <a:picLocks noGrp="1" noChangeAspect="1"/>
          </p:cNvPicPr>
          <p:nvPr>
            <p:ph idx="1"/>
          </p:nvPr>
        </p:nvPicPr>
        <p:blipFill>
          <a:blip r:embed="rId2"/>
          <a:stretch>
            <a:fillRect/>
          </a:stretch>
        </p:blipFill>
        <p:spPr>
          <a:xfrm>
            <a:off x="428596" y="285728"/>
            <a:ext cx="8286808" cy="6357982"/>
          </a:xfrm>
        </p:spPr>
      </p:pic>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о книге серт..jpg"/>
          <p:cNvPicPr>
            <a:picLocks noGrp="1" noChangeAspect="1"/>
          </p:cNvPicPr>
          <p:nvPr>
            <p:ph idx="1"/>
          </p:nvPr>
        </p:nvPicPr>
        <p:blipFill>
          <a:blip r:embed="rId2"/>
          <a:stretch>
            <a:fillRect/>
          </a:stretch>
        </p:blipFill>
        <p:spPr>
          <a:xfrm>
            <a:off x="642910" y="273050"/>
            <a:ext cx="8143931" cy="6299222"/>
          </a:xfrm>
        </p:spPr>
      </p:pic>
      <p:sp>
        <p:nvSpPr>
          <p:cNvPr id="4" name="Текст 3"/>
          <p:cNvSpPr>
            <a:spLocks noGrp="1"/>
          </p:cNvSpPr>
          <p:nvPr>
            <p:ph type="body" sz="half" idx="2"/>
          </p:nvPr>
        </p:nvSpPr>
        <p:spPr/>
        <p:txBody>
          <a:bodyPr/>
          <a:lstStyle/>
          <a:p>
            <a:endParaRPr lang="ru-RU"/>
          </a:p>
        </p:txBody>
      </p:sp>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498</TotalTime>
  <Words>613</Words>
  <Application>Microsoft Office PowerPoint</Application>
  <PresentationFormat>Экран (4:3)</PresentationFormat>
  <Paragraphs>74</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Чтение – вот лучшее учение !  Презентация Юзкаевой Л.М. по реализации методической темы</vt:lpstr>
      <vt:lpstr>Юзкаева Лилия Марсовна</vt:lpstr>
      <vt:lpstr>Аннотация </vt:lpstr>
      <vt:lpstr>Задачи:</vt:lpstr>
      <vt:lpstr> Действия :</vt:lpstr>
      <vt:lpstr>Ожидаемый результат:</vt:lpstr>
      <vt:lpstr>Слайд 7</vt:lpstr>
      <vt:lpstr>Слайд 8</vt:lpstr>
      <vt:lpstr>Слайд 9</vt:lpstr>
      <vt:lpstr> Психологи и педагоги выяснили, что хорошее чтение повышает умственные способности школьников, способность анализировать, сравнивать, повышает их самооценку.  </vt:lpstr>
      <vt:lpstr>Слайд 11</vt:lpstr>
      <vt:lpstr>Слайд 12</vt:lpstr>
      <vt:lpstr>Пословицы и поговорки </vt:lpstr>
      <vt:lpstr>Игры и упражнения для развития техники чтения</vt:lpstr>
      <vt:lpstr>Слайд 15</vt:lpstr>
      <vt:lpstr> Памятка №2. Как готовить домашнее задание по чтению.   1.   Внимательно прочти название произведения, которое тебе необходимо прочитать. 2.   Посмотри, кто автор произведения. 3.   Внимательно прочитай весь текст. 4.   Отметь карандашом те слова, смысл которых тебе непонятен. 5.   Найди объяснение непонятных слов в словаре или спроси у взрослых. 6.   Подумай над тем, какова основная мысль данного текста. 7.   Внимательно прочитай вопросы в конце текста и постарайся на них ответить с помощью текста. 8.    Составь план пересказа текста. 9.    Подготовь пересказ текста вслух (от другого лица). 10.  Не глядя в текст, вспомни действующих лиц текста и главного героя. 11.  Дай им характеристику, учитывай и собственное мнение. 12.  Выскажи свое мнение по прочитанному тексту, поделись этим мнением со своими родными. Им это будет интересно.  </vt:lpstr>
      <vt:lpstr>Вывод: книги являются источником знаний, делают нас умнее, образованнее. Именно чтение книг влияет на успеваемость школьников. </vt:lpstr>
      <vt:lpstr>      Список  литературы: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Чтение – вот лучшее учение !</dc:title>
  <dc:creator>Надежда</dc:creator>
  <cp:lastModifiedBy>User</cp:lastModifiedBy>
  <cp:revision>60</cp:revision>
  <dcterms:created xsi:type="dcterms:W3CDTF">2013-01-21T03:54:08Z</dcterms:created>
  <dcterms:modified xsi:type="dcterms:W3CDTF">2017-09-29T16:33:06Z</dcterms:modified>
</cp:coreProperties>
</file>