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6" r:id="rId3"/>
    <p:sldId id="294" r:id="rId4"/>
    <p:sldId id="297" r:id="rId5"/>
    <p:sldId id="262" r:id="rId6"/>
    <p:sldId id="295" r:id="rId7"/>
    <p:sldId id="299" r:id="rId8"/>
    <p:sldId id="300" r:id="rId9"/>
    <p:sldId id="301" r:id="rId10"/>
    <p:sldId id="302" r:id="rId11"/>
    <p:sldId id="287" r:id="rId12"/>
    <p:sldId id="309" r:id="rId13"/>
    <p:sldId id="310" r:id="rId14"/>
    <p:sldId id="311" r:id="rId15"/>
    <p:sldId id="312" r:id="rId16"/>
    <p:sldId id="313" r:id="rId17"/>
    <p:sldId id="315" r:id="rId18"/>
    <p:sldId id="319" r:id="rId19"/>
    <p:sldId id="31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6BE"/>
    <a:srgbClr val="800080"/>
    <a:srgbClr val="CC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901" autoAdjust="0"/>
    <p:restoredTop sz="94472" autoAdjust="0"/>
  </p:normalViewPr>
  <p:slideViewPr>
    <p:cSldViewPr>
      <p:cViewPr>
        <p:scale>
          <a:sx n="70" d="100"/>
          <a:sy n="70" d="100"/>
        </p:scale>
        <p:origin x="-121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17FD2-45D4-41F6-81F9-3EFA60AC3EE9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EEFBB2-69B7-452A-940C-07A900121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EFBB2-69B7-452A-940C-07A90012118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3D908-4081-45CE-A748-46DCCCF5D995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CA1B5-4388-433E-AE2B-072E2531E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67A0A-8B8D-4B82-92EF-1EE0C5959A12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A966-BB79-4F6B-A2DD-4D6EBF03B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F719E-9449-4962-8B2C-03B6C24F6193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CD330-7FC9-45AC-B7CF-1B40921C09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0DB5-BDFD-477B-96C3-57F0A45447E3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1A0D3-476D-47D5-B98F-5F430E5BF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F4CA8-C6AE-4B18-9478-43B149315091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292D1-24E5-40F6-9B3E-66B9789E71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860E9-41BB-4BC7-8938-CB69C08D1DE3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B5C19-BB35-42FD-B196-A98AD2BC5D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8F7DF-727D-4696-AEFC-D01EC246EC08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DC153-956B-4FCB-8AF8-A530284DF4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8440F-C75F-4F48-952B-24A595B776F3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D3855-A724-4374-AEE5-B2961E2AF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C1803-BDCB-4873-97CE-9313D128DDDF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D3DBD-F5A5-4AF4-9839-A4C9CF8DA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41330-A7F8-42E5-8E52-B0FDEE245740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11362-7505-422B-921F-78C64ADCA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6C0C9-1F9E-429D-B0A4-0E354D44F945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37B2D-4A36-4DE3-A46A-4BC488343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7B2DED-A06E-42A6-8B28-0E50348682F2}" type="datetimeFigureOut">
              <a:rPr lang="ru-RU"/>
              <a:pPr>
                <a:defRPr/>
              </a:pPr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58E4A3-5C23-43B8-A838-F119FF76B3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Текст 9"/>
          <p:cNvSpPr>
            <a:spLocks noGrp="1"/>
          </p:cNvSpPr>
          <p:nvPr>
            <p:ph type="body" sz="half" idx="2"/>
          </p:nvPr>
        </p:nvSpPr>
        <p:spPr>
          <a:xfrm>
            <a:off x="611188" y="188913"/>
            <a:ext cx="8072437" cy="5929312"/>
          </a:xfrm>
        </p:spPr>
        <p:txBody>
          <a:bodyPr/>
          <a:lstStyle/>
          <a:p>
            <a:pPr algn="ctr" eaLnBrk="1" hangingPunct="1"/>
            <a:endParaRPr lang="ru-RU" sz="4000" b="1" i="1" dirty="0" smtClean="0">
              <a:solidFill>
                <a:srgbClr val="7030A0"/>
              </a:solidFill>
              <a:latin typeface="Arial" charset="0"/>
            </a:endParaRPr>
          </a:p>
          <a:p>
            <a:pPr algn="ctr" eaLnBrk="1" hangingPunct="1"/>
            <a:endParaRPr lang="ru-RU" sz="4000" b="1" i="1" dirty="0" smtClean="0">
              <a:solidFill>
                <a:srgbClr val="7030A0"/>
              </a:solidFill>
              <a:latin typeface="Arial" charset="0"/>
            </a:endParaRPr>
          </a:p>
          <a:p>
            <a:pPr algn="just" eaLnBrk="1" hangingPunct="1"/>
            <a:endParaRPr lang="ru-RU" sz="3200" b="1" dirty="0" smtClean="0">
              <a:solidFill>
                <a:srgbClr val="0D0D0D"/>
              </a:solidFill>
              <a:latin typeface="Comic Sans MS" pitchFamily="66" charset="0"/>
            </a:endParaRPr>
          </a:p>
          <a:p>
            <a:pPr algn="just" eaLnBrk="1" hangingPunct="1"/>
            <a:endParaRPr lang="ru-RU" sz="20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algn="just" eaLnBrk="1" hangingPunct="1"/>
            <a:endParaRPr lang="ru-RU" sz="20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eaLnBrk="1" hangingPunct="1"/>
            <a:endParaRPr lang="ru-RU" dirty="0" smtClean="0"/>
          </a:p>
        </p:txBody>
      </p:sp>
      <p:sp>
        <p:nvSpPr>
          <p:cNvPr id="13314" name="Подзаголовок 6"/>
          <p:cNvSpPr txBox="1">
            <a:spLocks/>
          </p:cNvSpPr>
          <p:nvPr/>
        </p:nvSpPr>
        <p:spPr bwMode="auto">
          <a:xfrm>
            <a:off x="0" y="404813"/>
            <a:ext cx="91440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ru-RU" sz="4400" b="1" i="1" dirty="0" smtClean="0">
              <a:solidFill>
                <a:srgbClr val="604A7B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ru-RU" sz="4000" b="1" i="1" dirty="0" smtClean="0">
                <a:solidFill>
                  <a:srgbClr val="800080"/>
                </a:solidFill>
                <a:latin typeface="Arial Black" pitchFamily="34" charset="0"/>
                <a:cs typeface="Times New Roman" pitchFamily="18" charset="0"/>
              </a:rPr>
              <a:t>Работа  МАДОУ ЦРР 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4000" b="1" i="1" dirty="0" smtClean="0">
                <a:solidFill>
                  <a:srgbClr val="800080"/>
                </a:solidFill>
                <a:latin typeface="Arial Black" pitchFamily="34" charset="0"/>
                <a:cs typeface="Times New Roman" pitchFamily="18" charset="0"/>
              </a:rPr>
              <a:t>Д/С «</a:t>
            </a:r>
            <a:r>
              <a:rPr lang="ru-RU" sz="4000" b="1" i="1" dirty="0" err="1" smtClean="0">
                <a:solidFill>
                  <a:srgbClr val="800080"/>
                </a:solidFill>
                <a:latin typeface="Arial Black" pitchFamily="34" charset="0"/>
                <a:cs typeface="Times New Roman" pitchFamily="18" charset="0"/>
              </a:rPr>
              <a:t>Бэпембэ</a:t>
            </a:r>
            <a:r>
              <a:rPr lang="ru-RU" sz="4000" b="1" i="1" dirty="0" smtClean="0">
                <a:solidFill>
                  <a:srgbClr val="800080"/>
                </a:solidFill>
                <a:latin typeface="Arial Black" pitchFamily="34" charset="0"/>
                <a:cs typeface="Times New Roman" pitchFamily="18" charset="0"/>
              </a:rPr>
              <a:t>» с. </a:t>
            </a:r>
            <a:r>
              <a:rPr lang="ru-RU" sz="4000" b="1" i="1" dirty="0" err="1" smtClean="0">
                <a:solidFill>
                  <a:srgbClr val="800080"/>
                </a:solidFill>
                <a:latin typeface="Arial Black" pitchFamily="34" charset="0"/>
                <a:cs typeface="Times New Roman" pitchFamily="18" charset="0"/>
              </a:rPr>
              <a:t>Акъяр</a:t>
            </a:r>
            <a:r>
              <a:rPr lang="ru-RU" sz="4000" b="1" i="1" dirty="0" smtClean="0">
                <a:solidFill>
                  <a:srgbClr val="800080"/>
                </a:solidFill>
                <a:latin typeface="Arial Black" pitchFamily="34" charset="0"/>
                <a:cs typeface="Times New Roman" pitchFamily="18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4000" b="1" i="1" dirty="0" smtClean="0">
                <a:solidFill>
                  <a:srgbClr val="800080"/>
                </a:solidFill>
                <a:latin typeface="Arial Black" pitchFamily="34" charset="0"/>
                <a:cs typeface="Times New Roman" pitchFamily="18" charset="0"/>
              </a:rPr>
              <a:t>по духовно- нравственному 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4000" b="1" i="1" dirty="0" smtClean="0">
                <a:solidFill>
                  <a:srgbClr val="800080"/>
                </a:solidFill>
                <a:latin typeface="Arial Black" pitchFamily="34" charset="0"/>
                <a:cs typeface="Times New Roman" pitchFamily="18" charset="0"/>
              </a:rPr>
              <a:t>и патриотическому воспитанию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 b="1" i="1" dirty="0" smtClean="0">
                <a:solidFill>
                  <a:srgbClr val="800080"/>
                </a:solidFill>
                <a:latin typeface="Arial Black" pitchFamily="34" charset="0"/>
                <a:cs typeface="Times New Roman" pitchFamily="18" charset="0"/>
              </a:rPr>
              <a:t>                                        Выполнила </a:t>
            </a:r>
            <a:r>
              <a:rPr lang="ru-RU" sz="2400" b="1" i="1" dirty="0" err="1" smtClean="0">
                <a:solidFill>
                  <a:srgbClr val="800080"/>
                </a:solidFill>
                <a:latin typeface="Arial Black" pitchFamily="34" charset="0"/>
                <a:cs typeface="Times New Roman" pitchFamily="18" charset="0"/>
              </a:rPr>
              <a:t>Жильцова</a:t>
            </a:r>
            <a:r>
              <a:rPr lang="ru-RU" sz="2400" b="1" i="1" dirty="0" smtClean="0">
                <a:solidFill>
                  <a:srgbClr val="800080"/>
                </a:solidFill>
                <a:latin typeface="Arial Black" pitchFamily="34" charset="0"/>
                <a:cs typeface="Times New Roman" pitchFamily="18" charset="0"/>
              </a:rPr>
              <a:t> Т.Н.</a:t>
            </a:r>
          </a:p>
          <a:p>
            <a:pPr marL="342900" indent="-342900" algn="ctr">
              <a:spcBef>
                <a:spcPct val="20000"/>
              </a:spcBef>
            </a:pPr>
            <a:endParaRPr lang="ru-RU" sz="4400" b="1" i="1" dirty="0">
              <a:solidFill>
                <a:srgbClr val="604A7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2" descr="C:\Documents and Settings\Loner\Рабочий стол\клипарты\sun10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4929198"/>
            <a:ext cx="2285202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«Кәкүк сәйе»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user\Desktop\какук_сайе\100_08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714488"/>
            <a:ext cx="4119591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C:\Users\user\Desktop\какук_сайе\100_079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1357298"/>
            <a:ext cx="3428988" cy="4254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http://www.hnh.ru/file/0001/72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39425" y="0"/>
            <a:ext cx="1004574" cy="1071546"/>
          </a:xfrm>
          <a:prstGeom prst="rect">
            <a:avLst/>
          </a:prstGeom>
          <a:noFill/>
        </p:spPr>
      </p:pic>
      <p:pic>
        <p:nvPicPr>
          <p:cNvPr id="6" name="Picture 6" descr="http://www.hnh.ru/file/0001/72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004574" cy="1071546"/>
          </a:xfrm>
          <a:prstGeom prst="rect">
            <a:avLst/>
          </a:prstGeom>
          <a:noFill/>
        </p:spPr>
      </p:pic>
      <p:pic>
        <p:nvPicPr>
          <p:cNvPr id="7" name="Picture 6" descr="http://www.hnh.ru/file/0001/72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786454"/>
            <a:ext cx="1004574" cy="1071546"/>
          </a:xfrm>
          <a:prstGeom prst="rect">
            <a:avLst/>
          </a:prstGeom>
          <a:noFill/>
        </p:spPr>
      </p:pic>
      <p:pic>
        <p:nvPicPr>
          <p:cNvPr id="8" name="Picture 6" descr="http://www.hnh.ru/file/0001/72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39426" y="5786454"/>
            <a:ext cx="1004574" cy="10715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E:\ВСЕ ДЛЯ ПРЕЗЕНТАЦИИ\клипарты\Рисунок1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13513" y="0"/>
            <a:ext cx="2630487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111\Desktop\фото\P102021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000240"/>
            <a:ext cx="3071813" cy="4071935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G:\P102023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2" y="2000240"/>
            <a:ext cx="3000375" cy="4143404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428860" y="142852"/>
            <a:ext cx="3441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Мини- музеи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1500174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2400" b="1" dirty="0" smtClean="0">
                <a:solidFill>
                  <a:srgbClr val="7030A0"/>
                </a:solidFill>
              </a:rPr>
              <a:t>Тылсымлы ҡамыр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6248" y="1500174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2400" b="1" dirty="0" smtClean="0">
                <a:solidFill>
                  <a:srgbClr val="7030A0"/>
                </a:solidFill>
              </a:rPr>
              <a:t>Сыбар тауыҡ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0" name="Picture 6" descr="http://www.hnh.ru/file/0001/724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1071547" cy="1142984"/>
          </a:xfrm>
          <a:prstGeom prst="rect">
            <a:avLst/>
          </a:prstGeom>
          <a:noFill/>
        </p:spPr>
      </p:pic>
      <p:pic>
        <p:nvPicPr>
          <p:cNvPr id="11" name="Picture 6" descr="http://www.hnh.ru/file/0001/724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072453" y="5715016"/>
            <a:ext cx="1071547" cy="1142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здравить с Днем Победы по СМС. - 31 May 2013 - Blog - Gogstudi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500043"/>
            <a:ext cx="7500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F06BE"/>
                </a:solidFill>
              </a:rPr>
              <a:t>ПРОЕКТ ПОСВЯЩЕННЫЙ  70-ЛЕТИЮ ВЕЛИКОЙ ОТЕЧЕСТВЕННОЙ ВОЙНЕ 1941-1945 гг.</a:t>
            </a:r>
            <a:endParaRPr lang="ru-RU" b="1" dirty="0">
              <a:solidFill>
                <a:srgbClr val="0F06B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1214422"/>
            <a:ext cx="60722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«Мы не забудем  их подвиг великий»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1582341"/>
            <a:ext cx="621510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 Донести до детей значение победы Советского народа в Великой Отечественной войне.</a:t>
            </a:r>
          </a:p>
          <a:p>
            <a:endParaRPr lang="ru-RU" sz="2000" b="1" dirty="0" smtClean="0">
              <a:solidFill>
                <a:srgbClr val="0F06BE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 Активизировать работу по пропаганде патриотического воспитания через речевое, познавательное, художественно – эстетическое и физическое развитие детей.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 Развивать интерес к военной истории Родины армии, народа.</a:t>
            </a:r>
          </a:p>
          <a:p>
            <a:r>
              <a:rPr lang="ru-RU" sz="2000" b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0F06B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Поздравить с Днем Победы по СМС. - 31 May 2013 - Blog - Gogstudi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00166" y="428604"/>
            <a:ext cx="728667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endParaRPr lang="ru-RU" sz="2000" dirty="0" smtClean="0"/>
          </a:p>
          <a:p>
            <a:pPr>
              <a:buFontTx/>
              <a:buChar char="-"/>
            </a:pP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Формировать у детей патриотические чувства, основанные на ознакомлении с боевыми традициями</a:t>
            </a:r>
          </a:p>
          <a:p>
            <a:r>
              <a:rPr lang="ru-RU" sz="2000" b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нашего народа и памятниками боевой славы, представление о героизме.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Уточнить и расширить представления о защитниках страны в годы Великой Отечественной войны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 Воспитывать любовь и уважение к защитникам родины на основе ярких представлений конкретных исторических </a:t>
            </a:r>
          </a:p>
          <a:p>
            <a:r>
              <a:rPr lang="ru-RU" sz="2000" b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Фактов, доступных детям и вызывающих у них эмоциональные переживания.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 Развивать способность воспринимать и анализировать литературные произведения, учить выражать свои чувства,</a:t>
            </a:r>
          </a:p>
          <a:p>
            <a:r>
              <a:rPr lang="ru-RU" sz="2000" b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обогащать словарный запас признаками, синонимами, связанные с военной тематикой.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Поздравить с Днем Победы по СМС. - 31 May 2013 - Blog - Gogstudi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751344"/>
            <a:ext cx="721523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Актуальность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000" b="1" dirty="0" smtClean="0">
                <a:solidFill>
                  <a:srgbClr val="0F06BE"/>
                </a:solidFill>
              </a:rPr>
              <a:t>        Патриотическое воспитание дошкольников- актуальная проблема в условиях современной России. Чувство любви к родине - это одно из самых сильных чувств, без него человек ущербен, не ощущает своих корней. Поэтому важно чтобы ребенок уже в дошкольном возрасте почувствовал личную ответственность за родную землю и ее будущее. В связи с этим проблема нравственно- патриотического воспитания детей дошкольного возраста становится актуальной. Любовь к Родине, привязанность к родной земле, языку, культуре, традициям входят в понятие патриотизм.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Поздравить с Днем Победы по СМС. - 31 May 2013 - Blog - Gogstudi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F:\музей\DSC_09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928670"/>
            <a:ext cx="3929090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F:\музей\DSC_09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496" y="3689506"/>
            <a:ext cx="4786346" cy="2816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643042" y="500042"/>
            <a:ext cx="70723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F06BE"/>
                </a:solidFill>
                <a:latin typeface="Arial Black" pitchFamily="34" charset="0"/>
                <a:cs typeface="Times New Roman" pitchFamily="18" charset="0"/>
              </a:rPr>
              <a:t>Экскурсия в музей « Боевой славы»</a:t>
            </a:r>
            <a:endParaRPr lang="ru-RU" sz="2400" b="1" dirty="0">
              <a:solidFill>
                <a:srgbClr val="0F06BE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Поздравить с Днем Победы по СМС. - 31 May 2013 - Blog - Gogstudi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G:\DCIM\103D5100\DSC_00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1285860"/>
            <a:ext cx="7072362" cy="421484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500043"/>
            <a:ext cx="77867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Выставка рисунков « Война глазами детей»</a:t>
            </a:r>
            <a:endParaRPr lang="ru-RU" sz="2800" b="1" dirty="0">
              <a:solidFill>
                <a:srgbClr val="0F06B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Поздравить с Днем Победы по СМС. - 31 May 2013 - Blog - Gogstudi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user\Desktop\ФОТО ВОВ\DSC_10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500042"/>
            <a:ext cx="6357982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здравить с Днем Победы по СМС. - 31 May 2013 - Blog - Gogstudi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user\Desktop\фото муз. лит. комп. память\DSC_09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785794"/>
            <a:ext cx="3929090" cy="26023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3" descr="C:\Users\user\Desktop\фото муз. лит. комп. память\DSC_086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357562"/>
            <a:ext cx="4143404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628" y="928671"/>
            <a:ext cx="39290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F06BE"/>
                </a:solidFill>
              </a:rPr>
              <a:t>Музыкально- литературная композиция « Память»</a:t>
            </a:r>
            <a:endParaRPr lang="ru-RU" sz="2000" b="1" dirty="0">
              <a:solidFill>
                <a:srgbClr val="0F06BE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здравить с Днем Победы по СМС. - 31 May 2013 - Blog - Gogstudi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user\Desktop\фото муз. лит. комп. память\DSC_08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357166"/>
            <a:ext cx="4468808" cy="2959860"/>
          </a:xfrm>
          <a:prstGeom prst="rect">
            <a:avLst/>
          </a:prstGeom>
          <a:noFill/>
        </p:spPr>
      </p:pic>
      <p:pic>
        <p:nvPicPr>
          <p:cNvPr id="4" name="Picture 4" descr="C:\Users\user\Desktop\фото муз. лит. комп. память\DSC_093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>
            <a:off x="4440022" y="1632152"/>
            <a:ext cx="5214974" cy="3379382"/>
          </a:xfrm>
          <a:prstGeom prst="rect">
            <a:avLst/>
          </a:prstGeom>
          <a:noFill/>
        </p:spPr>
      </p:pic>
      <p:pic>
        <p:nvPicPr>
          <p:cNvPr id="5" name="Picture 3" descr="C:\Users\user\Desktop\фото муз. лит. комп. память\DSC_090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57290" y="3500438"/>
            <a:ext cx="3852836" cy="2841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10" y="1285875"/>
            <a:ext cx="7929618" cy="485775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i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духовно- нравственного и патриотического воспитания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i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Воспитание гуманной, духовно-нравственной личности, достойных будущих  граждан России, патриотов своего Отечества.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i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Воспитывать любовь к родному дому, семье, детскому саду.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i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Воспитание чувства гордости за историю становления страны и потребности защищать Родину;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i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Способствовать активному вовлечению родителей в совместную деятельность с ребенком в условиях семьи и детского сада.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i="1" dirty="0" smtClean="0">
              <a:solidFill>
                <a:srgbClr val="0F06BE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defRPr/>
            </a:pPr>
            <a:endParaRPr lang="ru-RU" sz="28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defRPr/>
            </a:pPr>
            <a:endParaRPr lang="ru-RU" sz="28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5362" name="Picture 2" descr="C:\Documents and Settings\Loner\Рабочий стол\клипарты\ЦВЕТЫ\cveta-116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9526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2" descr="C:\Documents and Settings\Loner\Рабочий стол\клипарты\ЦВЕТЫ\cveta-116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7191375" y="5133975"/>
            <a:ext cx="19526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Loner\Рабочий стол\клипарты\ЦВЕТЫ\cveta-116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-114300" y="5019675"/>
            <a:ext cx="19526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Documents and Settings\Loner\Рабочий стол\клипарты\ЦВЕТЫ\cveta-116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7029468" y="114300"/>
            <a:ext cx="19526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образовательная 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нашего ДОУ направлена на: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600200"/>
            <a:ext cx="6858048" cy="4525963"/>
          </a:xfrm>
        </p:spPr>
        <p:txBody>
          <a:bodyPr/>
          <a:lstStyle/>
          <a:p>
            <a:endParaRPr lang="ru-RU" sz="2800" b="1" dirty="0" smtClean="0">
              <a:solidFill>
                <a:srgbClr val="0F06B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Воспитание в детях нравственно- патриотических качеств;</a:t>
            </a:r>
          </a:p>
          <a:p>
            <a:r>
              <a:rPr lang="ru-RU" sz="2800" b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Формирование у детей образа героя, защитника своего государства;</a:t>
            </a:r>
          </a:p>
          <a:p>
            <a:r>
              <a:rPr lang="ru-RU" sz="2800" b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Привитие любви к Отечеству и родному краю;</a:t>
            </a:r>
          </a:p>
        </p:txBody>
      </p:sp>
      <p:pic>
        <p:nvPicPr>
          <p:cNvPr id="4" name="Picture 2" descr="C:\Documents and Settings\Loner\Рабочий стол\клипарты\ЦВЕТЫ\cveta-1165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9526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Loner\Рабочий стол\клипарты\ЦВЕТЫ\cveta-1165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8544" y="4829184"/>
            <a:ext cx="19526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Loner\Рабочий стол\клипарты\ЦВЕТЫ\cveta-1165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7100906" y="114300"/>
            <a:ext cx="19526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Loner\Рабочий стол\клипарты\ЦВЕТЫ\cveta-1165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7000892" y="4929198"/>
            <a:ext cx="19526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29048" cy="727058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Герб семьи </a:t>
            </a:r>
            <a:endParaRPr lang="ru-RU" sz="3200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ФОТО-собр.-Герб  семьи\100_17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214685"/>
            <a:ext cx="4286280" cy="321471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user\Desktop\ФОТО-собр.-Герб  семьи\100_179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285728"/>
            <a:ext cx="3857652" cy="51435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E:\ВСЕ ДЛЯ ПРЕЗЕНТАЦИИ\клипарты\ДЕТИ\detia-58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660000">
            <a:off x="2656550" y="1163564"/>
            <a:ext cx="1888512" cy="181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E:\ВСЕ ДЛЯ ПРЕЗЕНТАЦИИ\клипарты\ДЕТИ\detia-571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20000">
            <a:off x="7488773" y="5562418"/>
            <a:ext cx="10763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9" descr="1274881424_2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71604" y="714356"/>
            <a:ext cx="6160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F06BE"/>
                </a:solidFill>
                <a:latin typeface="Arial Black" pitchFamily="34" charset="0"/>
              </a:rPr>
              <a:t>МОЙ КРАЙ - БАШКОРТОСТАН</a:t>
            </a:r>
            <a:endParaRPr lang="ru-RU" sz="2800" dirty="0">
              <a:solidFill>
                <a:srgbClr val="0F06BE"/>
              </a:solidFill>
              <a:latin typeface="Arial Black" pitchFamily="34" charset="0"/>
            </a:endParaRPr>
          </a:p>
        </p:txBody>
      </p:sp>
      <p:pic>
        <p:nvPicPr>
          <p:cNvPr id="1026" name="Picture 2" descr="F:\моя__малая__родина-фото\100_119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643050"/>
            <a:ext cx="3714776" cy="2786082"/>
          </a:xfrm>
          <a:prstGeom prst="rect">
            <a:avLst/>
          </a:prstGeom>
          <a:noFill/>
        </p:spPr>
      </p:pic>
      <p:pic>
        <p:nvPicPr>
          <p:cNvPr id="1027" name="Picture 3" descr="F:\моя__малая__родина-фото\100_119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81498" y="2714619"/>
            <a:ext cx="4191030" cy="31432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ДИДАКТИЧЕСКИЕ МАТЕРИЛЫ </a:t>
            </a:r>
            <a:br>
              <a:rPr lang="ru-RU" sz="2400" b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F06BE"/>
                </a:solidFill>
                <a:latin typeface="Times New Roman" pitchFamily="18" charset="0"/>
                <a:cs typeface="Times New Roman" pitchFamily="18" charset="0"/>
              </a:rPr>
              <a:t>О ХАЙБУЛЛИНСКОМ РАЙОНЕ</a:t>
            </a:r>
            <a:endParaRPr lang="ru-RU" sz="2400" b="1" dirty="0">
              <a:solidFill>
                <a:srgbClr val="0F06B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user\Desktop\мой башкортостан\DSC_00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428736"/>
            <a:ext cx="4116789" cy="27267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C:\Users\user\Desktop\мой башкортостан\DSC_00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3500438"/>
            <a:ext cx="4291851" cy="28426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2" descr="E:\ВСЕ ДЛЯ ПРЕЗЕНТАЦИИ\клипарты\cveta-1209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4643446"/>
            <a:ext cx="23812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E:\ВСЕ ДЛЯ ПРЕЗЕНТАЦИИ\клипарты\Рисунок1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1071546"/>
            <a:ext cx="2630487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C0000"/>
                </a:solidFill>
              </a:rPr>
              <a:t>Развлечение</a:t>
            </a:r>
            <a:br>
              <a:rPr lang="ru-RU" b="1" i="1" dirty="0" smtClean="0">
                <a:solidFill>
                  <a:srgbClr val="CC0000"/>
                </a:solidFill>
              </a:rPr>
            </a:br>
            <a:r>
              <a:rPr lang="ru-RU" sz="3600" b="1" i="1" dirty="0" smtClean="0">
                <a:solidFill>
                  <a:srgbClr val="CC0000"/>
                </a:solidFill>
              </a:rPr>
              <a:t>« Бабушкин сундучок»</a:t>
            </a:r>
            <a:endParaRPr lang="ru-RU" sz="3600" b="1" i="1" dirty="0">
              <a:solidFill>
                <a:srgbClr val="CC0000"/>
              </a:solidFill>
            </a:endParaRPr>
          </a:p>
        </p:txBody>
      </p:sp>
      <p:pic>
        <p:nvPicPr>
          <p:cNvPr id="4098" name="Picture 2" descr="C:\Users\user\Desktop\ФОТО-зональн.конф-октябрь-14г\100_15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643050"/>
            <a:ext cx="4177710" cy="30003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143240" y="1071546"/>
            <a:ext cx="26648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i="1" dirty="0" smtClean="0"/>
              <a:t>                                   </a:t>
            </a:r>
            <a:endParaRPr lang="ru-RU" sz="2400" i="1" dirty="0"/>
          </a:p>
        </p:txBody>
      </p:sp>
      <p:pic>
        <p:nvPicPr>
          <p:cNvPr id="4099" name="Picture 3" descr="C:\Users\user\Desktop\ФОТО-зональн.конф-октябрь-14г\100_15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70012" y="2857496"/>
            <a:ext cx="3816830" cy="3143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 descr="C:\Documents and Settings\Loner\Рабочий стол\клипарты\ЦВЕТЫ\cveta-1165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9526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Loner\Рабочий стол\клипарты\ЦВЕТЫ\cveta-1165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>
            <a:off x="-114300" y="5019675"/>
            <a:ext cx="19526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Documents and Settings\Loner\Рабочий стол\клипарты\ЦВЕТЫ\cveta-1165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7172344" y="114300"/>
            <a:ext cx="19526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Documents and Settings\Loner\Рабочий стол\клипарты\ЦВЕТЫ\cveta-1165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>
            <a:off x="7191375" y="5133975"/>
            <a:ext cx="19526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ФОТО-зональн.конф-октябрь-14г\100_15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357298"/>
            <a:ext cx="7500990" cy="49785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 descr="C:\Documents and Settings\Loner\Рабочий стол\клипарты\ЦВЕТЫ\cveta-116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9526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Loner\Рабочий стол\клипарты\ЦВЕТЫ\cveta-116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7305675" y="114300"/>
            <a:ext cx="19526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Фольклорные праздники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800" b="1" dirty="0" err="1" smtClean="0">
                <a:solidFill>
                  <a:srgbClr val="FF0000"/>
                </a:solidFill>
              </a:rPr>
              <a:t>«Ҡарға буткаһы»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user\Desktop\Карга_буткахы-фото\101_04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714488"/>
            <a:ext cx="3857651" cy="29262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7" name="Picture 3" descr="C:\Users\user\Desktop\Карга_буткахы-фото\101_04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2428868"/>
            <a:ext cx="4071966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558" name="Picture 6" descr="http://www.hnh.ru/file/0001/72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715016"/>
            <a:ext cx="1071547" cy="1142984"/>
          </a:xfrm>
          <a:prstGeom prst="rect">
            <a:avLst/>
          </a:prstGeom>
          <a:noFill/>
        </p:spPr>
      </p:pic>
      <p:pic>
        <p:nvPicPr>
          <p:cNvPr id="8" name="Picture 6" descr="http://www.hnh.ru/file/0001/724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139425" y="0"/>
            <a:ext cx="1004574" cy="1071546"/>
          </a:xfrm>
          <a:prstGeom prst="rect">
            <a:avLst/>
          </a:prstGeom>
          <a:noFill/>
        </p:spPr>
      </p:pic>
      <p:pic>
        <p:nvPicPr>
          <p:cNvPr id="9" name="Picture 6" descr="http://www.hnh.ru/file/0001/72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071547" cy="1142984"/>
          </a:xfrm>
          <a:prstGeom prst="rect">
            <a:avLst/>
          </a:prstGeom>
          <a:noFill/>
        </p:spPr>
      </p:pic>
      <p:pic>
        <p:nvPicPr>
          <p:cNvPr id="10" name="Picture 6" descr="http://www.hnh.ru/file/0001/72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072453" y="5715016"/>
            <a:ext cx="1071547" cy="1142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1143</TotalTime>
  <Words>394</Words>
  <Application>Microsoft Office PowerPoint</Application>
  <PresentationFormat>Экран (4:3)</PresentationFormat>
  <Paragraphs>93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 Воспитательно - образовательная  работа нашего ДОУ направлена на:</vt:lpstr>
      <vt:lpstr>Герб семьи </vt:lpstr>
      <vt:lpstr>Слайд 5</vt:lpstr>
      <vt:lpstr>ДИДАКТИЧЕСКИЕ МАТЕРИЛЫ  О ХАЙБУЛЛИНСКОМ РАЙОНЕ</vt:lpstr>
      <vt:lpstr>Развлечение « Бабушкин сундучок»</vt:lpstr>
      <vt:lpstr>Слайд 8</vt:lpstr>
      <vt:lpstr>Фольклорные праздники «Ҡарға буткаһы»</vt:lpstr>
      <vt:lpstr>«Кәкүк сәйе»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111</cp:lastModifiedBy>
  <cp:revision>155</cp:revision>
  <dcterms:modified xsi:type="dcterms:W3CDTF">2017-09-29T20:35:15Z</dcterms:modified>
</cp:coreProperties>
</file>