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1" r:id="rId2"/>
    <p:sldId id="256" r:id="rId3"/>
    <p:sldId id="301" r:id="rId4"/>
    <p:sldId id="276" r:id="rId5"/>
    <p:sldId id="257" r:id="rId6"/>
    <p:sldId id="277" r:id="rId7"/>
    <p:sldId id="278" r:id="rId8"/>
    <p:sldId id="288" r:id="rId9"/>
    <p:sldId id="280" r:id="rId10"/>
    <p:sldId id="290" r:id="rId11"/>
    <p:sldId id="291" r:id="rId12"/>
    <p:sldId id="281" r:id="rId13"/>
    <p:sldId id="279" r:id="rId14"/>
    <p:sldId id="299" r:id="rId15"/>
    <p:sldId id="284" r:id="rId16"/>
    <p:sldId id="285" r:id="rId17"/>
    <p:sldId id="294" r:id="rId18"/>
    <p:sldId id="296" r:id="rId19"/>
    <p:sldId id="295" r:id="rId20"/>
    <p:sldId id="297" r:id="rId21"/>
    <p:sldId id="293" r:id="rId22"/>
    <p:sldId id="286" r:id="rId23"/>
    <p:sldId id="287" r:id="rId24"/>
    <p:sldId id="27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4BF349-D36C-499D-BF64-65A916A6626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0E402-1B6A-4E60-BA1D-B4C61FB24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844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CC5E-BF73-4550-90D9-7023D4D07EB9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335DB-A846-4BE8-B12A-125FF41F5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446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CC5E-BF73-4550-90D9-7023D4D07EB9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335DB-A846-4BE8-B12A-125FF41F5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518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CC5E-BF73-4550-90D9-7023D4D07EB9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335DB-A846-4BE8-B12A-125FF41F5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028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CC5E-BF73-4550-90D9-7023D4D07EB9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335DB-A846-4BE8-B12A-125FF41F5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160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CC5E-BF73-4550-90D9-7023D4D07EB9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335DB-A846-4BE8-B12A-125FF41F5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14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CC5E-BF73-4550-90D9-7023D4D07EB9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335DB-A846-4BE8-B12A-125FF41F5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838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CC5E-BF73-4550-90D9-7023D4D07EB9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335DB-A846-4BE8-B12A-125FF41F5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4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CC5E-BF73-4550-90D9-7023D4D07EB9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335DB-A846-4BE8-B12A-125FF41F5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967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CC5E-BF73-4550-90D9-7023D4D07EB9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335DB-A846-4BE8-B12A-125FF41F5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433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CC5E-BF73-4550-90D9-7023D4D07EB9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335DB-A846-4BE8-B12A-125FF41F5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832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CC5E-BF73-4550-90D9-7023D4D07EB9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335DB-A846-4BE8-B12A-125FF41F5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858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1CC5E-BF73-4550-90D9-7023D4D07EB9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335DB-A846-4BE8-B12A-125FF41F5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300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404664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города Нижневартовска ДС № 66 «</a:t>
            </a:r>
            <a:r>
              <a:rPr lang="ru-RU" alt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Забавушка</a:t>
            </a:r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alt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764704"/>
            <a:ext cx="655272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n w="11430"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Даминова Ольга </a:t>
            </a:r>
            <a:r>
              <a:rPr lang="ru-RU" sz="2800" b="1" dirty="0" err="1" smtClean="0">
                <a:ln w="11430"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Ишкалеевна</a:t>
            </a:r>
            <a:endParaRPr lang="ru-RU" sz="2800" b="1" dirty="0" smtClean="0">
              <a:ln w="11430"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881748"/>
            <a:ext cx="6264696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Реализация системно-деятельностного подхода в работе учителя-логопеда с детьми-инвалидами в дошкольном учреждении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 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5445224"/>
            <a:ext cx="6696744" cy="1200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«Единственный путь,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ведущий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к знанию –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algn="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это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деятельность».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Б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. Шоу</a:t>
            </a:r>
          </a:p>
          <a:p>
            <a:pPr lvl="0" algn="ctr" fontAlgn="base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2246" y="332656"/>
            <a:ext cx="68842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Предметно-пространственная среда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980728"/>
            <a:ext cx="63367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Предметно-пространственная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 в каждой возрастной  группе  ориентирована  на зону «ближайшего развития», т.е. содержит предметы и материалы, которыми дети  овладевают с помощью взрослого, знакомые и совсем незнакомые предметы. </a:t>
            </a:r>
          </a:p>
        </p:txBody>
      </p:sp>
      <p:pic>
        <p:nvPicPr>
          <p:cNvPr id="8" name="Рисунок 7" descr="F:\фото\ПОСОБИЯ ОБУЧЕНИЕ ГРАМОТЕ\P1050911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89985" y="4089271"/>
            <a:ext cx="3308778" cy="2655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182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F:\фото\ПОСОБИЯ ОБУЧЕНИЕ ГРАМОТЕ\P1050906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76395" y="260648"/>
            <a:ext cx="3187647" cy="2869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259632" y="1052736"/>
            <a:ext cx="6048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Рисунок 6" descr="F:\фото\ПОСОБИЯ ОБУЧЕНИЕ ГРАМОТЕ\P1050905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260647"/>
            <a:ext cx="3329516" cy="2869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F:\фото\ПОСОБИЯ ОБУЧЕНИЕ ГРАМОТЕ\P1050909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3789040"/>
            <a:ext cx="3113492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F:\фото\ПОСОБИЯ ОБУЧЕНИЕ ГРАМОТЕ\P1050904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76395" y="3789040"/>
            <a:ext cx="3187647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989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6330" y="260648"/>
            <a:ext cx="65679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Введение в образовательную ситуацию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(организация детей) предполагает создание психологической направленности на игровую деятельность. </a:t>
            </a:r>
          </a:p>
        </p:txBody>
      </p:sp>
      <p:pic>
        <p:nvPicPr>
          <p:cNvPr id="3" name="Рисунок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3884" y="3356991"/>
            <a:ext cx="3579666" cy="30475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F:\фото\ПОСОБИЯ ОБУЧЕНИЕ ГРАМОТЕ\P1050913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3928" y="1628800"/>
            <a:ext cx="3456384" cy="2916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361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:\фото\ПОСОБИЯ ОБУЧЕНИЕ ГРАМОТЕ\P1050914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301527"/>
            <a:ext cx="3765409" cy="2847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975569" y="116632"/>
            <a:ext cx="62079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проблемной ситуации, постановка цели, мотивирование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деятельности. </a:t>
            </a:r>
          </a:p>
        </p:txBody>
      </p:sp>
      <p:pic>
        <p:nvPicPr>
          <p:cNvPr id="9" name="Рисунок 8" descr="C:\Documents and Settings\User\Рабочий стол\20161214_16161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965823"/>
            <a:ext cx="3600400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647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755576" y="260648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Проектирование решения проблемной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ситуации. </a:t>
            </a:r>
          </a:p>
        </p:txBody>
      </p:sp>
      <p:pic>
        <p:nvPicPr>
          <p:cNvPr id="27" name="Рисунок 26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1412776"/>
            <a:ext cx="5411266" cy="4782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255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7693"/>
            <a:ext cx="662473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Выполнения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действий.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решения проблемной ситуации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используются</a:t>
            </a:r>
          </a:p>
          <a:p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дидактический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(дидактические игры, картинный материал, символы, муляжи, т.д.),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разные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организации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(игровые развивающие ситуации, проблемные ситуации, ситуации морального выбора,  игры-путешествия, игры-эксперименты, творческие игры, познавательно-исследовательская деятельность, проектная деятельность, сочинительская деятельность, викторины, т.д.).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95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Documents and Settings\User\Рабочий стол\14-12-2016_16-09-40\IMG_20161214_155702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4"/>
          <a:stretch/>
        </p:blipFill>
        <p:spPr bwMode="auto">
          <a:xfrm>
            <a:off x="4283968" y="332657"/>
            <a:ext cx="3020705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Documents and Settings\User\Рабочий стол\20161214_16155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573016"/>
            <a:ext cx="3437147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Documents and Settings\User\Рабочий стол\14-12-2016_16-09-40\IMG_20161214_160516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332657"/>
            <a:ext cx="3119214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4671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User\Рабочий стол\Новая папка\аттестация\занятие на аттест\фото занятие\P100094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8640"/>
            <a:ext cx="3888432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C:\Documents and Settings\User\Рабочий стол\Новая папка\аттестация\занятие на аттест\фото занятие\P10100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996951"/>
            <a:ext cx="3888432" cy="3487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034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User\Рабочий стол\Новая папка\аттестация\занятие на аттест\фото занятие\P101003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8" y="836712"/>
            <a:ext cx="5976664" cy="4686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86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User\Рабочий стол\Новая папка\аттестация\занятие на аттест\фото занятие\P101013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7584" y="620688"/>
            <a:ext cx="6408712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3162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344816" cy="4032448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Приоритет общекультурного и личностного развития, заявленный в ФГОС означает,  что дошкольное образование должно быть ориентировано не на формальную результативность, а на поддержку способности ребёнка, на его самореализацию.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Активность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признается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основой развития – знания не передаются в готовом виде, а осваиваются детьми в процессе собственной деятельности.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548680"/>
            <a:ext cx="6192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b="1" dirty="0">
              <a:ln/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68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User\Рабочий стол\Новая папка\аттестация\занятие на аттест\фото занятие\P100084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241" y="454217"/>
            <a:ext cx="6480720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1736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924275" y="355682"/>
            <a:ext cx="3627126" cy="2545108"/>
            <a:chOff x="2017" y="1319"/>
            <a:chExt cx="1884" cy="1004"/>
          </a:xfrm>
        </p:grpSpPr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2017" y="1404"/>
              <a:ext cx="1884" cy="919"/>
              <a:chOff x="1994" y="1027"/>
              <a:chExt cx="1921" cy="937"/>
            </a:xfrm>
          </p:grpSpPr>
          <p:sp>
            <p:nvSpPr>
              <p:cNvPr id="8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Oval 13"/>
              <p:cNvSpPr>
                <a:spLocks noChangeArrowheads="1"/>
              </p:cNvSpPr>
              <p:nvPr/>
            </p:nvSpPr>
            <p:spPr bwMode="gray">
              <a:xfrm>
                <a:off x="2010" y="1027"/>
                <a:ext cx="1905" cy="907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" name="Oval 14"/>
            <p:cNvSpPr>
              <a:spLocks noChangeArrowheads="1"/>
            </p:cNvSpPr>
            <p:nvPr/>
          </p:nvSpPr>
          <p:spPr bwMode="gray">
            <a:xfrm>
              <a:off x="2058" y="1352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5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solidFill>
              <a:srgbClr val="66FF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" name="Oval 17"/>
            <p:cNvSpPr>
              <a:spLocks noChangeArrowheads="1"/>
            </p:cNvSpPr>
            <p:nvPr/>
          </p:nvSpPr>
          <p:spPr bwMode="gray">
            <a:xfrm>
              <a:off x="2143" y="1404"/>
              <a:ext cx="1626" cy="76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anchor="ctr"/>
            <a:lstStyle/>
            <a:p>
              <a:pPr algn="ctr"/>
              <a:r>
                <a:rPr lang="ru-RU" sz="2000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нахождение </a:t>
              </a:r>
              <a:r>
                <a:rPr lang="ru-RU" sz="2000" b="1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места </a:t>
              </a:r>
              <a:endPara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«</a:t>
              </a:r>
              <a:r>
                <a:rPr lang="ru-RU" sz="2000" b="1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нового» знания</a:t>
              </a:r>
              <a:r>
                <a:rPr lang="ru-RU" sz="2000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 </a:t>
              </a:r>
              <a:r>
                <a:rPr lang="ru-RU" sz="2000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системе представлений </a:t>
              </a:r>
              <a:endPara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ребенка</a:t>
              </a:r>
              <a:endParaRPr lang="ru-RU" sz="2000" b="1" dirty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092752" y="2192826"/>
            <a:ext cx="3717922" cy="2592211"/>
            <a:chOff x="2017" y="1319"/>
            <a:chExt cx="1884" cy="1004"/>
          </a:xfrm>
        </p:grpSpPr>
        <p:grpSp>
          <p:nvGrpSpPr>
            <p:cNvPr id="11" name="Group 11"/>
            <p:cNvGrpSpPr>
              <a:grpSpLocks/>
            </p:cNvGrpSpPr>
            <p:nvPr/>
          </p:nvGrpSpPr>
          <p:grpSpPr bwMode="auto">
            <a:xfrm>
              <a:off x="2017" y="1404"/>
              <a:ext cx="1884" cy="919"/>
              <a:chOff x="1994" y="1027"/>
              <a:chExt cx="1921" cy="937"/>
            </a:xfrm>
          </p:grpSpPr>
          <p:sp>
            <p:nvSpPr>
              <p:cNvPr id="16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Oval 13"/>
              <p:cNvSpPr>
                <a:spLocks noChangeArrowheads="1"/>
              </p:cNvSpPr>
              <p:nvPr/>
            </p:nvSpPr>
            <p:spPr bwMode="gray">
              <a:xfrm>
                <a:off x="2010" y="1027"/>
                <a:ext cx="1905" cy="907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2" name="Oval 14"/>
            <p:cNvSpPr>
              <a:spLocks noChangeArrowheads="1"/>
            </p:cNvSpPr>
            <p:nvPr/>
          </p:nvSpPr>
          <p:spPr bwMode="gray">
            <a:xfrm>
              <a:off x="2058" y="1352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3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solidFill>
              <a:srgbClr val="66FF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5" name="Oval 17"/>
            <p:cNvSpPr>
              <a:spLocks noChangeArrowheads="1"/>
            </p:cNvSpPr>
            <p:nvPr/>
          </p:nvSpPr>
          <p:spPr bwMode="gray">
            <a:xfrm>
              <a:off x="2143" y="1352"/>
              <a:ext cx="1626" cy="818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anchor="ctr"/>
            <a:lstStyle/>
            <a:p>
              <a:pPr algn="ctr"/>
              <a:r>
                <a:rPr lang="ru-RU" sz="2000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возможность </a:t>
              </a:r>
              <a:r>
                <a:rPr lang="ru-RU" sz="2000" b="1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применения </a:t>
              </a:r>
              <a:endPara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«</a:t>
              </a:r>
              <a:r>
                <a:rPr lang="ru-RU" sz="2000" b="1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нового» </a:t>
              </a: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знания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algn="ctr"/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 </a:t>
              </a:r>
              <a:r>
                <a:rPr lang="ru-RU" sz="2000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повседневной жизни</a:t>
              </a:r>
              <a:endParaRPr lang="ru-RU" sz="2000" b="1" dirty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Group 10"/>
          <p:cNvGrpSpPr>
            <a:grpSpLocks/>
          </p:cNvGrpSpPr>
          <p:nvPr/>
        </p:nvGrpSpPr>
        <p:grpSpPr bwMode="auto">
          <a:xfrm>
            <a:off x="867547" y="4077072"/>
            <a:ext cx="3621147" cy="2611403"/>
            <a:chOff x="2017" y="1319"/>
            <a:chExt cx="1884" cy="1004"/>
          </a:xfrm>
        </p:grpSpPr>
        <p:grpSp>
          <p:nvGrpSpPr>
            <p:cNvPr id="19" name="Group 11"/>
            <p:cNvGrpSpPr>
              <a:grpSpLocks/>
            </p:cNvGrpSpPr>
            <p:nvPr/>
          </p:nvGrpSpPr>
          <p:grpSpPr bwMode="auto">
            <a:xfrm>
              <a:off x="2017" y="1404"/>
              <a:ext cx="1884" cy="919"/>
              <a:chOff x="1994" y="1027"/>
              <a:chExt cx="1921" cy="937"/>
            </a:xfrm>
          </p:grpSpPr>
          <p:sp>
            <p:nvSpPr>
              <p:cNvPr id="24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" name="Oval 13"/>
              <p:cNvSpPr>
                <a:spLocks noChangeArrowheads="1"/>
              </p:cNvSpPr>
              <p:nvPr/>
            </p:nvSpPr>
            <p:spPr bwMode="gray">
              <a:xfrm>
                <a:off x="2010" y="1027"/>
                <a:ext cx="1905" cy="907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0" name="Oval 14"/>
            <p:cNvSpPr>
              <a:spLocks noChangeArrowheads="1"/>
            </p:cNvSpPr>
            <p:nvPr/>
          </p:nvSpPr>
          <p:spPr bwMode="gray">
            <a:xfrm>
              <a:off x="2058" y="1352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21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22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solidFill>
              <a:srgbClr val="66FF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23" name="Oval 17"/>
            <p:cNvSpPr>
              <a:spLocks noChangeArrowheads="1"/>
            </p:cNvSpPr>
            <p:nvPr/>
          </p:nvSpPr>
          <p:spPr bwMode="gray">
            <a:xfrm>
              <a:off x="2143" y="1404"/>
              <a:ext cx="1626" cy="76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anchor="ctr"/>
            <a:lstStyle/>
            <a:p>
              <a:pPr algn="ctr"/>
              <a:r>
                <a:rPr lang="ru-RU" sz="2000" b="1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самопроверку и </a:t>
              </a:r>
              <a:endPara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коррекцию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деятельности</a:t>
              </a:r>
              <a:endParaRPr lang="ru-RU" sz="2000" b="1" dirty="0">
                <a:solidFill>
                  <a:srgbClr val="2B3616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378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32656"/>
            <a:ext cx="648072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Подведения итогов и анализа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деятельности включает: </a:t>
            </a: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фиксацию движения по содержанию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(«Какие задания  Паука мы сегодня выполняли, чтобы спасти </a:t>
            </a:r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Смешариков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Звуки? Зачем?»); </a:t>
            </a: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выяснение практического применения нового содержательного шага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(«Что мы сделали? Как мы это сделали? Зачем?»);</a:t>
            </a: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эмоциональную оценку деятельности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(«Тебе понравилось помогать Нюше?») </a:t>
            </a: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рефлексия групповой деятельности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(«Что нам удалось сделать вместе, в команде? У нас все получилось?»); </a:t>
            </a: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рефлексия собственной деятельности ребенка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(«Что у тебя не получилось? Что именно? Почему?»). </a:t>
            </a: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5526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02358"/>
            <a:ext cx="662473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 деятельностного типа:</a:t>
            </a:r>
          </a:p>
          <a:p>
            <a:pPr marL="342900" lvl="0" indent="-342900" fontAlgn="base">
              <a:buFont typeface="Wingdings" pitchFamily="2" charset="2"/>
              <a:buChar char="Ø"/>
            </a:pP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технологии (постановка правильного речевого дыхания, развитие мелкой и общей моторики, </a:t>
            </a:r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логоритмика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342900" lvl="0" indent="-342900" fontAlgn="base">
              <a:buFont typeface="Wingdings" pitchFamily="2" charset="2"/>
              <a:buChar char="Ø"/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информационно-коммуникационные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технологии (коррекция звукопроизношения, их автоматизация, дифференциация, введение в речь, практическое овладение детьми навыками словообразования и словоизменения, </a:t>
            </a:r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логопедизация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режимных моментов и занятий, формирование уверенного поведения, чувства достоинства, адаптации в обществе);</a:t>
            </a:r>
          </a:p>
          <a:p>
            <a:pPr marL="342900" lvl="0" indent="-342900" fontAlgn="base"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личностно-ориентированные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технологии (соблюдение интересов ребёнка, системность, непрерывность);</a:t>
            </a:r>
          </a:p>
          <a:p>
            <a:pPr marL="342900" lvl="0" indent="-342900" fontAlgn="base"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проблемного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обучения (знания ребёнок получает решая проблемные ситуации, а  не получая готовый ответ от взрослого);</a:t>
            </a:r>
          </a:p>
          <a:p>
            <a:pPr marL="342900" lvl="0" indent="-342900" fontAlgn="base"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игровая технология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(занятия проводятся в игровой форме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62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75363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kern="1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Verdana"/>
                <a:cs typeface="Times New Roman" pitchFamily="18" charset="0"/>
              </a:rPr>
              <a:t>Спасибо за внимание!</a:t>
            </a:r>
            <a:endParaRPr lang="ru-RU" sz="6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Documents and Settings\User\Рабочий стол\14-12-2016_16-09-40\20160930_165934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1960" y="2459072"/>
            <a:ext cx="2880320" cy="3820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Documents and Settings\User\Рабочий стол\14-12-2016_16-09-40\20160930_170227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0"/>
          <a:stretch/>
        </p:blipFill>
        <p:spPr bwMode="auto">
          <a:xfrm>
            <a:off x="971600" y="2515850"/>
            <a:ext cx="2664296" cy="3763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6768752" cy="6070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коррекционной работы с детьми с ограниченными возможностями здоровья, осваивающими Программу совместно с другими детьми в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группах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комбинированной направленности, должны создаваться условия в соответствии с перечнем и планом реализации индивидуально ориентированных коррекционных мероприятий, обеспечивающих удовлетворение особых образовательных потребностей детей с ограниченными возможностями здоровья.</a:t>
            </a:r>
          </a:p>
          <a:p>
            <a:pPr algn="just">
              <a:spcAft>
                <a:spcPts val="0"/>
              </a:spcAft>
            </a:pPr>
            <a:endParaRPr lang="ru-RU" sz="2000" spc="1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spc="1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1.3</a:t>
            </a:r>
            <a:r>
              <a:rPr lang="ru-RU" sz="2000" spc="1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 Стандарте учитываются: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spc="1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индивидуальные потребности ребенка, связанные с его жизненной ситуацией и состоянием здоровья, определяющие особые условия получения им образования (далее - особые образовательные потребности), индивидуальные потребности отдельных категорий детей, в том числе с ограниченными возможностями здоровья;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Цитата из ФГОС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3.2.7. </a:t>
            </a:r>
            <a:endParaRPr lang="ru-RU" sz="2000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88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276872"/>
            <a:ext cx="7056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1624735"/>
            <a:ext cx="3168352" cy="2596351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0800000" scaled="1"/>
            <a:tileRect/>
          </a:gradFill>
          <a:ln w="38100">
            <a:solidFill>
              <a:srgbClr val="303C18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Системный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подход</a:t>
            </a:r>
          </a:p>
          <a:p>
            <a:pPr lvl="0" algn="ctr"/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Б.Г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Ананьев, </a:t>
            </a: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Б.Ф.Ломов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99992" y="1624736"/>
            <a:ext cx="3240359" cy="2596352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303C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подход </a:t>
            </a:r>
          </a:p>
          <a:p>
            <a:pPr lvl="0"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Л.С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Выготский,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Д.Б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Эльконин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Л.В. </a:t>
            </a: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Занков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А.Р.Лурия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В.В.Давыдов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71326" y="4331045"/>
            <a:ext cx="3548845" cy="2443997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0800000" scaled="1"/>
            <a:tileRect/>
          </a:gradFill>
          <a:ln w="38100">
            <a:solidFill>
              <a:srgbClr val="303C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Системно-деятельностный подход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Л. Г.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Петерсон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gray">
          <a:xfrm rot="20492509">
            <a:off x="6187935" y="4279453"/>
            <a:ext cx="506933" cy="850799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rgbClr val="92D050"/>
          </a:solidFill>
          <a:ln w="0">
            <a:solidFill>
              <a:srgbClr val="303C18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gray">
          <a:xfrm rot="245887" flipH="1">
            <a:off x="1931218" y="4314835"/>
            <a:ext cx="450176" cy="86593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rgbClr val="92D050"/>
          </a:solidFill>
          <a:ln w="0">
            <a:solidFill>
              <a:srgbClr val="303C18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116632"/>
            <a:ext cx="734481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Понятие системно-деятельностного подхода </a:t>
            </a:r>
            <a:endParaRPr lang="ru-RU" sz="32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было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введено в 1985 г.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63588" y="4221088"/>
            <a:ext cx="68407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Системно-</a:t>
            </a:r>
            <a:r>
              <a:rPr lang="ru-RU" sz="28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подход помогает детям самим открывать новые знания, выстраивать их в систему, применять на практике.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2582" y="1145507"/>
            <a:ext cx="668674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 педагогической задачей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рамках системно-деятельностного подхода становится: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условий, инициирующих детское действие.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32656"/>
            <a:ext cx="60486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технологии 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7"/>
          <p:cNvSpPr txBox="1">
            <a:spLocks/>
          </p:cNvSpPr>
          <p:nvPr/>
        </p:nvSpPr>
        <p:spPr>
          <a:xfrm>
            <a:off x="504726" y="2448233"/>
            <a:ext cx="3168352" cy="1888087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88640"/>
            <a:ext cx="684076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Системно-</a:t>
            </a:r>
            <a:r>
              <a:rPr lang="ru-RU" sz="28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подход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заложенный в основу ФГОС ДО, базируется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на: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обеспечении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соответствия образовательной деятельности возрасту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воспитанников,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индивидуальным особенностям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предусматривает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разнообразие индивидуальных образовательных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траекторий,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индивидуальное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каждого ребенка (включая одаренных детей и детей с ограниченными возможностями здоровья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),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обеспечивает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рост творческого потенциала, познавательных мотивов, обогащение форм образовательного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сотрудничества, расширение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зоны ближайшего развития. 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34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66247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Образовательная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так же и игра,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выступают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сотрудничество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взрослого и ребенка, что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способствует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развитию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коммуникативных способностей у детей, как необходимого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компонента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учебной деятельности.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Поэтому,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системно-деятельностный подход важен в дошкольном образовании.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1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110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образовательной деятельности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основе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системно-деятельностного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подхода 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3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180484"/>
              </p:ext>
            </p:extLst>
          </p:nvPr>
        </p:nvGraphicFramePr>
        <p:xfrm>
          <a:off x="539552" y="1180002"/>
          <a:ext cx="7128792" cy="54254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432048"/>
                <a:gridCol w="2232248"/>
                <a:gridCol w="4464496"/>
              </a:tblGrid>
              <a:tr h="131823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Этапы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Примеры приемов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378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Введение в образовательную ситуацию (организация детей). </a:t>
                      </a: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 использует приемы, которые соответствуют ситуации и особенностям данной возрастной группы. </a:t>
                      </a: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59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Создание проблемной ситуации, постановка цели, мотивирование к деятельности. </a:t>
                      </a: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Чтобы тема образовательной деятельности не была навязана педагогом, он дает детям возможность действовать в хорошо знакомой ситуации, а затем создает проблемную ситуацию (затруднение), которая активизирует воспитанников и вызывает у них интерес к теме. </a:t>
                      </a: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851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Проектирование решения проблемной ситуации. </a:t>
                      </a: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 с помощью подводящего диалога помогает воспитанникам самостоятельно выйти из проблемной ситуации, найти пути ее решения. </a:t>
                      </a: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15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Выполнение действий. </a:t>
                      </a: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составляется новый </a:t>
                      </a:r>
                      <a:r>
                        <a:rPr lang="ru-RU" sz="16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алгоритм деятельности</a:t>
                      </a: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основе старого и происходит возвращение в проблемную ситуацию. </a:t>
                      </a: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15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Подведение итогов, анализ деятельности. </a:t>
                      </a: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850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655272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цель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образовательного учреждения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реализации инклюзивной практики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условий для совместного воспитания и образования детей с разными стартовыми возможностями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 об образовании и новый стандарт дошкольного образования требуют от нас ответственного отношения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интеграции детей с ограниченными возможностями здоровья в образовательную среду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детского сада.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прав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детей-инвалидов - это право на реабилитацию. 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90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1117</TotalTime>
  <Words>659</Words>
  <Application>Microsoft Office PowerPoint</Application>
  <PresentationFormat>Экран (4:3)</PresentationFormat>
  <Paragraphs>95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Приоритет общекультурного и личностного развития, заявленный в ФГОС означает,  что дошкольное образование должно быть ориентировано не на формальную результативность, а на поддержку способности ребёнка, на его самореализацию.  Активность ребенка признается основой развития – знания не передаются в готовом виде, а осваиваются детьми в процессе собственной деятельности.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SanBuild &amp; 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XTreme.ws</dc:creator>
  <cp:lastModifiedBy>.</cp:lastModifiedBy>
  <cp:revision>82</cp:revision>
  <dcterms:created xsi:type="dcterms:W3CDTF">2016-11-21T09:30:34Z</dcterms:created>
  <dcterms:modified xsi:type="dcterms:W3CDTF">2017-09-29T18:14:40Z</dcterms:modified>
</cp:coreProperties>
</file>