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60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9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75CDF-4EF4-40F0-943A-23852182B6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3A6B6-8A8D-490A-B504-E5128231C65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3"/>
          <p:cNvGrpSpPr>
            <a:grpSpLocks/>
          </p:cNvGrpSpPr>
          <p:nvPr userDrawn="1"/>
        </p:nvGrpSpPr>
        <p:grpSpPr bwMode="auto">
          <a:xfrm>
            <a:off x="3779838" y="333375"/>
            <a:ext cx="1512887" cy="1800225"/>
            <a:chOff x="1979712" y="-315416"/>
            <a:chExt cx="4824536" cy="5045410"/>
          </a:xfrm>
        </p:grpSpPr>
        <p:pic>
          <p:nvPicPr>
            <p:cNvPr id="8" name="Рисунок 4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5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 userDrawn="1"/>
        </p:nvSpPr>
        <p:spPr>
          <a:xfrm>
            <a:off x="1187624" y="2492896"/>
            <a:ext cx="6794168" cy="2232248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Пётр Павлович Ершов</a:t>
            </a:r>
          </a:p>
        </p:txBody>
      </p:sp>
      <p:pic>
        <p:nvPicPr>
          <p:cNvPr id="11" name="Рисунок 2" descr="0_6fb55_5207f097_L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2852738"/>
            <a:ext cx="11525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 userDrawn="1"/>
        </p:nvSpPr>
        <p:spPr>
          <a:xfrm>
            <a:off x="1691680" y="3068961"/>
            <a:ext cx="5727851" cy="1944216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«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Конёк-Горбунок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»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DDD74-C7D1-4810-B324-4049C81689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3DE66-58AA-4846-99EB-7B06927BDA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0DF8F-3236-495D-9896-548CA16C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A9849-3F88-4FAD-8BF8-EA3A7C35F3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D2C4F-552B-475C-89B8-53D98A665F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1DE9A-93EC-4E4C-A49B-2F09B10D87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2"/>
          <p:cNvGrpSpPr>
            <a:grpSpLocks/>
          </p:cNvGrpSpPr>
          <p:nvPr userDrawn="1"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8" name="Рисунок 3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4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5" descr="0_6fb55_5207f097_L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5084763"/>
            <a:ext cx="11509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34B88-548D-408F-89AB-92032B1EBB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25AB5-C795-46AA-BEDB-AF26FA5796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2"/>
          <p:cNvGrpSpPr>
            <a:grpSpLocks/>
          </p:cNvGrpSpPr>
          <p:nvPr userDrawn="1"/>
        </p:nvGrpSpPr>
        <p:grpSpPr bwMode="auto">
          <a:xfrm>
            <a:off x="7235825" y="404813"/>
            <a:ext cx="1512888" cy="1800225"/>
            <a:chOff x="1979712" y="-315416"/>
            <a:chExt cx="4824536" cy="5045410"/>
          </a:xfrm>
        </p:grpSpPr>
        <p:pic>
          <p:nvPicPr>
            <p:cNvPr id="8" name="Рисунок 3" descr="pisateli_19_03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476672"/>
              <a:ext cx="2592288" cy="308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4" descr="2ff6d991b094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1979712" y="-315416"/>
              <a:ext cx="4824536" cy="5045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11BDE-82E1-4F12-A83A-7B935F727A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1E579-850E-4AD7-A617-2C82131A61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5" descr="0_6fb55_5207f097_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084763"/>
            <a:ext cx="11509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DB7F0-2B47-4415-9CA5-BC0113F9176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9BB0-7C20-4CF6-B0C2-AAEE53E26B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7FE5-D9BC-43D7-9AEC-24A1F114E9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78A66-4ED6-4A6F-9991-D7D9FF06C4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243CB-3054-43F9-B1B8-E9B0A76EDF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B2E89-69BD-4DFA-92A1-7638BD1DCE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D5806-54C7-4962-A4AD-65E6A07F1D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26631-AB6D-4ADD-A680-0530B81BA0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C21CC-CB92-4B89-BF1A-4C1127C01B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BC154-5BB2-4B5D-BCA3-7D38ECCE556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screen">
              <a:grayscl/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B86BF-02B9-4C43-BD75-AF7C82DEB2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54562-BD25-458F-9F19-0AB975D907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blipFill>
            <a:blip r:embed="rId1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;images/search;images;;&amp;text=&amp;etext=1190.yACFZJebSCJ44CTdNNB604V8HLoCynyH6MtMnXRfFwuO0BZrC9h7QjgSEeL6PCSwhU8_gnP4ZNjUkhWWM26lP8OiUf21L6ix0QsnDId2n_Tusnl3zj9BNAhvWhuXmh6Y.ca16d71dd4716b6027a04992a3762a3caa37efd2&amp;uuid=&amp;state=tid_Wvm4RM28ca_MiO4Ne9osTPtpHS9wicjEF5X7fRziVPIHCd9FyQ&amp;data=UlNrNmk5WktYejY4cHFySjRXSWhXQk94MkZoRERFQUZmNGZoZUxZc0hGTFBJdGhJTHJudVBNTXBEZ1o4UGtZREhpTVlBeVRLcmMtQlNxcnVoV01pZmNZM2dtUUtfbVRrSERfVkEyVzlaamx2U2YtdDE1dy1OQQ&amp;b64e=2&amp;sign=ef7969b47caceaf03f760f6ff9926c68&amp;keyno=0&amp;l10n=ru" TargetMode="External"/><Relationship Id="rId3" Type="http://schemas.openxmlformats.org/officeDocument/2006/relationships/hyperlink" Target="http://yandex.ru/clck/jsredir?from=yandex.ru;images/search;images;;&amp;text=&amp;etext=1188.Mqql8JMbVJ_2N15bxOkkpqhfioz2R1cj_rnaZNVTocBLivAYW1MMVhPH7W2KhA09zCNZRd8MYors5mO6bE45Jg.1f6b19bdb5946ef8acb807fe24ab724028990111&amp;uuid=&amp;state=tid_Wvm4RM28ca_MiO4Ne9osTPtpHS9wicjEF5X7fRziVPIHCd9FyQ&amp;data=UlNrNmk5WktYejR0eWJFYk1LdmtxaklJdHU1UkNLNFJDX1VNdWNHX1ItcEhFYWIxQ2p3b3JrbGpfTG9tbFdYVHNuOGUwR0ZDTmRIcG5raHBwWDJaNkh6eEFTTU9OUmVaMWRDMnMzQ08za3hxY08yeWlKQzlhTTBTTjdaYUgzYnc&amp;b64e=2&amp;sign=c9c7445eaf671bc8b387d6e152c53b6c&amp;keyno=0&amp;l10n=ru" TargetMode="External"/><Relationship Id="rId7" Type="http://schemas.openxmlformats.org/officeDocument/2006/relationships/hyperlink" Target="http://yandex.ru/clck/jsredir?from=yandex.ru;images/search;images;;&amp;text=&amp;etext=1190.ifFRr0eQBhgdbPHcai_rk3ApcFgJ7-wzo6Esyv4rmI2YtbSwWDRvYEgsXzx57_X8iidpjsKxVqBr41ymgqwaguC4jQ8jdrxJE9ND-wApqfrNze8ucVih4KMf0RV5kPSY.448d402b703d59fae7484ede0bdf2b1ad6a923b2&amp;uuid=&amp;state=tid_Wvm4RM28ca_MiO4Ne9osTPtpHS9wicjEF5X7fRziVPIHCd9FyQ&amp;data=UlNrNmk5WktYejR0eWJFYk1Ldmtxbkc4TDUyOFhIbUFETzZSV2lyMzJBZmZHcXlFMkFtdDI4bmREM2R6OFMzdjBtbUZRLTVwMXdmUDZfSE9ubU1WcTU1ekJwOGplS19JX1FuaDlSYU9ueEp5Q1oxdm1fMzJGUQ&amp;b64e=2&amp;sign=d01c411fd680fadbf210ef909f605bbf&amp;keyno=0&amp;l10n=ru" TargetMode="External"/><Relationship Id="rId12" Type="http://schemas.openxmlformats.org/officeDocument/2006/relationships/hyperlink" Target="http://yandex.ru/clck/jsredir?from=yandex.ru;images/search;images;;&amp;text=&amp;etext=1193.svQfas2_XuqaJqVFBDA-m3zMIzx2VsJm-BthsCN0rXQxvGniCds_DBLXWToWPaYQx78PgaSOX58_2KknVpQrnKC_zBjl9PUTIwh1QvOa1omU7s7T_wID3kS0HXcenh6Q.d15ffdceab32c563e1f728d704323425d154b780&amp;uuid=&amp;state=tid_Wvm4RM28ca_MiO4Ne9osTPtpHS9wicjEF5X7fRziVPIHCd9FyQ&amp;data=UlNrNmk5WktYejR0eWJFYk1LdmtxZ2pNc0JHbWdZamFYVkJWcHpWWnVsN3Z0NHEtM0I2UDNYQllNZEZQMjRWWlJMdWhzdUllc3hSUUdHRFFxTkRHRVVNem5TSnFxYlJwVkJrQmZoVTRNN1ZNYkhHNjhDYmxwMFBNZzBqWFpmb042VjRKU1M3VWZsZEdQNjlNZzhhRWY2RG9lYW5ka3dYaEdXbktXdWFQYjZVQVEzQ00tXy01NllRM3FvTTBCNEZNZ0F5cVl0dHgzWlpQOEhCVVhNVEVBN3NjQ1MtY3ZfbU5JNTJEYXU4cW5XRWVSX3FSRTEtRmxySm9nOW1rR3RqZU56MXpoRGxNMnNzNC1UcXRBcGxRVnFrdXVEZ2NaNVd2czZhV0JYUWt4Y3ZJajhSLUpGdW1BNlJOQ3dLR3VzNzNFb0t0RTg2aE1lcGpjc0JnUlJZajlnb1FIZ2hVRnFxelR5aFFZVkEtd19hRFZYb0R0V2xTS3ViZVV5UXpsUHpBRnBTaWMwbWlYTWQ0c294OV9oU253eGtSZGs0eFkxc3M0cng5UjRDNDVWX2tMOTJGdzdHdF9R&amp;b64e=2&amp;sign=a20859517df21f9fd0824ed4045fa8d1&amp;keyno=0&amp;l10n=ru" TargetMode="External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clck/jsredir?from=yandex.ru;images/search;images;;&amp;text=&amp;etext=1190.J8-d3dP05KP_k4gUtX1_2MYC68HphKAg3sbzYNMrI2Z0gThJL7Dto6ww4Tp5S1MKciHsGwYNVrSRX4kZqBqkLVQRp8_cmaHBHo5lHb0zFqg.62273f86d21b6ab396d359a784c91ba9b15675c4&amp;uuid=&amp;state=tid_Wvm4RM28ca_MiO4Ne9osTPtpHS9wicjEF5X7fRziVPIHCd9FyQ&amp;data=UlNrNmk5WktYejR0eWJFYk1LdmtxaEJNZlp3Q1BHRlBlNnU5VnlLbktELVQ3cU9pV2ZvY2VXeUFLaFVfc3MzMFlCYWpjWTRoX1F5N1ZBcFV2NVVuVTkwNk11eUpwNUdpeS1sQjk1TlZ3QWczd0ZWczdDRExwdw&amp;b64e=2&amp;sign=14d1b75bf1c4c82f3d2db8bd0a072316&amp;keyno=0&amp;l10n=ru" TargetMode="External"/><Relationship Id="rId11" Type="http://schemas.openxmlformats.org/officeDocument/2006/relationships/hyperlink" Target="http://yandex.ru/clck/jsredir?from=yandex.ru;images/search;images;;&amp;text=&amp;etext=1188.D-WlWUguiVOpMtwfthfWVAnvuvZMOnlNWbvDnJSNM4v8nWxVXWLfES79H6EeR21j2JrecQT87fJ50q1zYmAasQ.d0d8a80f66290647bf0173278fe9ea09037a65bc&amp;uuid=&amp;state=tid_Wvm4RM28ca_MiO4Ne9osTPtpHS9wicjEF5X7fRziVPIHCd9FyQ&amp;data=UlNrNmk5WktYejR0eWJFYk1Ldmtxa3VlcjJENC1seVFUb1FKOElsTmxiZ0ExUEtNMUtyeHRKVzBna3NvZjhpcDhORVluYndfWXhuZXNXTDQ3Wkd1YW05ZGpWQXM2aHlrVjRjS2t0VjFVN0kySEJXSnZaLTZKVzRURG8zd2ZVRGhhNjlmOEFiMDhacXpua2hBaU1MQ29n&amp;b64e=2&amp;sign=bc8077a6fddd365f957ac2feb65bb79d&amp;keyno=0&amp;l10n=ru" TargetMode="External"/><Relationship Id="rId5" Type="http://schemas.openxmlformats.org/officeDocument/2006/relationships/hyperlink" Target="http://yandex.ru/clck/jsredir?from=yandex.ru;images/search;images;;&amp;text=&amp;etext=1189.eHjuwyRefsNv9MnsMfWQMGTrmf8k2xlMZdio_udP3EUUHZOynSTQsjC8Ia32TWt_8Iim7EYJygeT-6FEpf8G5-W7Acg_uQzXjF7WmyrQE7DAyCmQ8XV0T3hrbvY0J-i2.4131a796661317878ab7a677156d822db6068a3e&amp;uuid=&amp;state=tid_Wvm4RM28ca_MiO4Ne9osTPtpHS9wicjEF5X7fRziVPIHCd9FyQ&amp;data=UlNrNmk5WktYejR0eWJFYk1LdmtxZ0dTQTBoOXpWekZXRzRKQUl3RlcxXzNYUy1QN2tzSi1USDBqdWk5blk2NWNPMVljVHllS3gwcFFxNDg3WXdobk1vTVJpaTVlZndCYXA3b2hKQ3NDYlBPaUZDR3h4NEx1Zw&amp;b64e=2&amp;sign=47dd95a0133ceb09ae8a50be132d79ba&amp;keyno=0&amp;l10n=ru" TargetMode="External"/><Relationship Id="rId10" Type="http://schemas.openxmlformats.org/officeDocument/2006/relationships/hyperlink" Target="http://yandex.ru/clck/jsredir?from=yandex.ru;images/search;images;;&amp;text=&amp;etext=1190.HrVZzN73b4MD53U-JSDXz-o2d9t1cAgjdBRVmdC-e2mh3TYnpcqPn-OQOM1jf4pKSKhzoXvD3Bbe6tgyQPCGnR1qelvCC3VIc00G3AHK15AGXLjUpv_pODHVy2xCfc0o5r496BBAytYDkpK7E5SSFA.e6cfe06c57b6f7c39f104d31d9902e316b6aeb6c&amp;uuid=&amp;state=tid_Wvm4RM28ca_MiO4Ne9osTPtpHS9wicjEF5X7fRziVPIHCd9FyQ&amp;data=UlNrNmk5WktYejR0eWJFYk1LdmtxdDRpWmNyVmZxSGp3eWFDXzNEZEFTNEpBMHhNMllMUVNBNXNDUDBNeTRjV0htUE8wS29RUkIzOFBRWVN3QV9RMXVKZ1dRRlhtQVEwdDJtd2h3cTVTenVUTE1aWE5uTWQ0WkR4Y1hta1A5ZTVuMXVWUEFBX3plOVlDTFpzdmZzUlBn&amp;b64e=2&amp;sign=7e7278360a32d82eab7117a12b79a7fe&amp;keyno=0&amp;l10n=ru" TargetMode="External"/><Relationship Id="rId4" Type="http://schemas.openxmlformats.org/officeDocument/2006/relationships/hyperlink" Target="http://yandex.ru/clck/jsredir?from=yandex.ru;images/search;images;;&amp;text=&amp;etext=1189.ehiB1Kf083tjSw0TyGbPO9k96sXhP0gmNYLCe8CvEAsMzuwf7TSHEi7OzQke_dOpKZjM_3nDAqceKPBXZzLWABk26dGXWBYOOVImmyCSUGp4BWQsKBEX3wPexjiQpWCb.8665a9949e06638422972ca0fbc1dd7c3e194a24&amp;uuid=&amp;state=tid_Wvm4RM28ca_MiO4Ne9osTPtpHS9wicjEF5X7fRziVPIHCd9FyQ&amp;data=UlNrNmk5WktYejR0eWJFYk1LdmtxaW1EbElhalctdWFCRXdKeGZEUnhqWkNHWnprT196Nk5IcGxPS1I5SHdDVGFtYkxRbi1qMkpjYW5PcENtNkNzRHJLYlZDanR3a00zY0JSZU5LWWlLdlRXLTVxdG5hejcyWVdvVXQzb1hHUlFlMlNuOFk4U0pJOA&amp;b64e=2&amp;sign=c17149736629d7cb337c97ad47e90290&amp;keyno=0&amp;l10n=ru" TargetMode="External"/><Relationship Id="rId9" Type="http://schemas.openxmlformats.org/officeDocument/2006/relationships/hyperlink" Target="http://yandex.ru/clck/jsredir?from=yandex.ru;images/search;images;;&amp;text=&amp;etext=1190.C_bQRk7XaE8KqDEELiOgpqZuh9LY-VldmnYgv2P_B6vJRvjCulwLYQ768wBz0MjDxNZvmIpdckKh9BzySqNR8isjeLAQvaNXB3ygksN8JwHrb-gU8pImivzM6ycBjLELwFFHw6sNfdFBZYgTeemGfDkABMmhaFYlzpX9ZcoFqXKQfWQ-zAGRAyf6sFz_xFtj.22d7e4127d0197e0c302531d2840410939926c2e&amp;uuid=&amp;state=tid_Wvm4RM28ca_MiO4Ne9osTPtpHS9wicjEF5X7fRziVPIHCd9FyQ&amp;data=UlNrNmk5WktYejR0eWJFYk1LdmtxcktrMVJBZS1USHZZVlNlaDFGSHBMTlVpR0RKYTlQWWN2U0RTVDY1MGlOODl1Q0ZGWHlvZEZRQllRVGtOMDUzRTJuVXl6dWQ1dGE1ZWxUeGxnNTJ2Ml9TUjI3LWhWTTFwbkptTEtVQmpCOFQ&amp;b64e=2&amp;sign=f43a2ecd1402032d802dd90507a7b021&amp;keyno=0&amp;l10n=ru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7993" y="4293096"/>
            <a:ext cx="5799137" cy="136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Кошлань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В.В.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,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учитель  начальных  классов</a:t>
            </a:r>
          </a:p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МОУ «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Школа – гимназия №6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Джанкоя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08795"/>
            <a:ext cx="78488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Тестовая работа 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по сказке  П. П. Ершова  «Конёк  -  горбунок»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Литературное  чтение 4  класс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УМК  «Школа России»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59632" y="1916832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СТРЕЛКОМ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9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Определите, на  какую  должность  взял  царь  Ивана  служить  во  дворце?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9632" y="3284984"/>
            <a:ext cx="403244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ГОРОДНИЧИМ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4581128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КОНЮХОМ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https://veles.bz/files/prev_img_post/73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74032"/>
            <a:ext cx="3276599" cy="23241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402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59632" y="1916832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2  ВЕРШКА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10. Определите,   какого  роста был  конёк  -  горбунок?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9632" y="3212976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3  ВЕРШКА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67644" y="4653136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4  ВЕРШКА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http://www.donial.ru/mery/versh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4053" y="2409465"/>
            <a:ext cx="2687152" cy="268715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545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772816"/>
            <a:ext cx="482453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Русская  народная  сказка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11. Определите  жанр сказки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П. П. Ершова «Конёк -  горбунок»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3276" y="2985418"/>
            <a:ext cx="48147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Б.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Авторская сказка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312" y="4365104"/>
            <a:ext cx="4790752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Сказка -  повесть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2" descr="http://www.ukazka.ru/img/b/uk3655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5189" y="1916832"/>
            <a:ext cx="2963822" cy="391224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55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8411" y="1700808"/>
            <a:ext cx="547260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действительно  дурак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12. Определите,   Иван в  сказке    П.П. Ершова  …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8411" y="2852936"/>
            <a:ext cx="61926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простодушный и честный человек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8411" y="4005064"/>
            <a:ext cx="589664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прикидывается дураком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http://gorod-plus.tv/uploads/ivan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62264"/>
            <a:ext cx="2134983" cy="161817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05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Проверяем  работу!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8917" y="1700808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Helvetica Neue"/>
              </a:rPr>
            </a:b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endParaRPr lang="ru-RU" sz="2000" dirty="0" smtClean="0">
              <a:latin typeface="Arial Black" panose="020B0A04020102020204" pitchFamily="34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3600400" cy="474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22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2708920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 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Данило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Определите,  как зовут брата:</a:t>
            </a:r>
          </a:p>
          <a:p>
            <a:endParaRPr lang="ru-RU" sz="28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«Под дождём я  весь промок</a:t>
            </a: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С головы  до  самых  ног».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3933056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Гаврило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34592" y="5157192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Иван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 descr="http://ljplus.ru/img4/r/o/rognev/_____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07141"/>
            <a:ext cx="2697981" cy="356623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2621" y="2804314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531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3284984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 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Данило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2. Определите,  как зовут брата:</a:t>
            </a:r>
          </a:p>
          <a:p>
            <a:endParaRPr lang="ru-RU" sz="28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«Взял  он вилы и топор</a:t>
            </a: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И отправился в  дозор.</a:t>
            </a: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И всю ночь  ходил дозором</a:t>
            </a: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У соседки под  забором».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34592" y="4345044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Гаврило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34592" y="5533776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Иван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 descr="http://ljplus.ru/img4/r/o/rognev/_____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84984"/>
            <a:ext cx="2295724" cy="303452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622" y="4440438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120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47664" y="1988840"/>
            <a:ext cx="43924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КРАЮШКУ ХЛЕБА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3</a:t>
            </a:r>
            <a:r>
              <a:rPr lang="ru-RU" sz="32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. Что  взял  с собой  в караул  Иван?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3430644"/>
            <a:ext cx="43924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ВИЛЫ И ТОПОР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4869160"/>
            <a:ext cx="230425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ВОДУ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http://img-fotki.yandex.ru/get/6417/157060903.e6/0_ad0e8_fd848480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81128"/>
            <a:ext cx="2795476" cy="182637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47633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841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47664" y="2132856"/>
            <a:ext cx="324036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САРАНЧА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4. Определите,  кто  это: </a:t>
            </a:r>
          </a:p>
          <a:p>
            <a:pPr lvl="0"/>
            <a:r>
              <a:rPr lang="ru-RU" sz="32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«</a:t>
            </a:r>
            <a:r>
              <a:rPr lang="ru-RU" sz="32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Кто  -  то  в  поле  стал  ходить</a:t>
            </a:r>
          </a:p>
          <a:p>
            <a:pPr lvl="0"/>
            <a:r>
              <a:rPr lang="ru-RU" sz="32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И  пшеницу  </a:t>
            </a:r>
            <a:r>
              <a:rPr lang="ru-RU" sz="32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шевелить».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3430644"/>
            <a:ext cx="528617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КОНЁК  -  ГОРБУНОК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4869160"/>
            <a:ext cx="576064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КОБЫЛИЦА  МОЛОДАЯ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977101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g-fotki.yandex.ru/get/6610/157060903.94/0_a42ad_ea1df077_X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6179" y="1597964"/>
            <a:ext cx="2336297" cy="169615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917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19672" y="3151832"/>
            <a:ext cx="1368152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2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5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. Определите,  сколько  коней  братья  украли  у  Ивана?</a:t>
            </a:r>
          </a:p>
          <a:p>
            <a:endParaRPr lang="ru-RU" sz="28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«Хоть Ивана вы  умнее, </a:t>
            </a: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Да Иван  -  то  вас честнее:</a:t>
            </a: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Он у вас коней  не  крал».</a:t>
            </a:r>
          </a:p>
          <a:p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4232498"/>
            <a:ext cx="144016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3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5353718"/>
            <a:ext cx="142984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5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013" y="3151832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fotohomka.ru/images/Jan/11/f30d0a6111df7f645482c51da60e0578/mini_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817" b="8936"/>
          <a:stretch/>
        </p:blipFill>
        <p:spPr bwMode="auto">
          <a:xfrm>
            <a:off x="4067944" y="3437047"/>
            <a:ext cx="4219799" cy="258597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8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2708920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Данило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Определите,  как зовут брата: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«Под  дождём  я  весь промок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  головы  до  самых  ног».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3933056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Гаврило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34592" y="5157192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Иван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 descr="http://ljplus.ru/img4/r/o/rognev/_____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07141"/>
            <a:ext cx="2697981" cy="356623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91680" y="3429000"/>
            <a:ext cx="51125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КОНЁК  -  ГОРБУНОК  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6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. Определите,  кто это?</a:t>
            </a:r>
          </a:p>
          <a:p>
            <a:endParaRPr lang="ru-RU" sz="28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«</a:t>
            </a: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Ну,  да что  болтать  пустое,</a:t>
            </a:r>
            <a:b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Будь,  Иванушка, в  покое.</a:t>
            </a:r>
            <a:b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На  меня  скорей  садись,</a:t>
            </a:r>
            <a:b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Только знай  себе  держись</a:t>
            </a:r>
            <a:r>
              <a:rPr lang="ru-RU" altLang="ru-RU" sz="3200" b="1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;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».</a:t>
            </a:r>
          </a:p>
          <a:p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6832" y="4473674"/>
            <a:ext cx="587950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КОБЫЛИЦА   МОЛОДАЯ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5696" y="5548064"/>
            <a:ext cx="33123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ЧЕРТЁНОК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013" y="3441111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650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91680" y="3429000"/>
            <a:ext cx="396044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ГОРОДНИЧИЙ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7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. Определите,  кто это?</a:t>
            </a:r>
          </a:p>
          <a:p>
            <a:pPr algn="ctr"/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«</a:t>
            </a: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Он в злату  трубу  трубит,</a:t>
            </a:r>
            <a:b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Громким  голосом кричит:</a:t>
            </a:r>
            <a:b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Гости!  Лавки  отпирайте,</a:t>
            </a:r>
            <a:b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altLang="ru-RU" sz="3200" b="1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Покупайте, </a:t>
            </a:r>
            <a:r>
              <a:rPr lang="ru-RU" altLang="ru-RU" sz="3200" b="1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продавайте;»</a:t>
            </a:r>
            <a:endParaRPr lang="ru-RU" sz="28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6832" y="4473674"/>
            <a:ext cx="422332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НАДСМОТРЩИК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38015" y="5548064"/>
            <a:ext cx="33123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ГЛАШАТАЙ 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4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54622"/>
            <a:ext cx="2617260" cy="1893442"/>
          </a:xfrm>
          <a:prstGeom prst="round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0314" y="5643458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404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3867" y="1772816"/>
            <a:ext cx="51125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7 ШАПОК  СЕРЕБРА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8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. Определите,  сколько   это    «два  -  пять  шапок  серебра»?</a:t>
            </a:r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5294" y="3089523"/>
            <a:ext cx="561662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10  ШАПОК  СЕРЕБРА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4283670"/>
            <a:ext cx="561662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 25 ШАПОК  СЕРЕБРА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5122" name="Picture 2" descr="http://domik3.ru/wp-content/uploads/2015/05/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890"/>
          <a:stretch/>
        </p:blipFill>
        <p:spPr bwMode="auto">
          <a:xfrm>
            <a:off x="6012160" y="1071042"/>
            <a:ext cx="2670877" cy="185824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5792" y="3280312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752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59632" y="1916832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СТРЕЛКОМ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9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. Определите, на  какую  должность  взял  царь  Ивана  служить  во  дворце? </a:t>
            </a:r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9632" y="3284984"/>
            <a:ext cx="403244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ГОРОДНИЧИМ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4581128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КОНЮХОМ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https://veles.bz/files/prev_img_post/73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74032"/>
            <a:ext cx="3276599" cy="23241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7300" y="4699338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645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59632" y="1916832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2  ВЕРШКА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10. Определите,   какого  роста был  конёк  -  горбунок?</a:t>
            </a:r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9632" y="3212976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3  ВЕРШКА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67644" y="4653136"/>
            <a:ext cx="327636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4  ВЕРШКА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http://www.donial.ru/mery/versh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4053" y="2409465"/>
            <a:ext cx="2687152" cy="268715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08370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173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772816"/>
            <a:ext cx="482453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Русская  народная  сказка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11. Определите  жанр сказки </a:t>
            </a:r>
          </a:p>
          <a:p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П. П. Ершова «Конёк -  горбунок»</a:t>
            </a:r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3276" y="2985418"/>
            <a:ext cx="48147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Б.</a:t>
            </a:r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Авторская сказка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312" y="4365104"/>
            <a:ext cx="4790752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</a:t>
            </a:r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Сказка -  повесть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2" descr="http://www.ukazka.ru/img/b/uk3655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5189" y="1916832"/>
            <a:ext cx="2963822" cy="391224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80812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825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8411" y="1700808"/>
            <a:ext cx="547260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действительно  дурак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12. Определите,   Иван в  сказке    П.П. Ершова  …</a:t>
            </a:r>
            <a:endParaRPr lang="ru-RU" sz="2400" dirty="0" smtClean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8411" y="2852936"/>
            <a:ext cx="61926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простодушный и честный человек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8411" y="4005064"/>
            <a:ext cx="589664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rgbClr val="F79646">
                    <a:lumMod val="50000"/>
                  </a:srgbClr>
                </a:solidFill>
                <a:latin typeface="Arial Black" panose="020B0A04020102020204" pitchFamily="34" charset="0"/>
              </a:rPr>
              <a:t> прикидывается  дураком</a:t>
            </a:r>
            <a:endParaRPr lang="ru-RU" sz="2800" dirty="0">
              <a:solidFill>
                <a:srgbClr val="F79646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http://gorod-plus.tv/uploads/ivan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62264"/>
            <a:ext cx="2134983" cy="161817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chakras1.dowlatow.ru/wp-content/uploads/2014/04/%D0%B3%D0%B0%D0%BB%D0%BE%D1%87%D0%BA%D0%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3909" y="2948330"/>
            <a:ext cx="723611" cy="723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447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3717" y="620688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ОЦЕНИВАЕМ   РАБОТУ!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8917" y="1144503"/>
            <a:ext cx="7848872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</a:pPr>
            <a:r>
              <a:rPr lang="ru-RU" altLang="ru-RU" sz="3900" b="1" dirty="0">
                <a:solidFill>
                  <a:srgbClr val="FF0000"/>
                </a:solidFill>
                <a:latin typeface="Arial Black" panose="020B0A04020102020204" pitchFamily="34" charset="0"/>
              </a:rPr>
              <a:t>«5»  </a:t>
            </a:r>
            <a:r>
              <a:rPr lang="ru-RU" altLang="ru-RU" sz="39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- нет  ошибок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</a:pPr>
            <a:r>
              <a:rPr lang="ru-RU" altLang="ru-RU" sz="3900" b="1" dirty="0">
                <a:solidFill>
                  <a:srgbClr val="FF0000"/>
                </a:solidFill>
                <a:latin typeface="Arial Black" panose="020B0A04020102020204" pitchFamily="34" charset="0"/>
              </a:rPr>
              <a:t>«4» </a:t>
            </a:r>
            <a:r>
              <a:rPr lang="ru-RU" altLang="ru-RU" sz="39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- 1- 2  ошибки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</a:pPr>
            <a:r>
              <a:rPr lang="ru-RU" altLang="ru-RU" sz="3900" b="1" dirty="0">
                <a:solidFill>
                  <a:srgbClr val="FF0000"/>
                </a:solidFill>
                <a:latin typeface="Arial Black" panose="020B0A04020102020204" pitchFamily="34" charset="0"/>
              </a:rPr>
              <a:t>«3»  </a:t>
            </a:r>
            <a:r>
              <a:rPr lang="ru-RU" altLang="ru-RU" sz="39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-   3  ошибки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</a:pPr>
            <a:r>
              <a:rPr lang="ru-RU" altLang="ru-RU" sz="3900" b="1" dirty="0">
                <a:solidFill>
                  <a:srgbClr val="FF0000"/>
                </a:solidFill>
                <a:latin typeface="Arial Black" panose="020B0A04020102020204" pitchFamily="34" charset="0"/>
              </a:rPr>
              <a:t>«2» </a:t>
            </a:r>
            <a:r>
              <a:rPr lang="ru-RU" altLang="ru-RU" sz="39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- более  3 ошибок</a:t>
            </a:r>
            <a:endParaRPr lang="ru-RU" altLang="ru-RU" sz="30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</a:pPr>
            <a:endParaRPr lang="ru-RU" altLang="ru-RU" sz="3000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273050" lvl="0" indent="-273050" algn="r" fontAlgn="base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5000"/>
            </a:pPr>
            <a:r>
              <a:rPr lang="ru-RU" altLang="ru-RU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за работу!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Helvetica Neue"/>
              </a:rPr>
            </a:b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endParaRPr lang="ru-RU" sz="2000" dirty="0" smtClean="0">
              <a:latin typeface="Arial Black" panose="020B0A04020102020204" pitchFamily="34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03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Интернет  источники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8917" y="1700808"/>
            <a:ext cx="784887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latin typeface="Arial Black" panose="020B0A04020102020204" pitchFamily="34" charset="0"/>
                <a:hlinkClick r:id="rId2"/>
              </a:rPr>
              <a:t>http://</a:t>
            </a:r>
            <a:r>
              <a:rPr lang="ru-RU" sz="2000" b="1" dirty="0" smtClean="0">
                <a:solidFill>
                  <a:prstClr val="black"/>
                </a:solidFill>
                <a:latin typeface="Arial Black" panose="020B0A04020102020204" pitchFamily="34" charset="0"/>
                <a:hlinkClick r:id="rId2"/>
              </a:rPr>
              <a:t>pedsovet.su</a:t>
            </a:r>
            <a:r>
              <a:rPr lang="ru-RU" sz="2000" b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ru-RU" sz="2000" b="1" dirty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   (источник шаблона  Фокина  Л.П.)</a:t>
            </a:r>
            <a:endParaRPr lang="ru-RU" sz="2000" dirty="0" smtClean="0">
              <a:latin typeface="Arial Black" panose="020B0A04020102020204" pitchFamily="34" charset="0"/>
              <a:hlinkClick r:id="rId3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CC0000"/>
                </a:solidFill>
                <a:latin typeface="Arial Black" panose="020B0A04020102020204" pitchFamily="34" charset="0"/>
                <a:hlinkClick r:id="rId4"/>
              </a:rPr>
              <a:t>shaltay0boltay.livejour</a:t>
            </a:r>
            <a:endParaRPr lang="ru-RU" sz="2000" b="1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C0000"/>
                </a:solidFill>
                <a:latin typeface="Arial Black" panose="020B0A04020102020204" pitchFamily="34" charset="0"/>
                <a:hlinkClick r:id="rId5"/>
              </a:rPr>
              <a:t>fairyroom.ru</a:t>
            </a: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C0000"/>
                </a:solidFill>
                <a:latin typeface="Arial Black" panose="020B0A04020102020204" pitchFamily="34" charset="0"/>
                <a:hlinkClick r:id="rId6"/>
              </a:rPr>
              <a:t>donial.ru</a:t>
            </a: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C0000"/>
                </a:solidFill>
                <a:latin typeface="Arial Black" panose="020B0A04020102020204" pitchFamily="34" charset="0"/>
                <a:hlinkClick r:id="rId7"/>
              </a:rPr>
              <a:t>gorod-plus.tv</a:t>
            </a: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C0000"/>
                </a:solidFill>
                <a:latin typeface="Arial Black" panose="020B0A04020102020204" pitchFamily="34" charset="0"/>
                <a:hlinkClick r:id="rId8"/>
              </a:rPr>
              <a:t>veles.bz</a:t>
            </a: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C0000"/>
                </a:solidFill>
                <a:latin typeface="Arial Black" panose="020B0A04020102020204" pitchFamily="34" charset="0"/>
                <a:hlinkClick r:id="rId9"/>
              </a:rPr>
              <a:t>domik3.ru</a:t>
            </a: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C0000"/>
                </a:solidFill>
                <a:latin typeface="Arial Black" panose="020B0A04020102020204" pitchFamily="34" charset="0"/>
                <a:hlinkClick r:id="rId10"/>
              </a:rPr>
              <a:t>fotohomka.ru</a:t>
            </a: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rial Black" panose="020B0A04020102020204" pitchFamily="34" charset="0"/>
                <a:hlinkClick r:id="rId3"/>
              </a:rPr>
              <a:t>vsluh.ru</a:t>
            </a:r>
            <a:endParaRPr lang="ru-RU" sz="2000" dirty="0">
              <a:solidFill>
                <a:prstClr val="black"/>
              </a:solidFill>
              <a:latin typeface="Arial Black" panose="020B0A040201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CC0000"/>
                </a:solidFill>
                <a:latin typeface="Arial Black" panose="020B0A04020102020204" pitchFamily="34" charset="0"/>
                <a:hlinkClick r:id="rId11"/>
              </a:rPr>
              <a:t>ukazka.ru</a:t>
            </a: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C0000"/>
                </a:solidFill>
                <a:latin typeface="Arial Black" panose="020B0A04020102020204" pitchFamily="34" charset="0"/>
                <a:hlinkClick r:id="rId12"/>
              </a:rPr>
              <a:t>playing-field.ru</a:t>
            </a:r>
            <a:endParaRPr lang="ru-RU" sz="2000" dirty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rgbClr val="CC0000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Helvetica Neue"/>
              </a:rPr>
            </a:b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endParaRPr lang="ru-RU" sz="2000" dirty="0" smtClean="0">
              <a:latin typeface="Arial Black" panose="020B0A04020102020204" pitchFamily="34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3717" y="620688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Использованная   литература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8917" y="1268760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b="1" kern="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Кутявина</a:t>
            </a:r>
            <a:r>
              <a:rPr lang="ru-RU" altLang="ru-RU" sz="2000" b="1" kern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 С.В. </a:t>
            </a:r>
            <a:r>
              <a:rPr lang="ru-RU" altLang="ru-RU" sz="2000" b="1" kern="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Контрольно</a:t>
            </a:r>
            <a:r>
              <a:rPr lang="ru-RU" altLang="ru-RU" sz="2000" b="1" kern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 -  измерительные  материалы.  Литературное чтение. 4 класс – М.: ВАКО, 2012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kern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Литературное  чтение. 4  класс. Учеб. для  </a:t>
            </a:r>
            <a:r>
              <a:rPr lang="ru-RU" altLang="ru-RU" sz="2000" kern="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общеобразоват</a:t>
            </a:r>
            <a:r>
              <a:rPr lang="ru-RU" altLang="ru-RU" sz="2000" kern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. учреждений.  В  2 ч.    Ч. 1 Л.Ф. Климанова – М.: Просвещение, 2013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000" b="1" kern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Шубина  Г.В. Литературное  чтение. 4  класс: </a:t>
            </a:r>
            <a:r>
              <a:rPr lang="ru-RU" altLang="ru-RU" sz="2000" b="1" kern="0" dirty="0" err="1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контрольно</a:t>
            </a:r>
            <a:r>
              <a:rPr lang="ru-RU" altLang="ru-RU" sz="2000" b="1" kern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/>
              </a:rPr>
              <a:t> -  измерительные  материалы. – М.: Экзамен, 2014</a:t>
            </a:r>
          </a:p>
          <a:p>
            <a:r>
              <a:rPr lang="ru-RU" sz="2000" dirty="0">
                <a:solidFill>
                  <a:srgbClr val="000000"/>
                </a:solidFill>
                <a:latin typeface="Helvetica Neue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Helvetica Neue"/>
              </a:rPr>
            </a:b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endParaRPr lang="ru-RU" sz="2000" dirty="0" smtClean="0">
              <a:latin typeface="Arial Black" panose="020B0A04020102020204" pitchFamily="34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74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3284984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Данило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2. Определите,  как зовут брата: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«Взял  он  вилы и  топор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  отправился  в  дозор.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  всю ночь  ходил  дозором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У  соседки  под  забором».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34592" y="4345044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Гаврило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34592" y="5533776"/>
            <a:ext cx="266429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Иван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 descr="http://ljplus.ru/img4/r/o/rognev/_____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84984"/>
            <a:ext cx="2295724" cy="303452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615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47664" y="1988840"/>
            <a:ext cx="43924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КРАЮШКУ ХЛЕБА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3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Что  взял  с собой  в караул  Иван?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3430644"/>
            <a:ext cx="43924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ВИЛЫ И ТОПОР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4869160"/>
            <a:ext cx="2304256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ВОДУ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http://img-fotki.yandex.ru/get/6417/157060903.e6/0_ad0e8_fd848480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81128"/>
            <a:ext cx="2795476" cy="182637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378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93673" y="2231354"/>
            <a:ext cx="324036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САРАНЧА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4. Определите,  кто  это: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«Кто  -  то  в  поле  стал  ходить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И  пшеницу  шевелить».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70768" y="3645024"/>
            <a:ext cx="528617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КОНЁК  -  ГОРБУНОК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4858270"/>
            <a:ext cx="576064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КОБЫЛИЦА  МОЛОДАЯ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http://www.playing-field.ru/img/2015/052113/33244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6435" y="2060848"/>
            <a:ext cx="2309407" cy="17252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960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707904" y="3151832"/>
            <a:ext cx="1368152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2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5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Определите,  сколько  коней  братья  украли  у  Ивана?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«Хоть Ивана вы  умнее, 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Да Иван  -  то  вас честнее: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Он у вас коней  не  крал».</a:t>
            </a: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07904" y="4232498"/>
            <a:ext cx="144016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3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18222" y="5309195"/>
            <a:ext cx="142984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5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32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91680" y="3429000"/>
            <a:ext cx="51125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КОНЁК  -  ГОРБУНОК  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6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Определите,  кто это?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Ну,  да что  болтать  пустое,</a:t>
            </a:r>
            <a:b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Будь,  Иванушка, в  покое.</a:t>
            </a:r>
            <a:b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На  меня  скорей  садись,</a:t>
            </a:r>
            <a:b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Только знай  себе  держись</a:t>
            </a:r>
            <a:r>
              <a:rPr lang="ru-RU" alt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;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».</a:t>
            </a: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6832" y="4473674"/>
            <a:ext cx="587950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КОБЫЛИЦА   МОЛОДАЯ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44266" y="5548064"/>
            <a:ext cx="33123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ЧЕРТЁНОК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272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91680" y="3429000"/>
            <a:ext cx="396044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ГОРОДНИЧИЙ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7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Определите,  кто это?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Он в злату  трубу  трубит,</a:t>
            </a:r>
            <a:b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Громким  голосом кричит:</a:t>
            </a:r>
            <a:b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Гости!  Лавки  отпирайте,</a:t>
            </a:r>
            <a:b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ru-RU" altLang="ru-RU" sz="3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Покупайте, </a:t>
            </a:r>
            <a:r>
              <a:rPr lang="ru-RU" altLang="ru-RU" sz="3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продавайте;»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6832" y="4473674"/>
            <a:ext cx="422332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НАДСМОТРЩИК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38015" y="5548064"/>
            <a:ext cx="33123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В.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ГЛАШАТАЙ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4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54622"/>
            <a:ext cx="2617260" cy="1893442"/>
          </a:xfrm>
          <a:prstGeom prst="round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935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3867" y="1772816"/>
            <a:ext cx="511256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7 ШАПОК  СЕРЕБРА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820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8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Определите,  сколько   это    «два  -  пять  шапок  серебра»?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5294" y="3089523"/>
            <a:ext cx="561662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10  ШАПОК  СЕРЕБРА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4283670"/>
            <a:ext cx="5616624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25 ШАПОК  СЕРЕБРА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122" name="Picture 2" descr="http://domik3.ru/wp-content/uploads/2015/05/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890"/>
          <a:stretch/>
        </p:blipFill>
        <p:spPr bwMode="auto">
          <a:xfrm>
            <a:off x="6012160" y="1071042"/>
            <a:ext cx="2670877" cy="185824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986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(фон) презентации П. П. Ершов КОНЁК-ГОРБУН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 П. П. Ершов КОНЁК-ГОРБУНОК</Template>
  <TotalTime>314</TotalTime>
  <Words>842</Words>
  <Application>Microsoft Office PowerPoint</Application>
  <PresentationFormat>Экран (4:3)</PresentationFormat>
  <Paragraphs>181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Фокина Л. П. Шаблон (фон) презентации П. П. Ершов КОНЁК-ГОРБУНОК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Игорь</cp:lastModifiedBy>
  <cp:revision>60</cp:revision>
  <dcterms:created xsi:type="dcterms:W3CDTF">2016-09-24T11:32:13Z</dcterms:created>
  <dcterms:modified xsi:type="dcterms:W3CDTF">2017-09-29T09:26:06Z</dcterms:modified>
</cp:coreProperties>
</file>