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72" r:id="rId3"/>
    <p:sldId id="261" r:id="rId4"/>
    <p:sldId id="262" r:id="rId5"/>
    <p:sldId id="287" r:id="rId6"/>
    <p:sldId id="288" r:id="rId7"/>
    <p:sldId id="273" r:id="rId8"/>
    <p:sldId id="269" r:id="rId9"/>
    <p:sldId id="277" r:id="rId10"/>
    <p:sldId id="270" r:id="rId11"/>
    <p:sldId id="296" r:id="rId12"/>
    <p:sldId id="293" r:id="rId13"/>
    <p:sldId id="294" r:id="rId14"/>
    <p:sldId id="295" r:id="rId15"/>
    <p:sldId id="284" r:id="rId16"/>
    <p:sldId id="278" r:id="rId17"/>
    <p:sldId id="279" r:id="rId18"/>
    <p:sldId id="280" r:id="rId19"/>
    <p:sldId id="281" r:id="rId20"/>
    <p:sldId id="282" r:id="rId21"/>
    <p:sldId id="260" r:id="rId22"/>
    <p:sldId id="257" r:id="rId23"/>
    <p:sldId id="256" r:id="rId24"/>
    <p:sldId id="283" r:id="rId25"/>
    <p:sldId id="274" r:id="rId26"/>
    <p:sldId id="275" r:id="rId27"/>
    <p:sldId id="276" r:id="rId28"/>
    <p:sldId id="286" r:id="rId29"/>
    <p:sldId id="292" r:id="rId3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3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6а</c:v>
                </c:pt>
                <c:pt idx="1">
                  <c:v>6б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0.32000000000000089</c:v>
                </c:pt>
                <c:pt idx="1">
                  <c:v>0.28000000000000008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обученность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6а</c:v>
                </c:pt>
                <c:pt idx="1">
                  <c:v>6б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0.88000000000000178</c:v>
                </c:pt>
                <c:pt idx="1">
                  <c:v>0.63000000000000178</c:v>
                </c:pt>
              </c:numCache>
            </c:numRef>
          </c:val>
        </c:ser>
        <c:shape val="cylinder"/>
        <c:axId val="175152128"/>
        <c:axId val="134218496"/>
        <c:axId val="0"/>
      </c:bar3DChart>
      <c:catAx>
        <c:axId val="175152128"/>
        <c:scaling>
          <c:orientation val="minMax"/>
        </c:scaling>
        <c:axPos val="b"/>
        <c:numFmt formatCode="General" sourceLinked="1"/>
        <c:tickLblPos val="nextTo"/>
        <c:crossAx val="134218496"/>
        <c:crosses val="autoZero"/>
        <c:auto val="1"/>
        <c:lblAlgn val="ctr"/>
        <c:lblOffset val="100"/>
      </c:catAx>
      <c:valAx>
        <c:axId val="134218496"/>
        <c:scaling>
          <c:orientation val="minMax"/>
        </c:scaling>
        <c:axPos val="l"/>
        <c:majorGridlines/>
        <c:numFmt formatCode="0%" sourceLinked="1"/>
        <c:tickLblPos val="nextTo"/>
        <c:crossAx val="175152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20442370085193"/>
          <c:y val="0.35701029495403902"/>
          <c:w val="0.36045680098766086"/>
          <c:h val="0.1704562949399384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5а</c:v>
                </c:pt>
                <c:pt idx="1">
                  <c:v>5б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обученность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5а</c:v>
                </c:pt>
                <c:pt idx="1">
                  <c:v>5б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0.91</c:v>
                </c:pt>
                <c:pt idx="1">
                  <c:v>0.65000000000000191</c:v>
                </c:pt>
              </c:numCache>
            </c:numRef>
          </c:val>
        </c:ser>
        <c:shape val="cylinder"/>
        <c:axId val="134244224"/>
        <c:axId val="134245760"/>
        <c:axId val="0"/>
      </c:bar3DChart>
      <c:catAx>
        <c:axId val="134244224"/>
        <c:scaling>
          <c:orientation val="minMax"/>
        </c:scaling>
        <c:axPos val="b"/>
        <c:tickLblPos val="nextTo"/>
        <c:crossAx val="134245760"/>
        <c:crosses val="autoZero"/>
        <c:auto val="1"/>
        <c:lblAlgn val="ctr"/>
        <c:lblOffset val="100"/>
      </c:catAx>
      <c:valAx>
        <c:axId val="134245760"/>
        <c:scaling>
          <c:orientation val="minMax"/>
        </c:scaling>
        <c:axPos val="l"/>
        <c:majorGridlines/>
        <c:numFmt formatCode="0%" sourceLinked="1"/>
        <c:tickLblPos val="nextTo"/>
        <c:crossAx val="134244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218193162694169"/>
          <c:y val="0.35929610289930147"/>
          <c:w val="0.36032548148804727"/>
          <c:h val="0.1449961790936563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8B78-F679-46DE-B363-5C4628F13D7F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8C041-0E1C-42D6-B26D-F87499E2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8C041-0E1C-42D6-B26D-F87499E20DB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643998" cy="450059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Требования к КИМ согласно требованиям нового стандарта и в свете федерального компонента.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143008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Материал подготовила: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Шиляева</a:t>
            </a:r>
            <a:r>
              <a:rPr lang="ru-RU" b="1" dirty="0" smtClean="0">
                <a:solidFill>
                  <a:schemeClr val="tx1"/>
                </a:solidFill>
              </a:rPr>
              <a:t> М.В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учитель географии 1 категории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КОГОБУ СШ с УИОП г. Зуевка Кировской области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/>
          </p:cNvSpPr>
          <p:nvPr/>
        </p:nvSpPr>
        <p:spPr bwMode="auto">
          <a:xfrm>
            <a:off x="0" y="0"/>
            <a:ext cx="9144000" cy="14287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200" b="1" dirty="0">
                <a:solidFill>
                  <a:schemeClr val="tx2"/>
                </a:solidFill>
                <a:latin typeface="Verdana" pitchFamily="34" charset="0"/>
              </a:rPr>
              <a:t>ПРОДУКТИВНЫЕ ЗАДАНИЯ</a:t>
            </a:r>
            <a:r>
              <a:rPr lang="ru-RU" sz="2200" dirty="0">
                <a:solidFill>
                  <a:schemeClr val="tx2"/>
                </a:solidFill>
                <a:latin typeface="Verdana" pitchFamily="34" charset="0"/>
              </a:rPr>
              <a:t>  -</a:t>
            </a:r>
            <a:r>
              <a:rPr lang="ru-RU" sz="2300" dirty="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lang="ru-RU" sz="230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300" dirty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ru-RU" sz="2200" dirty="0">
                <a:solidFill>
                  <a:schemeClr val="tx2"/>
                </a:solidFill>
              </a:rPr>
              <a:t>как традиционные задания сделать продуктивными</a:t>
            </a:r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304800" y="1835150"/>
            <a:ext cx="2232025" cy="650875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cs typeface="Arial" charset="0"/>
              </a:rPr>
              <a:t>Традиционное задание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4267200" y="1835150"/>
            <a:ext cx="2665413" cy="650875"/>
          </a:xfrm>
          <a:prstGeom prst="rect">
            <a:avLst/>
          </a:prstGeom>
          <a:solidFill>
            <a:srgbClr val="8DF07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cs typeface="Arial" charset="0"/>
              </a:rPr>
              <a:t>Продуктивное задание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14688" y="2728913"/>
            <a:ext cx="5821362" cy="1908215"/>
          </a:xfrm>
          <a:prstGeom prst="rect">
            <a:avLst/>
          </a:prstGeom>
          <a:solidFill>
            <a:srgbClr val="CCFF99"/>
          </a:solidFill>
          <a:ln w="38100">
            <a:solidFill>
              <a:srgbClr val="29941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000" dirty="0">
                <a:latin typeface="Verdana" pitchFamily="34" charset="0"/>
              </a:rPr>
              <a:t>Если бы вы входили в команду Семена Дежнева, то какое время года вы предложили бы для начала похода? Почему? А если бы вы отправились в Антарктиду?</a:t>
            </a:r>
          </a:p>
          <a:p>
            <a:endParaRPr lang="ru-RU" dirty="0">
              <a:cs typeface="Arial" charset="0"/>
            </a:endParaRPr>
          </a:p>
        </p:txBody>
      </p:sp>
      <p:sp>
        <p:nvSpPr>
          <p:cNvPr id="40967" name="Text Box 12"/>
          <p:cNvSpPr txBox="1">
            <a:spLocks noChangeArrowheads="1"/>
          </p:cNvSpPr>
          <p:nvPr/>
        </p:nvSpPr>
        <p:spPr bwMode="auto">
          <a:xfrm>
            <a:off x="0" y="2781300"/>
            <a:ext cx="2928938" cy="1200329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Расскажите о путешествии Семена Дежнева</a:t>
            </a:r>
          </a:p>
        </p:txBody>
      </p:sp>
      <p:sp>
        <p:nvSpPr>
          <p:cNvPr id="40968" name="Прямоугольник 14"/>
          <p:cNvSpPr>
            <a:spLocks noChangeArrowheads="1"/>
          </p:cNvSpPr>
          <p:nvPr/>
        </p:nvSpPr>
        <p:spPr bwMode="auto">
          <a:xfrm>
            <a:off x="1142976" y="4429132"/>
            <a:ext cx="7143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0969" name="Прямоугольник 14"/>
          <p:cNvSpPr>
            <a:spLocks noChangeArrowheads="1"/>
          </p:cNvSpPr>
          <p:nvPr/>
        </p:nvSpPr>
        <p:spPr bwMode="auto">
          <a:xfrm>
            <a:off x="1071563" y="5143512"/>
            <a:ext cx="714375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800" dirty="0">
                <a:solidFill>
                  <a:srgbClr val="FF0000"/>
                </a:solidFill>
                <a:latin typeface="Verdana" pitchFamily="34" charset="0"/>
              </a:rPr>
              <a:t>Отрабатывать учебные алгоритмы на материале жизненных ситуаций</a:t>
            </a:r>
          </a:p>
          <a:p>
            <a:endParaRPr lang="ru-RU" sz="3600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/>
          </p:cNvSpPr>
          <p:nvPr/>
        </p:nvSpPr>
        <p:spPr bwMode="auto">
          <a:xfrm>
            <a:off x="0" y="0"/>
            <a:ext cx="9144000" cy="14287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200" b="1" dirty="0">
                <a:solidFill>
                  <a:schemeClr val="tx2"/>
                </a:solidFill>
                <a:latin typeface="Verdana" pitchFamily="34" charset="0"/>
              </a:rPr>
              <a:t>ПРОДУКТИВНЫЕ ЗАДАНИЯ</a:t>
            </a:r>
            <a:r>
              <a:rPr lang="ru-RU" sz="2200" dirty="0">
                <a:solidFill>
                  <a:schemeClr val="tx2"/>
                </a:solidFill>
                <a:latin typeface="Verdana" pitchFamily="34" charset="0"/>
              </a:rPr>
              <a:t>  -</a:t>
            </a:r>
            <a:r>
              <a:rPr lang="ru-RU" sz="2300" dirty="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lang="ru-RU" sz="230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300" dirty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ru-RU" sz="2200" dirty="0">
                <a:solidFill>
                  <a:schemeClr val="tx2"/>
                </a:solidFill>
              </a:rPr>
              <a:t>как традиционные задания сделать продуктивными</a:t>
            </a:r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304800" y="1835150"/>
            <a:ext cx="2232025" cy="650875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cs typeface="Arial" charset="0"/>
              </a:rPr>
              <a:t>Традиционное задание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4267200" y="1835150"/>
            <a:ext cx="2665413" cy="650875"/>
          </a:xfrm>
          <a:prstGeom prst="rect">
            <a:avLst/>
          </a:prstGeom>
          <a:solidFill>
            <a:srgbClr val="8DF07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cs typeface="Arial" charset="0"/>
              </a:rPr>
              <a:t>Продуктивное задание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14688" y="2728913"/>
            <a:ext cx="5821362" cy="2677656"/>
          </a:xfrm>
          <a:prstGeom prst="rect">
            <a:avLst/>
          </a:prstGeom>
          <a:solidFill>
            <a:srgbClr val="CCFF99"/>
          </a:solidFill>
          <a:ln w="38100">
            <a:solidFill>
              <a:srgbClr val="29941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cs typeface="Arial" charset="0"/>
              </a:rPr>
              <a:t>Поработайте в парах: один из вас будет отстаивать идею о том, что биология в 21 веке будет считаться главной наукой, другой пусть приводит аргументы против этой точки зрения. (биология 5 класс)</a:t>
            </a:r>
            <a:endParaRPr lang="ru-RU" sz="2800" b="1" dirty="0">
              <a:cs typeface="Arial" charset="0"/>
            </a:endParaRPr>
          </a:p>
        </p:txBody>
      </p:sp>
      <p:sp>
        <p:nvSpPr>
          <p:cNvPr id="40967" name="Text Box 12"/>
          <p:cNvSpPr txBox="1">
            <a:spLocks noChangeArrowheads="1"/>
          </p:cNvSpPr>
          <p:nvPr/>
        </p:nvSpPr>
        <p:spPr bwMode="auto">
          <a:xfrm>
            <a:off x="0" y="2781300"/>
            <a:ext cx="2928938" cy="138499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cs typeface="Arial" charset="0"/>
              </a:rPr>
              <a:t>Какова роль биологии в жизни людей?</a:t>
            </a:r>
            <a:endParaRPr lang="ru-RU" sz="2800" b="1" dirty="0">
              <a:cs typeface="Arial" charset="0"/>
            </a:endParaRPr>
          </a:p>
        </p:txBody>
      </p:sp>
      <p:sp>
        <p:nvSpPr>
          <p:cNvPr id="40968" name="Прямоугольник 14"/>
          <p:cNvSpPr>
            <a:spLocks noChangeArrowheads="1"/>
          </p:cNvSpPr>
          <p:nvPr/>
        </p:nvSpPr>
        <p:spPr bwMode="auto">
          <a:xfrm>
            <a:off x="1142976" y="4429132"/>
            <a:ext cx="7143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0969" name="Прямоугольник 14"/>
          <p:cNvSpPr>
            <a:spLocks noChangeArrowheads="1"/>
          </p:cNvSpPr>
          <p:nvPr/>
        </p:nvSpPr>
        <p:spPr bwMode="auto">
          <a:xfrm>
            <a:off x="1071538" y="5572141"/>
            <a:ext cx="714375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800" dirty="0">
                <a:solidFill>
                  <a:srgbClr val="FF0000"/>
                </a:solidFill>
                <a:latin typeface="Verdana" pitchFamily="34" charset="0"/>
              </a:rPr>
              <a:t>Отрабатывать учебные алгоритмы на материале жизненных ситуаций</a:t>
            </a:r>
          </a:p>
          <a:p>
            <a:endParaRPr lang="ru-RU" sz="3600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4"/>
          <p:cNvPicPr>
            <a:picLocks noChangeAspect="1" noChangeArrowheads="1"/>
          </p:cNvPicPr>
          <p:nvPr/>
        </p:nvPicPr>
        <p:blipFill>
          <a:blip r:embed="rId2"/>
          <a:srcRect l="62587" t="2673" r="1749" b="11765"/>
          <a:stretch>
            <a:fillRect/>
          </a:stretch>
        </p:blipFill>
        <p:spPr bwMode="auto">
          <a:xfrm>
            <a:off x="4000496" y="4286256"/>
            <a:ext cx="1500198" cy="23574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2844" y="357166"/>
            <a:ext cx="90011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Строение организма.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1.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достигаемые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познавательные УУД</a:t>
            </a:r>
            <a:endParaRPr kumimoji="0" lang="en-US" sz="20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построение логических рассуждений;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УУД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адекватное использование речевых средств для аргументации своей позиции;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представлять конкретное содержание и сообщать его в устной и письменной форме.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посмотрите на рисунки определите, где растительная клетка, а где животная, свой выбор аргументируйте и запишите: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664370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.                                        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3"/>
          <a:srcRect l="1636" t="6818" r="65001" b="9375"/>
          <a:stretch>
            <a:fillRect/>
          </a:stretch>
        </p:blipFill>
        <p:spPr bwMode="auto">
          <a:xfrm>
            <a:off x="571472" y="4238220"/>
            <a:ext cx="1571636" cy="24116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072066" y="0"/>
            <a:ext cx="392909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2.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достигаемые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результаты: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познавательные УУД 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условий и требований задачи;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выполнение операций со знаками и символами;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выделение  характеристик объектов, заданных словами.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посмотрите на представленные рисунки органоидов клетки, сопоставьте органоид, его название  и функцию, которую он выполняет .</a:t>
            </a:r>
            <a:endParaRPr kumimoji="0" lang="en-US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5143504" y="3714752"/>
            <a:ext cx="3714776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Ядро, митохондрия,  клеточная мембрана, Аппарат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Гольджи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эндоплазматическая сеть, лизосомы, центриоли;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сортировка и преобразование белков, энергетическая, хранение ДНК,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принимает участие в процессах переваривания, процесс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клеточного деления, защищает от факторов внешней среды, синтез и транспорт белков.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58" y="642900"/>
          <a:ext cx="4572031" cy="6215100"/>
        </p:xfrm>
        <a:graphic>
          <a:graphicData uri="http://schemas.openxmlformats.org/drawingml/2006/table">
            <a:tbl>
              <a:tblPr/>
              <a:tblGrid>
                <a:gridCol w="1452183"/>
                <a:gridCol w="1559924"/>
                <a:gridCol w="1559924"/>
              </a:tblGrid>
              <a:tr h="12253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рисунок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Название органоида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функция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91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87"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ВЫВОД: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" name="Рисунок 22"/>
          <p:cNvPicPr/>
          <p:nvPr/>
        </p:nvPicPr>
        <p:blipFill>
          <a:blip r:embed="rId3" cstate="print"/>
          <a:srcRect l="30544" t="13846" r="8368" b="10256"/>
          <a:stretch>
            <a:fillRect/>
          </a:stretch>
        </p:blipFill>
        <p:spPr bwMode="auto">
          <a:xfrm>
            <a:off x="785786" y="1928802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rastitelnaja_kletka_tp-club.ru.jpg"/>
          <p:cNvPicPr/>
          <p:nvPr/>
        </p:nvPicPr>
        <p:blipFill>
          <a:blip r:embed="rId4" cstate="print"/>
          <a:srcRect l="70213" t="79909" r="11550"/>
          <a:stretch>
            <a:fillRect/>
          </a:stretch>
        </p:blipFill>
        <p:spPr>
          <a:xfrm>
            <a:off x="642910" y="2500306"/>
            <a:ext cx="857250" cy="628650"/>
          </a:xfrm>
          <a:prstGeom prst="rect">
            <a:avLst/>
          </a:prstGeom>
        </p:spPr>
      </p:pic>
      <p:pic>
        <p:nvPicPr>
          <p:cNvPr id="25" name="Рисунок 24" descr="rastitelnaja_kletka_tp-club.ru.jpg"/>
          <p:cNvPicPr/>
          <p:nvPr/>
        </p:nvPicPr>
        <p:blipFill>
          <a:blip r:embed="rId4" cstate="print"/>
          <a:srcRect l="77684" t="31780" r="7909" b="54237"/>
          <a:stretch>
            <a:fillRect/>
          </a:stretch>
        </p:blipFill>
        <p:spPr>
          <a:xfrm>
            <a:off x="571472" y="3143248"/>
            <a:ext cx="1000125" cy="647700"/>
          </a:xfrm>
          <a:prstGeom prst="rect">
            <a:avLst/>
          </a:prstGeom>
        </p:spPr>
      </p:pic>
      <p:pic>
        <p:nvPicPr>
          <p:cNvPr id="26" name="Рисунок 25"/>
          <p:cNvPicPr/>
          <p:nvPr/>
        </p:nvPicPr>
        <p:blipFill>
          <a:blip r:embed="rId5" cstate="print"/>
          <a:srcRect l="77393" t="50402" r="4554" b="35657"/>
          <a:stretch>
            <a:fillRect/>
          </a:stretch>
        </p:blipFill>
        <p:spPr bwMode="auto">
          <a:xfrm>
            <a:off x="642910" y="3857628"/>
            <a:ext cx="9620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rastitelnaja_kletka_tp-club.ru.jpg"/>
          <p:cNvPicPr/>
          <p:nvPr/>
        </p:nvPicPr>
        <p:blipFill>
          <a:blip r:embed="rId4" cstate="print"/>
          <a:srcRect l="67500" t="11250" r="16667" b="76250"/>
          <a:stretch>
            <a:fillRect/>
          </a:stretch>
        </p:blipFill>
        <p:spPr>
          <a:xfrm>
            <a:off x="571472" y="4429132"/>
            <a:ext cx="1047750" cy="552450"/>
          </a:xfrm>
          <a:prstGeom prst="rect">
            <a:avLst/>
          </a:prstGeom>
        </p:spPr>
      </p:pic>
      <p:pic>
        <p:nvPicPr>
          <p:cNvPr id="28" name="Рисунок 27" descr="rastitelnaja_kletka_tp-club.ru.jpg"/>
          <p:cNvPicPr/>
          <p:nvPr/>
        </p:nvPicPr>
        <p:blipFill>
          <a:blip r:embed="rId4" cstate="print"/>
          <a:srcRect l="3263" t="77959" r="75526"/>
          <a:stretch>
            <a:fillRect/>
          </a:stretch>
        </p:blipFill>
        <p:spPr>
          <a:xfrm>
            <a:off x="571472" y="5072074"/>
            <a:ext cx="1238250" cy="581025"/>
          </a:xfrm>
          <a:prstGeom prst="rect">
            <a:avLst/>
          </a:prstGeom>
        </p:spPr>
      </p:pic>
      <p:pic>
        <p:nvPicPr>
          <p:cNvPr id="29" name="Рисунок 28" descr="rastitelnaja_kletka_tp-club.ru.jpg"/>
          <p:cNvPicPr/>
          <p:nvPr/>
        </p:nvPicPr>
        <p:blipFill>
          <a:blip r:embed="rId4" cstate="print"/>
          <a:srcRect l="36473" t="85075" r="45269"/>
          <a:stretch>
            <a:fillRect/>
          </a:stretch>
        </p:blipFill>
        <p:spPr>
          <a:xfrm>
            <a:off x="571472" y="5643578"/>
            <a:ext cx="1057275" cy="5810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85720" y="642918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3.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достигаемые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познавательные УУД</a:t>
            </a:r>
            <a:endParaRPr kumimoji="0" lang="en-US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построение логических рассуждений</a:t>
            </a:r>
            <a:endParaRPr kumimoji="0" lang="en-US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прочитайте понятия в каждой цепочке и определите, что будет лишним:</a:t>
            </a:r>
            <a:endParaRPr kumimoji="0" lang="en-US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 ядро, митохондрия, лизосомы, рибосомы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аппарат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Гольджи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ЭПС, пластиды, рибосомы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аппарат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Гольджи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ЭПС, митохондрия, лизосомы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цитоплазма, ЭПС, митохондрия, лизосомы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Формирование УУД в 5 классе на уроках географии средствами УМК «Полярная звезда».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Тематический контроль по новым ФГОС.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(Из опыта работы).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Предметные результаты обучения:  тема «План и карта»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35785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600" dirty="0" smtClean="0"/>
              <a:t>Учащийся должен уметь:  </a:t>
            </a:r>
          </a:p>
          <a:p>
            <a:r>
              <a:rPr lang="ru-RU" sz="3600" dirty="0" smtClean="0"/>
              <a:t>объяснять значение понятий: «горизонт», «линия горизонта», «стороны горизонта», «ориентирование», «план местности», «географическая карта»;  </a:t>
            </a:r>
          </a:p>
          <a:p>
            <a:r>
              <a:rPr lang="ru-RU" sz="3600" dirty="0" smtClean="0"/>
              <a:t>приводить не менее трех-четырех отличий плана местности, карты и глобуса (по масштабу, изображению элементов градусной сетки, содержанию и др.); </a:t>
            </a:r>
          </a:p>
          <a:p>
            <a:r>
              <a:rPr lang="ru-RU" sz="3600" dirty="0" smtClean="0"/>
              <a:t> называть (показывать) и объяснять особенности элементов градусной сетки;</a:t>
            </a:r>
          </a:p>
          <a:p>
            <a:r>
              <a:rPr lang="ru-RU" sz="3600" dirty="0" smtClean="0"/>
              <a:t> читать (распознавать) условные знаки, описывать поверхность Земли, изображенную на плане, карте, глобусе; </a:t>
            </a:r>
          </a:p>
          <a:p>
            <a:r>
              <a:rPr lang="ru-RU" sz="3600" dirty="0" smtClean="0"/>
              <a:t> определять на плане, карте и глобусе направления, расстояния, высоты точек, географические координаты;  </a:t>
            </a:r>
          </a:p>
          <a:p>
            <a:r>
              <a:rPr lang="ru-RU" sz="3600" dirty="0" smtClean="0"/>
              <a:t>определять направления сторон горизонта по компасу, солнцу, местным признакам и ориентироваться на местности;  </a:t>
            </a:r>
          </a:p>
          <a:p>
            <a:r>
              <a:rPr lang="ru-RU" sz="3600" dirty="0" smtClean="0"/>
              <a:t>определять на местности направления, расстояния (различными способами), высоту точек и местоположение географических объектов; </a:t>
            </a:r>
          </a:p>
          <a:p>
            <a:r>
              <a:rPr lang="ru-RU" sz="3600" dirty="0" smtClean="0"/>
              <a:t>составлять простейший план местности (класса, комнаты).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142852"/>
            <a:ext cx="7943880" cy="64294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Метапредметные результаты обучения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785812"/>
            <a:ext cx="8715436" cy="57864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Учащийся должен уметь: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планировать свою деятельность под руководством учителя; </a:t>
            </a:r>
          </a:p>
          <a:p>
            <a:r>
              <a:rPr lang="ru-RU" dirty="0" smtClean="0"/>
              <a:t>работать в соответствии с поставленной учебной задачей</a:t>
            </a:r>
          </a:p>
          <a:p>
            <a:pPr>
              <a:buNone/>
            </a:pPr>
            <a:r>
              <a:rPr lang="ru-RU" dirty="0" smtClean="0"/>
              <a:t>      выделять главное, существенные признаки понятий;</a:t>
            </a:r>
          </a:p>
          <a:p>
            <a:r>
              <a:rPr lang="ru-RU" dirty="0" smtClean="0"/>
              <a:t> определять критерии для сравнения фактов, явлений, событий, объектов; </a:t>
            </a:r>
          </a:p>
          <a:p>
            <a:r>
              <a:rPr lang="ru-RU" dirty="0" smtClean="0"/>
              <a:t>сравнивать объекты, факты, явления, события по заданным критериям;</a:t>
            </a:r>
          </a:p>
          <a:p>
            <a:r>
              <a:rPr lang="ru-RU" dirty="0" smtClean="0"/>
              <a:t> высказывать суждения, подтверждая их фактами;</a:t>
            </a:r>
          </a:p>
          <a:p>
            <a:r>
              <a:rPr lang="ru-RU" dirty="0" smtClean="0"/>
              <a:t> классифицировать информацию по заданным признакам;</a:t>
            </a:r>
          </a:p>
          <a:p>
            <a:r>
              <a:rPr lang="ru-RU" dirty="0" smtClean="0"/>
              <a:t> выявлять причинно-следственные связи;</a:t>
            </a:r>
          </a:p>
          <a:p>
            <a:r>
              <a:rPr lang="ru-RU" dirty="0" smtClean="0"/>
              <a:t> решать проблемные задачи</a:t>
            </a:r>
          </a:p>
          <a:p>
            <a:r>
              <a:rPr lang="ru-RU" dirty="0" smtClean="0"/>
              <a:t>искать и отбирать </a:t>
            </a:r>
            <a:r>
              <a:rPr lang="ru-RU" dirty="0" err="1" smtClean="0"/>
              <a:t>инф</a:t>
            </a:r>
            <a:r>
              <a:rPr lang="ru-RU" dirty="0" smtClean="0"/>
              <a:t> </a:t>
            </a:r>
            <a:r>
              <a:rPr lang="ru-RU" dirty="0" err="1" smtClean="0"/>
              <a:t>ормацию</a:t>
            </a:r>
            <a:r>
              <a:rPr lang="ru-RU" dirty="0" smtClean="0"/>
              <a:t> в учебных и справочных пособиях</a:t>
            </a:r>
          </a:p>
          <a:p>
            <a:r>
              <a:rPr lang="ru-RU" dirty="0" smtClean="0"/>
              <a:t> работать с текстом и нетекстовыми компонентами;</a:t>
            </a:r>
          </a:p>
          <a:p>
            <a:r>
              <a:rPr lang="ru-RU" dirty="0" smtClean="0"/>
              <a:t> давать характеристику географических объектов; </a:t>
            </a:r>
          </a:p>
          <a:p>
            <a:r>
              <a:rPr lang="ru-RU" dirty="0" smtClean="0"/>
              <a:t>классифицировать информацию; </a:t>
            </a:r>
          </a:p>
          <a:p>
            <a:r>
              <a:rPr lang="ru-RU" dirty="0" smtClean="0"/>
              <a:t>создавать тексты разных типов (описательные, объяснительные) и т. д.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Личностные результаты обучения</a:t>
            </a:r>
            <a:r>
              <a:rPr lang="ru-RU" sz="3600" dirty="0" smtClean="0"/>
              <a:t> </a:t>
            </a:r>
          </a:p>
          <a:p>
            <a:endParaRPr lang="ru-RU" sz="3600" dirty="0" smtClean="0"/>
          </a:p>
          <a:p>
            <a:r>
              <a:rPr lang="ru-RU" sz="2400" dirty="0" smtClean="0"/>
              <a:t>Учащийся должен обладать:</a:t>
            </a:r>
          </a:p>
          <a:p>
            <a:r>
              <a:rPr lang="ru-RU" sz="2400" dirty="0" smtClean="0"/>
              <a:t> - ответственным отношением к учению, готовностью и способностью к саморазвитию и самообразованию на основе мотивации к обучению и познанию;</a:t>
            </a:r>
          </a:p>
          <a:p>
            <a:r>
              <a:rPr lang="ru-RU" sz="2400" dirty="0" smtClean="0"/>
              <a:t> - целостным мировоззрением; </a:t>
            </a:r>
          </a:p>
          <a:p>
            <a:r>
              <a:rPr lang="ru-RU" sz="2400" dirty="0" smtClean="0"/>
              <a:t> - осознанным, уважительным и доброжелательным отношением к другому человеку, его мнению;</a:t>
            </a:r>
          </a:p>
          <a:p>
            <a:r>
              <a:rPr lang="ru-RU" sz="2400" dirty="0" smtClean="0"/>
              <a:t> коммуникативной компетентностью в общении и сотрудничестве со сверстниками в процессе образовательной, общественно-полезной, учебно-исследовательской, творческой и других видов деятельности; </a:t>
            </a:r>
          </a:p>
          <a:p>
            <a:r>
              <a:rPr lang="ru-RU" sz="2400" dirty="0" smtClean="0"/>
              <a:t>основами экологической культуры.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42852"/>
            <a:ext cx="864399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Достижение личностных результатов оценивается на качественном уровне (без отметки).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Сформированность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метапредметных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предметных умений оценивается в баллах по результатам текущего, тематического и итогового контроля, а также по результатам выполнения практических работ.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80"/>
                </a:solidFill>
                <a:latin typeface="Arial" charset="0"/>
              </a:rPr>
              <a:t>Цель деятельности</a:t>
            </a: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</a:rPr>
              <a:t> </a:t>
            </a:r>
            <a:r>
              <a:rPr lang="ru-RU" sz="4000" dirty="0" smtClean="0">
                <a:latin typeface="Arial" charset="0"/>
              </a:rPr>
              <a:t>Ничему тому, что важно знать, научить нельзя, — все, что может сделать учитель, это указать дорожки.</a:t>
            </a:r>
            <a:br>
              <a:rPr lang="ru-RU" sz="4000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                                        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latin typeface="Arial" charset="0"/>
              </a:rPr>
              <a:t>                                           Олдингтон Р.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1444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Текущий контроль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215370" cy="464347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u="sng" dirty="0" smtClean="0">
                <a:solidFill>
                  <a:schemeClr val="tx1"/>
                </a:solidFill>
              </a:rPr>
              <a:t>  </a:t>
            </a:r>
            <a:r>
              <a:rPr lang="ru-RU" u="sng" dirty="0" err="1" smtClean="0">
                <a:solidFill>
                  <a:schemeClr val="tx1"/>
                </a:solidFill>
              </a:rPr>
              <a:t>КИМы</a:t>
            </a:r>
            <a:r>
              <a:rPr lang="ru-RU" u="sng" dirty="0" smtClean="0">
                <a:solidFill>
                  <a:schemeClr val="tx1"/>
                </a:solidFill>
              </a:rPr>
              <a:t> соответствуют требованиям ФГОС – позволяют оценить УУД: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- Учебно-познавательные задачи в тетради «Мой тренажёр» ( с разными рубриками)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- Контрольно-измерительные задания в учебнике после темы: «это я знаю», « это я умею», «это мне интересно».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- Контрольные задания в электронном приложении к учебнику.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Практические учебные задания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Отличия заданий в учебниках по теме:  «Состав и строение атмосферы»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9"/>
            <a:ext cx="4040188" cy="35718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Федеральный компонент </a:t>
            </a:r>
            <a:endParaRPr lang="ru-RU" dirty="0"/>
          </a:p>
        </p:txBody>
      </p:sp>
      <p:pic>
        <p:nvPicPr>
          <p:cNvPr id="7" name="Содержимое 6" descr="004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3443" t="4692"/>
          <a:stretch>
            <a:fillRect/>
          </a:stretch>
        </p:blipFill>
        <p:spPr>
          <a:xfrm>
            <a:off x="0" y="928670"/>
            <a:ext cx="5286412" cy="138879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6512" y="1535113"/>
            <a:ext cx="2643206" cy="679441"/>
          </a:xfrm>
        </p:spPr>
        <p:txBody>
          <a:bodyPr/>
          <a:lstStyle/>
          <a:p>
            <a:r>
              <a:rPr lang="ru-RU" dirty="0" smtClean="0"/>
              <a:t>ФГОС</a:t>
            </a:r>
            <a:endParaRPr lang="ru-RU" dirty="0"/>
          </a:p>
        </p:txBody>
      </p:sp>
      <p:pic>
        <p:nvPicPr>
          <p:cNvPr id="8" name="Содержимое 7" descr="002 (2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3134" r="2017" b="1852"/>
          <a:stretch>
            <a:fillRect/>
          </a:stretch>
        </p:blipFill>
        <p:spPr>
          <a:xfrm>
            <a:off x="2458481" y="2285992"/>
            <a:ext cx="6685519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3050"/>
            <a:ext cx="4357718" cy="72705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     Формирование УУД через задания в  </a:t>
            </a:r>
            <a:r>
              <a:rPr lang="ru-RU" sz="2400" u="sng" dirty="0" smtClean="0"/>
              <a:t>Практических работах</a:t>
            </a:r>
            <a:endParaRPr lang="ru-RU" sz="2400" u="sng" dirty="0"/>
          </a:p>
        </p:txBody>
      </p:sp>
      <p:pic>
        <p:nvPicPr>
          <p:cNvPr id="4" name="Содержимое 3" descr="001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48" y="1500174"/>
            <a:ext cx="4753842" cy="4714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42844" y="285728"/>
            <a:ext cx="4071966" cy="635798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Составьте описание маршрута по топографической карте на рис. 23.</a:t>
            </a:r>
          </a:p>
          <a:p>
            <a:r>
              <a:rPr lang="ru-RU" sz="1600" i="1" dirty="0" smtClean="0"/>
              <a:t>Мы отправляемся в поход. Утром собираемся у церкви в селе Барсуки, затем спускаемся к реке Зайке и отправляемся на лодке вниз по течению до деревянного моста. Далее пойдем пешком до села </a:t>
            </a:r>
            <a:r>
              <a:rPr lang="ru-RU" sz="1600" i="1" dirty="0" err="1" smtClean="0"/>
              <a:t>Кленово</a:t>
            </a:r>
            <a:r>
              <a:rPr lang="ru-RU" sz="1600" i="1" dirty="0" smtClean="0"/>
              <a:t>. У железнодорожной насыпи сделаем  остановку.</a:t>
            </a:r>
          </a:p>
          <a:p>
            <a:r>
              <a:rPr lang="ru-RU" sz="1800" u="sng" dirty="0" smtClean="0"/>
              <a:t>Ответьте письменно</a:t>
            </a:r>
            <a:r>
              <a:rPr lang="ru-RU" sz="1800" dirty="0" smtClean="0"/>
              <a:t>. Описание должно содержать ответы на следующие вопросы:</a:t>
            </a:r>
          </a:p>
          <a:p>
            <a:r>
              <a:rPr lang="ru-RU" sz="1600" dirty="0" smtClean="0"/>
              <a:t>В каком направлении нам предстоит плыть? Какое расстояние нам предстоит пройти? Какие объекты мы встретим на правом и левом берегу реки, проплывая на лодке? На каком берегу реки мы увидим большое село? В каком направлении нам предстоит двигаться как мы сойдем с лодки. Нам придется подниматься вверх или спускаться вниз? </a:t>
            </a:r>
          </a:p>
          <a:p>
            <a:r>
              <a:rPr lang="ru-RU" sz="1600" dirty="0" smtClean="0"/>
              <a:t>Какие опасности могут ожидать нас на этом маршруте? Какие меры безопасности следует принять заранее? Что должно быть обязательно в рюкзаке у каждого?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 УУД в задании.</a:t>
            </a:r>
            <a:endParaRPr lang="ru-RU" dirty="0"/>
          </a:p>
        </p:txBody>
      </p:sp>
      <p:pic>
        <p:nvPicPr>
          <p:cNvPr id="1026" name="Picture 2" descr="C:\Users\Мария\Documents\Обучающие И.А.задания_ГЕО_ПЗ_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7091" t="2288" r="6808" b="6189"/>
          <a:stretch>
            <a:fillRect/>
          </a:stretch>
        </p:blipFill>
        <p:spPr bwMode="auto">
          <a:xfrm>
            <a:off x="571472" y="692504"/>
            <a:ext cx="8072494" cy="6078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Тематический контроль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dirty="0" smtClean="0"/>
              <a:t>Тематические контрольные и проверочные работы.</a:t>
            </a:r>
          </a:p>
          <a:p>
            <a:pPr>
              <a:buNone/>
            </a:pPr>
            <a:r>
              <a:rPr lang="ru-RU" sz="4400" b="1" dirty="0" smtClean="0"/>
              <a:t>            </a:t>
            </a:r>
            <a:r>
              <a:rPr lang="ru-RU" sz="4400" b="1" dirty="0" smtClean="0">
                <a:solidFill>
                  <a:srgbClr val="FF0000"/>
                </a:solidFill>
              </a:rPr>
              <a:t>Итоговый контроль.</a:t>
            </a:r>
          </a:p>
          <a:p>
            <a:r>
              <a:rPr lang="ru-RU" dirty="0" smtClean="0"/>
              <a:t>Итоговые контрольные работы по предмету</a:t>
            </a:r>
          </a:p>
          <a:p>
            <a:r>
              <a:rPr lang="ru-RU" dirty="0" smtClean="0"/>
              <a:t>Метапредметные административные контрольные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Федеральный компонент 6 класс:  </a:t>
            </a:r>
            <a:r>
              <a:rPr lang="ru-RU" sz="2000" b="1" i="1" dirty="0" smtClean="0"/>
              <a:t>Контрольная работа по темам: «Планета Земля», </a:t>
            </a:r>
            <a:r>
              <a:rPr lang="ru-RU" sz="2000" b="1" i="1" dirty="0" smtClean="0">
                <a:solidFill>
                  <a:srgbClr val="FF0000"/>
                </a:solidFill>
              </a:rPr>
              <a:t>«План и карта», </a:t>
            </a:r>
            <a:r>
              <a:rPr lang="ru-RU" sz="2000" b="1" i="1" dirty="0" smtClean="0"/>
              <a:t>«Человек на Земле»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357850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Объясните понятия:   а) план местности,  б) экватор,  в) азимут,  г) расы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   Расскажите все, что вы знаете о дне зимнего солнцестояния на планете.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  Почему поверхность Земли населена людьми неравномерно. Какую хозяйственную деятельность ведет человек на берегу Северного Ледовитого океана.</a:t>
            </a:r>
          </a:p>
          <a:p>
            <a:pPr>
              <a:buNone/>
            </a:pPr>
            <a:r>
              <a:rPr lang="ru-RU" b="1" dirty="0" smtClean="0"/>
              <a:t>4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>  Переведите масштаб. Определите, это масштаб карты или плана.               а) 1:1000,   б) 1:35 000 000,    в) </a:t>
            </a:r>
            <a:r>
              <a:rPr lang="ru-RU" dirty="0" err="1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 1см 250м</a:t>
            </a:r>
          </a:p>
          <a:p>
            <a:pPr>
              <a:buNone/>
            </a:pPr>
            <a:r>
              <a:rPr lang="ru-RU" b="1" dirty="0" smtClean="0"/>
              <a:t>5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>  Определите, какие объекты находятся в точках с координатами.                а) 42 </a:t>
            </a:r>
            <a:r>
              <a:rPr lang="ru-RU" dirty="0" err="1" smtClean="0">
                <a:solidFill>
                  <a:srgbClr val="FF0000"/>
                </a:solidFill>
              </a:rPr>
              <a:t>с.ш</a:t>
            </a:r>
            <a:r>
              <a:rPr lang="ru-RU" dirty="0" smtClean="0">
                <a:solidFill>
                  <a:srgbClr val="FF0000"/>
                </a:solidFill>
              </a:rPr>
              <a:t>. 72 </a:t>
            </a:r>
            <a:r>
              <a:rPr lang="ru-RU" dirty="0" err="1" smtClean="0">
                <a:solidFill>
                  <a:srgbClr val="FF0000"/>
                </a:solidFill>
              </a:rPr>
              <a:t>з.д</a:t>
            </a:r>
            <a:r>
              <a:rPr lang="ru-RU" dirty="0" smtClean="0">
                <a:solidFill>
                  <a:srgbClr val="FF0000"/>
                </a:solidFill>
              </a:rPr>
              <a:t>.;   б) 35 ю.ш.59 </a:t>
            </a:r>
            <a:r>
              <a:rPr lang="ru-RU" dirty="0" err="1" smtClean="0">
                <a:solidFill>
                  <a:srgbClr val="FF0000"/>
                </a:solidFill>
              </a:rPr>
              <a:t>з.д</a:t>
            </a:r>
            <a:r>
              <a:rPr lang="ru-RU" dirty="0" smtClean="0">
                <a:solidFill>
                  <a:srgbClr val="FF0000"/>
                </a:solidFill>
              </a:rPr>
              <a:t>.;    в) определите координаты высочайшей вершины С.Америки.</a:t>
            </a:r>
          </a:p>
          <a:p>
            <a:pPr>
              <a:buNone/>
            </a:pPr>
            <a:r>
              <a:rPr lang="ru-RU" b="1" dirty="0" smtClean="0"/>
              <a:t>6.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Определите, каким направлениям сторон горизонта соответствуют азимуты.    а) 90,  б)  180</a:t>
            </a:r>
          </a:p>
          <a:p>
            <a:pPr>
              <a:buNone/>
            </a:pPr>
            <a:r>
              <a:rPr lang="ru-RU" b="1" dirty="0" smtClean="0"/>
              <a:t>7.</a:t>
            </a:r>
            <a:r>
              <a:rPr lang="ru-RU" dirty="0" smtClean="0"/>
              <a:t> *</a:t>
            </a:r>
            <a:r>
              <a:rPr lang="ru-RU" dirty="0" smtClean="0">
                <a:solidFill>
                  <a:srgbClr val="FF0000"/>
                </a:solidFill>
              </a:rPr>
              <a:t>Расскажите о роли топографических планов в жизни человека.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ФГОС 5 класс:  </a:t>
            </a:r>
            <a:r>
              <a:rPr lang="ru-RU" sz="2400" b="1" dirty="0" smtClean="0"/>
              <a:t>Контрольная работа по теме: </a:t>
            </a:r>
            <a:r>
              <a:rPr lang="ru-RU" sz="2400" b="1" dirty="0" smtClean="0">
                <a:solidFill>
                  <a:srgbClr val="FF0000"/>
                </a:solidFill>
              </a:rPr>
              <a:t>«План и карта».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86874" cy="63579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</a:p>
          <a:p>
            <a:pPr lvl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1.   Дайте определение понятий:  а) масштаб    б) горизонталь в) географическая широта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2.   Переведите масштабы: а) 1: 200  б) 1: 2000   Определите,  с каким из этих масштабов, территория будет изображена менее подробно. Сопоставив, переведенные масштабы, определите,  какой из этих масштабов подойдет вам  для составления плана вашего двора, а какой вашей улицы.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3.   Определите по карте России (в приложении учебника)   а) в каком направлении и на каком расстоянии от Казани находится город Екатеринбург;   б) на какой высоте над уровнем моря находятся эти города;    в) определите координаты этих городов.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4.   На основе собственных размышлений определите, как в реальной жизни вы можете воспользоваться планом местности? Результаты оформите в виде схемы.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5.       *Изучите топографическую карту на рисунке 36 в учебнике на стр.55.  С помощью масштаба определите расстояние по прямой: а) от точки В до точки А;  б) от точки В до точки С;   в) определите абсолютную высоту точки В. 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        Представьте, что трое ребят во время спортивной игры проходят эстафету. От точки С  до точки А  движется Наташа;  от точки А до точки до точки В – Андрей; последний отрезок маршрута от точки В до точки С – достался Егору. Какой из этапов эстафеты вам кажется самым простым? Самым сложным? Почему?  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        Попытайтесь описать особенности каждого отрезка маршрута не более, чем тремя предложениями.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6.    **Составьте три тестовых задания по изученной  теме: «План и карта»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400" b="1" dirty="0" smtClean="0"/>
              <a:t> </a:t>
            </a:r>
          </a:p>
          <a:p>
            <a:pPr>
              <a:buNone/>
            </a:pPr>
            <a:r>
              <a:rPr lang="ru-RU" sz="6400" b="1" dirty="0" smtClean="0"/>
              <a:t> </a:t>
            </a:r>
            <a:endParaRPr lang="ru-RU" sz="6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54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Результаты контрольной работы по теме: «План и карта».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85786" y="1000109"/>
            <a:ext cx="3711602" cy="85725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Федеральный компонент</a:t>
            </a:r>
          </a:p>
          <a:p>
            <a:r>
              <a:rPr lang="ru-RU" dirty="0" smtClean="0"/>
              <a:t> 6 классы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142844" y="1857364"/>
          <a:ext cx="4354544" cy="4714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429256" y="928671"/>
            <a:ext cx="3257544" cy="500066"/>
          </a:xfrm>
        </p:spPr>
        <p:txBody>
          <a:bodyPr>
            <a:normAutofit/>
          </a:bodyPr>
          <a:lstStyle/>
          <a:p>
            <a:r>
              <a:rPr lang="ru-RU" dirty="0" smtClean="0"/>
              <a:t>ФГОС 5 классы</a:t>
            </a:r>
            <a:endParaRPr lang="ru-RU" dirty="0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"/>
          </p:nvPr>
        </p:nvGraphicFramePr>
        <p:xfrm>
          <a:off x="4787869" y="1571612"/>
          <a:ext cx="4356131" cy="4786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ходе освоения нового ФГОС возникли проблемы: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dirty="0" smtClean="0"/>
              <a:t>Недостаток  методической литературы для средней школы по требованиям ФГОС.</a:t>
            </a:r>
          </a:p>
          <a:p>
            <a:r>
              <a:rPr lang="ru-RU" dirty="0" smtClean="0"/>
              <a:t>Отсутствие разработанного стандартного инструментария построения и оценки контрольных работ по ФГОС.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71547"/>
            <a:ext cx="8572560" cy="2528904"/>
          </a:xfrm>
        </p:spPr>
        <p:txBody>
          <a:bodyPr>
            <a:noAutofit/>
          </a:bodyPr>
          <a:lstStyle/>
          <a:p>
            <a:r>
              <a:rPr lang="ru-RU" sz="5400" dirty="0" smtClean="0"/>
              <a:t>Желаю всем успехов в работе по новым стандартам!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274638"/>
            <a:ext cx="780100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Новое качество образования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500034" y="1535112"/>
            <a:ext cx="3540154" cy="1179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    Федеральный компонент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6072198" y="1857364"/>
            <a:ext cx="3756023" cy="63976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ФГОС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5000628" y="2714620"/>
            <a:ext cx="3857652" cy="27146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   Учу учиться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85720" y="2786058"/>
            <a:ext cx="4000528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Учу  предмету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</a:rPr>
              <a:t>Что оцениваем: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714356"/>
          <a:ext cx="8858312" cy="6067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286016"/>
                <a:gridCol w="2143140"/>
                <a:gridCol w="1928826"/>
              </a:tblGrid>
              <a:tr h="73649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Федеральный</a:t>
                      </a:r>
                      <a:r>
                        <a:rPr lang="ru-RU" sz="2000" baseline="0" dirty="0" smtClean="0"/>
                        <a:t> компонент</a:t>
                      </a:r>
                      <a:endParaRPr lang="ru-RU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2000" dirty="0" smtClean="0"/>
                        <a:t>                                             ФГОС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56964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Предметные знания и умения</a:t>
                      </a:r>
                      <a:endParaRPr lang="ru-RU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2000" dirty="0" smtClean="0"/>
                        <a:t>         Универсальные  учебные действия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73649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 базовом и повышенном уровне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Личностные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Метапредметные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Предметные</a:t>
                      </a:r>
                      <a:endParaRPr lang="ru-RU" sz="2000" dirty="0"/>
                    </a:p>
                  </a:txBody>
                  <a:tcPr/>
                </a:tc>
              </a:tr>
              <a:tr h="3893687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Самоопределение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err="1" smtClean="0"/>
                        <a:t>Смыслообразование</a:t>
                      </a:r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Морально-этическая</a:t>
                      </a:r>
                    </a:p>
                    <a:p>
                      <a:r>
                        <a:rPr lang="ru-RU" sz="1800" dirty="0" smtClean="0"/>
                        <a:t> ориентация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Саморегуляция</a:t>
                      </a:r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Коммуникация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Познавательная деятельность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Освоение систематических знаний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Преобразование, применение и самостоятельное пополнение знаний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74" cy="785818"/>
          </a:xfrm>
        </p:spPr>
        <p:txBody>
          <a:bodyPr>
            <a:no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</a:rPr>
              <a:t>Диагностика результатов</a:t>
            </a:r>
            <a:r>
              <a:rPr lang="ru-RU" sz="3200" dirty="0" smtClean="0">
                <a:solidFill>
                  <a:srgbClr val="FF0000"/>
                </a:solidFill>
              </a:rPr>
              <a:t>:   </a:t>
            </a:r>
            <a:r>
              <a:rPr lang="ru-RU" sz="3200" dirty="0" smtClean="0"/>
              <a:t>Инструментарий оценивания (</a:t>
            </a:r>
            <a:r>
              <a:rPr lang="ru-RU" sz="3200" dirty="0" err="1" smtClean="0"/>
              <a:t>КИМы</a:t>
            </a:r>
            <a:r>
              <a:rPr lang="ru-RU" sz="3200" dirty="0" smtClean="0"/>
              <a:t>) - методы и формы оценки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79261"/>
          <a:ext cx="9072594" cy="6178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969"/>
                <a:gridCol w="2115959"/>
                <a:gridCol w="5369666"/>
              </a:tblGrid>
              <a:tr h="647344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инструментарий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Федеральный компонент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ФГОС</a:t>
                      </a:r>
                      <a:endParaRPr lang="ru-RU" sz="2000" dirty="0"/>
                    </a:p>
                  </a:txBody>
                  <a:tcPr/>
                </a:tc>
              </a:tr>
              <a:tr h="133241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Методы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репродуктивные задания</a:t>
                      </a:r>
                    </a:p>
                    <a:p>
                      <a:r>
                        <a:rPr lang="ru-RU" sz="2000" dirty="0" smtClean="0"/>
                        <a:t>(воспроизведение информации)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продуктивные задания (задачи) по применению знаний и умений, предполагающие создание учеником  информационного продукта: вывода, оценки </a:t>
                      </a:r>
                      <a:endParaRPr lang="ru-RU" sz="2000" dirty="0"/>
                    </a:p>
                  </a:txBody>
                  <a:tcPr/>
                </a:tc>
              </a:tr>
              <a:tr h="250033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Формы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предметные контрольные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работы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- предметные контрольные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работы,</a:t>
                      </a:r>
                    </a:p>
                    <a:p>
                      <a:r>
                        <a:rPr lang="ru-RU" sz="2000" dirty="0" smtClean="0"/>
                        <a:t>- </a:t>
                      </a:r>
                      <a:r>
                        <a:rPr lang="ru-RU" sz="2000" dirty="0" err="1" smtClean="0"/>
                        <a:t>метапредметные</a:t>
                      </a:r>
                      <a:r>
                        <a:rPr lang="ru-RU" sz="2000" dirty="0" smtClean="0"/>
                        <a:t> диагностические работы, составленные из </a:t>
                      </a:r>
                      <a:r>
                        <a:rPr lang="ru-RU" sz="2000" dirty="0" err="1" smtClean="0"/>
                        <a:t>компетентностных</a:t>
                      </a:r>
                      <a:r>
                        <a:rPr lang="ru-RU" sz="2000" dirty="0" smtClean="0"/>
                        <a:t> заданий-задач, требующих от ученика не только познавательных, но и регулятивных и коммуникативных действий</a:t>
                      </a:r>
                    </a:p>
                    <a:p>
                      <a:r>
                        <a:rPr lang="ru-RU" sz="2000" dirty="0" smtClean="0"/>
                        <a:t>- Учебные проекты</a:t>
                      </a:r>
                    </a:p>
                    <a:p>
                      <a:r>
                        <a:rPr lang="ru-RU" sz="2000" dirty="0" smtClean="0"/>
                        <a:t>- Диагностическое наблюдение и самооценка</a:t>
                      </a:r>
                    </a:p>
                  </a:txBody>
                  <a:tcPr/>
                </a:tc>
              </a:tr>
              <a:tr h="13278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Система оценивания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Отметка</a:t>
                      </a:r>
                      <a:r>
                        <a:rPr lang="ru-RU" sz="2000" baseline="0" dirty="0" smtClean="0"/>
                        <a:t> по предметам  </a:t>
                      </a:r>
                    </a:p>
                    <a:p>
                      <a:r>
                        <a:rPr lang="ru-RU" sz="2000" baseline="0" dirty="0" smtClean="0"/>
                        <a:t>«</a:t>
                      </a:r>
                      <a:r>
                        <a:rPr lang="ru-RU" sz="2000" baseline="0" dirty="0" err="1" smtClean="0"/>
                        <a:t>пятибальная</a:t>
                      </a:r>
                      <a:r>
                        <a:rPr lang="ru-RU" sz="2000" baseline="0" dirty="0" smtClean="0"/>
                        <a:t> шкала»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</a:rPr>
                        <a:t>Комлексная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оценка  -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dirty="0" err="1" smtClean="0"/>
                        <a:t>портфолио</a:t>
                      </a:r>
                      <a:r>
                        <a:rPr lang="ru-RU" sz="2000" b="1" dirty="0" smtClean="0"/>
                        <a:t> </a:t>
                      </a:r>
                    </a:p>
                    <a:p>
                      <a:r>
                        <a:rPr lang="ru-RU" sz="2000" baseline="0" dirty="0" smtClean="0"/>
                        <a:t>Предметные отметки  в баллах</a:t>
                      </a:r>
                    </a:p>
                    <a:p>
                      <a:r>
                        <a:rPr lang="ru-RU" sz="2000" baseline="0" dirty="0" err="1" smtClean="0"/>
                        <a:t>Метапредметные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отметки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 оценки</a:t>
                      </a:r>
                      <a:r>
                        <a:rPr lang="ru-RU" sz="2000" baseline="0" dirty="0" smtClean="0"/>
                        <a:t>(результативность УУД) в баллах или 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Диагностика результатов личностного развития.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Проводиться в разных формах (диагностическая работа, результаты наблюдения и т.д.).</a:t>
            </a:r>
          </a:p>
          <a:p>
            <a:pPr>
              <a:buNone/>
            </a:pPr>
            <a:r>
              <a:rPr lang="ru-RU" dirty="0" smtClean="0"/>
              <a:t>        Диагностика предполагает проявление учеником качеств своей личности: оценки поступков, обозначение своей жизненной позиции, культурного выбора, мотивов, личностных целей. </a:t>
            </a:r>
          </a:p>
          <a:p>
            <a:pPr>
              <a:buNone/>
            </a:pPr>
            <a:r>
              <a:rPr lang="ru-RU" dirty="0" smtClean="0"/>
              <a:t>       Проводиться  только в виде </a:t>
            </a:r>
            <a:r>
              <a:rPr lang="ru-RU" dirty="0" err="1" smtClean="0"/>
              <a:t>неперсонифицированных</a:t>
            </a:r>
            <a:r>
              <a:rPr lang="ru-RU" dirty="0" smtClean="0"/>
              <a:t> работ.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22553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Средства достижения </a:t>
            </a:r>
            <a:r>
              <a:rPr lang="ru-RU" b="1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b="1" dirty="0" smtClean="0">
                <a:solidFill>
                  <a:srgbClr val="002060"/>
                </a:solidFill>
              </a:rPr>
              <a:t> результатов</a:t>
            </a:r>
            <a:r>
              <a:rPr lang="ru-RU" b="1" dirty="0" smtClean="0">
                <a:solidFill>
                  <a:schemeClr val="accent4"/>
                </a:solidFill>
              </a:rPr>
              <a:t/>
            </a:r>
            <a:br>
              <a:rPr lang="ru-RU" b="1" dirty="0" smtClean="0">
                <a:solidFill>
                  <a:schemeClr val="accent4"/>
                </a:solidFill>
              </a:rPr>
            </a:br>
            <a:r>
              <a:rPr lang="ru-RU" sz="2700" b="1" dirty="0" err="1" smtClean="0">
                <a:solidFill>
                  <a:srgbClr val="FF0000"/>
                </a:solidFill>
              </a:rPr>
              <a:t>КИМы</a:t>
            </a:r>
            <a:r>
              <a:rPr lang="ru-RU" sz="2700" b="1" dirty="0" smtClean="0">
                <a:solidFill>
                  <a:srgbClr val="FF0000"/>
                </a:solidFill>
              </a:rPr>
              <a:t> теперь, должны содержать не репродуктивные, а продуктивные задания. </a:t>
            </a:r>
            <a:endParaRPr lang="ru-RU" sz="2700" b="1" dirty="0">
              <a:solidFill>
                <a:srgbClr val="FF0000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543925" cy="421484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dirty="0" smtClean="0"/>
              <a:t>Продуктивные задания </a:t>
            </a:r>
            <a:r>
              <a:rPr lang="ru-RU" sz="3600" dirty="0" smtClean="0"/>
              <a:t>- развивающие действия с предметными знаниями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143248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/>
              <a:t>Продуктивные</a:t>
            </a:r>
            <a:r>
              <a:rPr lang="ru-RU" sz="3200" dirty="0" smtClean="0"/>
              <a:t> </a:t>
            </a:r>
            <a:r>
              <a:rPr lang="ru-RU" sz="3200" b="1" dirty="0" smtClean="0"/>
              <a:t>задания</a:t>
            </a:r>
            <a:r>
              <a:rPr lang="ru-RU" sz="3200" dirty="0" smtClean="0"/>
              <a:t> – это задания, ход выполнения  которых  не описан в учебнике, имеются лишь подсказки.</a:t>
            </a:r>
          </a:p>
          <a:p>
            <a:pPr>
              <a:defRPr/>
            </a:pPr>
            <a:r>
              <a:rPr lang="ru-RU" sz="3200" b="1" dirty="0" smtClean="0"/>
              <a:t>Репродуктивные задания </a:t>
            </a:r>
            <a:r>
              <a:rPr lang="ru-RU" sz="3200" dirty="0" smtClean="0"/>
              <a:t>нацелены лишь на предметные результаты, продуктивные – ещё и на </a:t>
            </a:r>
            <a:r>
              <a:rPr lang="ru-RU" sz="3200" dirty="0" err="1" smtClean="0"/>
              <a:t>метапредметные</a:t>
            </a:r>
            <a:r>
              <a:rPr lang="ru-RU" sz="32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2"/>
            <a:ext cx="9144000" cy="85723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Примерная классификация продуктивных заданий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142875" y="642938"/>
            <a:ext cx="8858250" cy="6072187"/>
          </a:xfrm>
        </p:spPr>
        <p:txBody>
          <a:bodyPr/>
          <a:lstStyle/>
          <a:p>
            <a:pPr eaLnBrk="1" hangingPunct="1">
              <a:buNone/>
            </a:pPr>
            <a:endParaRPr lang="ru-RU" sz="2400" dirty="0" smtClean="0"/>
          </a:p>
          <a:p>
            <a:pPr eaLnBrk="1" hangingPunct="1"/>
            <a:r>
              <a:rPr lang="ru-RU" sz="2400" b="1" dirty="0" smtClean="0"/>
              <a:t>Поиск и отбор информации в полноценном тексте по заданному основанию</a:t>
            </a:r>
          </a:p>
          <a:p>
            <a:pPr eaLnBrk="1" hangingPunct="1"/>
            <a:r>
              <a:rPr lang="ru-RU" sz="2400" b="1" dirty="0" smtClean="0"/>
              <a:t>Построение умозаключений – обобщений-выводов</a:t>
            </a:r>
          </a:p>
          <a:p>
            <a:pPr eaLnBrk="1" hangingPunct="1"/>
            <a:r>
              <a:rPr lang="ru-RU" sz="2400" b="1" dirty="0" smtClean="0"/>
              <a:t>Доказательство, в т.ч. подведение под понятие</a:t>
            </a:r>
          </a:p>
          <a:p>
            <a:pPr eaLnBrk="1" hangingPunct="1"/>
            <a:r>
              <a:rPr lang="ru-RU" sz="2400" b="1" dirty="0" smtClean="0"/>
              <a:t>Определение причин и следствий</a:t>
            </a:r>
          </a:p>
          <a:p>
            <a:pPr eaLnBrk="1" hangingPunct="1"/>
            <a:r>
              <a:rPr lang="ru-RU" sz="2400" b="1" dirty="0" smtClean="0"/>
              <a:t>Сравнение по указанным критериям</a:t>
            </a:r>
          </a:p>
          <a:p>
            <a:pPr eaLnBrk="1" hangingPunct="1"/>
            <a:r>
              <a:rPr lang="ru-RU" sz="2400" b="1" dirty="0" smtClean="0"/>
              <a:t>Формулирование определения понятия по тексту</a:t>
            </a:r>
          </a:p>
          <a:p>
            <a:pPr eaLnBrk="1" hangingPunct="1"/>
            <a:r>
              <a:rPr lang="ru-RU" sz="2400" b="1" dirty="0" smtClean="0"/>
              <a:t>Классификация </a:t>
            </a:r>
          </a:p>
          <a:p>
            <a:pPr eaLnBrk="1" hangingPunct="1"/>
            <a:r>
              <a:rPr lang="ru-RU" sz="2400" b="1" dirty="0" smtClean="0"/>
              <a:t>Анализ явления и формулирование обобщения-вывода</a:t>
            </a:r>
          </a:p>
          <a:p>
            <a:pPr eaLnBrk="1" hangingPunct="1"/>
            <a:r>
              <a:rPr lang="ru-RU" sz="2400" b="1" dirty="0" smtClean="0"/>
              <a:t>Определение собственной  аргументированной оценки, отношения к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Формулирование заданий для обучающихся в </a:t>
            </a:r>
            <a:r>
              <a:rPr lang="ru-RU" sz="3200" b="1" dirty="0" err="1" smtClean="0">
                <a:solidFill>
                  <a:srgbClr val="FF0000"/>
                </a:solidFill>
              </a:rPr>
              <a:t>КИМах</a:t>
            </a:r>
            <a:r>
              <a:rPr lang="ru-RU" sz="3200" b="1" dirty="0" smtClean="0">
                <a:solidFill>
                  <a:srgbClr val="FF0000"/>
                </a:solidFill>
              </a:rPr>
              <a:t> (определение деятельности детей)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57299"/>
            <a:ext cx="4497388" cy="500066"/>
          </a:xfrm>
        </p:spPr>
        <p:txBody>
          <a:bodyPr>
            <a:normAutofit/>
          </a:bodyPr>
          <a:lstStyle/>
          <a:p>
            <a:r>
              <a:rPr lang="ru-RU" dirty="0" smtClean="0"/>
              <a:t>  Федеральный компонент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857364"/>
            <a:ext cx="3286148" cy="426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- решите, </a:t>
            </a:r>
          </a:p>
          <a:p>
            <a:pPr>
              <a:buNone/>
            </a:pPr>
            <a:r>
              <a:rPr lang="ru-RU" sz="3200" dirty="0" smtClean="0"/>
              <a:t>- спишите, </a:t>
            </a:r>
          </a:p>
          <a:p>
            <a:pPr>
              <a:buNone/>
            </a:pPr>
            <a:r>
              <a:rPr lang="ru-RU" sz="3200" dirty="0" smtClean="0"/>
              <a:t>- сравните, </a:t>
            </a:r>
          </a:p>
          <a:p>
            <a:pPr>
              <a:buNone/>
            </a:pPr>
            <a:r>
              <a:rPr lang="ru-RU" sz="3200" dirty="0" smtClean="0"/>
              <a:t>- найдите, </a:t>
            </a:r>
          </a:p>
          <a:p>
            <a:pPr>
              <a:buNone/>
            </a:pPr>
            <a:r>
              <a:rPr lang="ru-RU" sz="3200" dirty="0" smtClean="0"/>
              <a:t>- выпишите,</a:t>
            </a:r>
          </a:p>
          <a:p>
            <a:pPr>
              <a:buNone/>
            </a:pPr>
            <a:r>
              <a:rPr lang="ru-RU" sz="3200" dirty="0" smtClean="0"/>
              <a:t> - выполните 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3504" y="1428737"/>
            <a:ext cx="3543296" cy="35718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ФГОС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43372" y="1928802"/>
            <a:ext cx="4786347" cy="47149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-  </a:t>
            </a:r>
            <a:r>
              <a:rPr lang="ru-RU" sz="2000" dirty="0" smtClean="0"/>
              <a:t>проанализируйте,</a:t>
            </a:r>
          </a:p>
          <a:p>
            <a:pPr>
              <a:buNone/>
            </a:pPr>
            <a:r>
              <a:rPr lang="ru-RU" sz="2000" dirty="0" smtClean="0"/>
              <a:t>-  докажите (объясните, обоснуйте свой выбор), </a:t>
            </a:r>
          </a:p>
          <a:p>
            <a:pPr>
              <a:buNone/>
            </a:pPr>
            <a:r>
              <a:rPr lang="ru-RU" sz="2000" dirty="0" smtClean="0"/>
              <a:t>- сравните, </a:t>
            </a:r>
          </a:p>
          <a:p>
            <a:pPr>
              <a:buNone/>
            </a:pPr>
            <a:r>
              <a:rPr lang="ru-RU" sz="2000" dirty="0" smtClean="0"/>
              <a:t>- выразите символом, </a:t>
            </a:r>
          </a:p>
          <a:p>
            <a:pPr>
              <a:buNone/>
            </a:pPr>
            <a:r>
              <a:rPr lang="ru-RU" sz="2000" dirty="0" smtClean="0"/>
              <a:t>- создайте схему или модель, </a:t>
            </a:r>
          </a:p>
          <a:p>
            <a:pPr>
              <a:buNone/>
            </a:pPr>
            <a:r>
              <a:rPr lang="ru-RU" sz="2000" dirty="0" smtClean="0"/>
              <a:t>- продолжите,</a:t>
            </a:r>
          </a:p>
          <a:p>
            <a:pPr>
              <a:buNone/>
            </a:pPr>
            <a:r>
              <a:rPr lang="ru-RU" sz="2000" dirty="0" smtClean="0"/>
              <a:t>- обобщите (сделайте вывод), </a:t>
            </a:r>
          </a:p>
          <a:p>
            <a:pPr>
              <a:buNone/>
            </a:pPr>
            <a:r>
              <a:rPr lang="ru-RU" sz="2000" dirty="0" smtClean="0"/>
              <a:t>- выберите решение или способ решения,</a:t>
            </a:r>
          </a:p>
          <a:p>
            <a:pPr>
              <a:buNone/>
            </a:pPr>
            <a:r>
              <a:rPr lang="ru-RU" sz="2000" dirty="0" smtClean="0"/>
              <a:t>- исследуйте,</a:t>
            </a:r>
          </a:p>
          <a:p>
            <a:pPr>
              <a:buNone/>
            </a:pPr>
            <a:r>
              <a:rPr lang="ru-RU" sz="2000" dirty="0" smtClean="0"/>
              <a:t>- оцените, </a:t>
            </a:r>
          </a:p>
          <a:p>
            <a:pPr>
              <a:buNone/>
            </a:pPr>
            <a:r>
              <a:rPr lang="ru-RU" sz="2000" dirty="0" smtClean="0"/>
              <a:t>- измените, </a:t>
            </a:r>
          </a:p>
          <a:p>
            <a:pPr>
              <a:buNone/>
            </a:pPr>
            <a:r>
              <a:rPr lang="ru-RU" sz="2000" dirty="0" smtClean="0"/>
              <a:t>- придумайте и т. д.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618</TotalTime>
  <Words>1671</Words>
  <PresentationFormat>Экран (4:3)</PresentationFormat>
  <Paragraphs>253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Требования к КИМ согласно требованиям нового стандарта и в свете федерального компонента.</vt:lpstr>
      <vt:lpstr>Цель деятельности</vt:lpstr>
      <vt:lpstr>Новое качество образования</vt:lpstr>
      <vt:lpstr> Что оцениваем:  </vt:lpstr>
      <vt:lpstr>Диагностика результатов:   Инструментарий оценивания (КИМы) - методы и формы оценки</vt:lpstr>
      <vt:lpstr>Диагностика результатов личностного развития.</vt:lpstr>
      <vt:lpstr>Средства достижения метапредметных результатов КИМы теперь, должны содержать не репродуктивные, а продуктивные задания. </vt:lpstr>
      <vt:lpstr>Примерная классификация продуктивных заданий</vt:lpstr>
      <vt:lpstr>Формулирование заданий для обучающихся в КИМах (определение деятельности детей)</vt:lpstr>
      <vt:lpstr>Слайд 10</vt:lpstr>
      <vt:lpstr>Слайд 11</vt:lpstr>
      <vt:lpstr>Слайд 12</vt:lpstr>
      <vt:lpstr>Слайд 13</vt:lpstr>
      <vt:lpstr>Слайд 14</vt:lpstr>
      <vt:lpstr>Формирование УУД в 5 классе на уроках географии средствами УМК «Полярная звезда». Тематический контроль по новым ФГОС. (Из опыта работы).</vt:lpstr>
      <vt:lpstr>Предметные результаты обучения:  тема «План и карта»</vt:lpstr>
      <vt:lpstr>Метапредметные результаты обучения</vt:lpstr>
      <vt:lpstr>Слайд 18</vt:lpstr>
      <vt:lpstr>Слайд 19</vt:lpstr>
      <vt:lpstr>Текущий контроль</vt:lpstr>
      <vt:lpstr>Отличия заданий в учебниках по теме:  «Состав и строение атмосферы»</vt:lpstr>
      <vt:lpstr>       Формирование УУД через задания в  Практических работах</vt:lpstr>
      <vt:lpstr>Контроль УУД в задании.</vt:lpstr>
      <vt:lpstr>Тематический контроль</vt:lpstr>
      <vt:lpstr>Федеральный компонент 6 класс:  Контрольная работа по темам: «Планета Земля», «План и карта», «Человек на Земле» </vt:lpstr>
      <vt:lpstr>ФГОС 5 класс:  Контрольная работа по теме: «План и карта».</vt:lpstr>
      <vt:lpstr>Результаты контрольной работы по теме: «План и карта».</vt:lpstr>
      <vt:lpstr>В ходе освоения нового ФГОС возникли проблемы:</vt:lpstr>
      <vt:lpstr>Желаю всем успехов в работе по новым стандартам!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77</cp:revision>
  <dcterms:created xsi:type="dcterms:W3CDTF">2015-03-01T17:01:15Z</dcterms:created>
  <dcterms:modified xsi:type="dcterms:W3CDTF">2017-09-29T18:28:57Z</dcterms:modified>
</cp:coreProperties>
</file>